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7772400" cy="10058400"/>
  <p:notesSz cx="7772400" cy="100584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90" d="100"/>
          <a:sy n="190" d="100"/>
        </p:scale>
        <p:origin x="-246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620" y="402336"/>
            <a:ext cx="6995160" cy="16093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48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51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54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5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52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5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5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5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56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5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62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6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60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6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66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6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70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7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74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7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7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7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76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7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82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8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6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14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86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5" Type="http://schemas.openxmlformats.org/officeDocument/2006/relationships/image" Target="../media/image88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8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91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9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89.jpg"/><Relationship Id="rId5" Type="http://schemas.openxmlformats.org/officeDocument/2006/relationships/image" Target="../media/image5.jpg"/><Relationship Id="rId15" Type="http://schemas.openxmlformats.org/officeDocument/2006/relationships/image" Target="../media/image93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9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95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9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89.jpg"/><Relationship Id="rId5" Type="http://schemas.openxmlformats.org/officeDocument/2006/relationships/image" Target="../media/image5.jpg"/><Relationship Id="rId15" Type="http://schemas.openxmlformats.org/officeDocument/2006/relationships/image" Target="../media/image97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9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95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9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89.jpg"/><Relationship Id="rId5" Type="http://schemas.openxmlformats.org/officeDocument/2006/relationships/image" Target="../media/image5.jpg"/><Relationship Id="rId15" Type="http://schemas.openxmlformats.org/officeDocument/2006/relationships/image" Target="../media/image100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9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95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0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89.jpg"/><Relationship Id="rId5" Type="http://schemas.openxmlformats.org/officeDocument/2006/relationships/image" Target="../media/image5.jpg"/><Relationship Id="rId15" Type="http://schemas.openxmlformats.org/officeDocument/2006/relationships/image" Target="../media/image103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0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05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0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89.jpg"/><Relationship Id="rId5" Type="http://schemas.openxmlformats.org/officeDocument/2006/relationships/image" Target="../media/image5.jpg"/><Relationship Id="rId15" Type="http://schemas.openxmlformats.org/officeDocument/2006/relationships/image" Target="../media/image107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0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09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0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85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10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13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14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17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115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18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21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119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2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20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21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25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2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123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26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9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0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3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3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131.jpg"/><Relationship Id="rId5" Type="http://schemas.openxmlformats.org/officeDocument/2006/relationships/image" Target="../media/image5.jpg"/><Relationship Id="rId15" Type="http://schemas.openxmlformats.org/officeDocument/2006/relationships/image" Target="../media/image13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34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40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3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138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41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44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45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48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49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52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5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150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5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24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2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22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25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56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5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154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57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60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5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158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61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64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63.jp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65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68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67.jp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69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72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7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170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7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g"/><Relationship Id="rId13" Type="http://schemas.openxmlformats.org/officeDocument/2006/relationships/image" Target="../media/image17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7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176.jpg"/><Relationship Id="rId5" Type="http://schemas.openxmlformats.org/officeDocument/2006/relationships/image" Target="../media/image5.jpg"/><Relationship Id="rId15" Type="http://schemas.openxmlformats.org/officeDocument/2006/relationships/image" Target="../media/image180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79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g"/><Relationship Id="rId13" Type="http://schemas.openxmlformats.org/officeDocument/2006/relationships/image" Target="../media/image17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7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176.jpg"/><Relationship Id="rId5" Type="http://schemas.openxmlformats.org/officeDocument/2006/relationships/image" Target="../media/image5.jpg"/><Relationship Id="rId15" Type="http://schemas.openxmlformats.org/officeDocument/2006/relationships/image" Target="../media/image180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7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2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2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26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29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g"/><Relationship Id="rId13" Type="http://schemas.openxmlformats.org/officeDocument/2006/relationships/image" Target="../media/image183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8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181.jpg"/><Relationship Id="rId5" Type="http://schemas.openxmlformats.org/officeDocument/2006/relationships/image" Target="../media/image5.jpg"/><Relationship Id="rId15" Type="http://schemas.openxmlformats.org/officeDocument/2006/relationships/image" Target="../media/image18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84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g"/><Relationship Id="rId13" Type="http://schemas.openxmlformats.org/officeDocument/2006/relationships/image" Target="../media/image18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8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186.jpg"/><Relationship Id="rId5" Type="http://schemas.openxmlformats.org/officeDocument/2006/relationships/image" Target="../media/image5.jpg"/><Relationship Id="rId15" Type="http://schemas.openxmlformats.org/officeDocument/2006/relationships/image" Target="../media/image190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89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g"/><Relationship Id="rId13" Type="http://schemas.openxmlformats.org/officeDocument/2006/relationships/image" Target="../media/image18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9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191.jpg"/><Relationship Id="rId5" Type="http://schemas.openxmlformats.org/officeDocument/2006/relationships/image" Target="../media/image5.jpg"/><Relationship Id="rId15" Type="http://schemas.openxmlformats.org/officeDocument/2006/relationships/image" Target="../media/image190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93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g"/><Relationship Id="rId13" Type="http://schemas.openxmlformats.org/officeDocument/2006/relationships/image" Target="../media/image196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9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194.jpg"/><Relationship Id="rId5" Type="http://schemas.openxmlformats.org/officeDocument/2006/relationships/image" Target="../media/image5.jpg"/><Relationship Id="rId15" Type="http://schemas.openxmlformats.org/officeDocument/2006/relationships/image" Target="../media/image198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97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g"/><Relationship Id="rId13" Type="http://schemas.openxmlformats.org/officeDocument/2006/relationships/image" Target="../media/image201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20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199.jpg"/><Relationship Id="rId5" Type="http://schemas.openxmlformats.org/officeDocument/2006/relationships/image" Target="../media/image5.jpg"/><Relationship Id="rId15" Type="http://schemas.openxmlformats.org/officeDocument/2006/relationships/image" Target="../media/image203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202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g"/><Relationship Id="rId13" Type="http://schemas.openxmlformats.org/officeDocument/2006/relationships/image" Target="../media/image206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20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204.jpg"/><Relationship Id="rId5" Type="http://schemas.openxmlformats.org/officeDocument/2006/relationships/image" Target="../media/image5.jpg"/><Relationship Id="rId15" Type="http://schemas.openxmlformats.org/officeDocument/2006/relationships/image" Target="../media/image203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207.jp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g"/><Relationship Id="rId3" Type="http://schemas.openxmlformats.org/officeDocument/2006/relationships/image" Target="../media/image3.png"/><Relationship Id="rId7" Type="http://schemas.openxmlformats.org/officeDocument/2006/relationships/image" Target="../media/image20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8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211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g"/><Relationship Id="rId3" Type="http://schemas.openxmlformats.org/officeDocument/2006/relationships/image" Target="../media/image3.png"/><Relationship Id="rId7" Type="http://schemas.openxmlformats.org/officeDocument/2006/relationships/image" Target="../media/image2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8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211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g"/><Relationship Id="rId3" Type="http://schemas.openxmlformats.org/officeDocument/2006/relationships/image" Target="../media/image3.png"/><Relationship Id="rId7" Type="http://schemas.openxmlformats.org/officeDocument/2006/relationships/image" Target="../media/image2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8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215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g"/><Relationship Id="rId3" Type="http://schemas.openxmlformats.org/officeDocument/2006/relationships/image" Target="../media/image3.png"/><Relationship Id="rId7" Type="http://schemas.openxmlformats.org/officeDocument/2006/relationships/image" Target="../media/image2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8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2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32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3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30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33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g"/><Relationship Id="rId7" Type="http://schemas.openxmlformats.org/officeDocument/2006/relationships/hyperlink" Target="mailto:INFO@MAXIMAHOLLAND.COM" TargetMode="External"/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2.jpg"/><Relationship Id="rId5" Type="http://schemas.openxmlformats.org/officeDocument/2006/relationships/image" Target="../media/image221.jpg"/><Relationship Id="rId4" Type="http://schemas.openxmlformats.org/officeDocument/2006/relationships/image" Target="../media/image2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36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40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44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94732" y="147828"/>
            <a:ext cx="1057655" cy="2766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1"/>
              <a:ext cx="1981200" cy="173888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213854"/>
            <a:ext cx="2032000" cy="2182495"/>
            <a:chOff x="462533" y="7213854"/>
            <a:chExt cx="2032000" cy="2182495"/>
          </a:xfrm>
        </p:grpSpPr>
        <p:sp>
          <p:nvSpPr>
            <p:cNvPr id="29" name="object 29"/>
            <p:cNvSpPr/>
            <p:nvPr/>
          </p:nvSpPr>
          <p:spPr>
            <a:xfrm>
              <a:off x="691895" y="7278623"/>
              <a:ext cx="1560575" cy="209245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226808"/>
              <a:ext cx="2005964" cy="2156460"/>
            </a:xfrm>
            <a:custGeom>
              <a:avLst/>
              <a:gdLst/>
              <a:ahLst/>
              <a:cxnLst/>
              <a:rect l="l" t="t" r="r" b="b"/>
              <a:pathLst>
                <a:path w="2005964" h="2156459">
                  <a:moveTo>
                    <a:pt x="0" y="12192"/>
                  </a:moveTo>
                  <a:lnTo>
                    <a:pt x="0" y="2144267"/>
                  </a:lnTo>
                  <a:lnTo>
                    <a:pt x="0" y="2156459"/>
                  </a:lnTo>
                  <a:lnTo>
                    <a:pt x="13716" y="2156459"/>
                  </a:lnTo>
                  <a:lnTo>
                    <a:pt x="1993391" y="2156459"/>
                  </a:lnTo>
                  <a:lnTo>
                    <a:pt x="2005583" y="2156459"/>
                  </a:lnTo>
                  <a:lnTo>
                    <a:pt x="2005583" y="214426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90374" y="1651333"/>
            <a:ext cx="2906075" cy="1092607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696595">
              <a:lnSpc>
                <a:spcPct val="100000"/>
              </a:lnSpc>
              <a:spcBef>
                <a:spcPts val="720"/>
              </a:spcBef>
            </a:pPr>
            <a:r>
              <a:rPr sz="1550" spc="-15" dirty="0" smtClean="0">
                <a:solidFill>
                  <a:srgbClr val="929498"/>
                </a:solidFill>
                <a:latin typeface="Arial"/>
                <a:cs typeface="Arial"/>
              </a:rPr>
              <a:t>DELUXE</a:t>
            </a:r>
            <a:r>
              <a:rPr lang="hr-HR" sz="1550" spc="-1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550" spc="20" dirty="0" smtClean="0">
                <a:solidFill>
                  <a:srgbClr val="929498"/>
                </a:solidFill>
                <a:latin typeface="Arial"/>
                <a:cs typeface="Arial"/>
              </a:rPr>
              <a:t>MAŠINA </a:t>
            </a:r>
            <a:r>
              <a:rPr lang="hr-HR" sz="1550" spc="20" dirty="0">
                <a:solidFill>
                  <a:srgbClr val="929498"/>
                </a:solidFill>
                <a:latin typeface="Arial"/>
                <a:cs typeface="Arial"/>
              </a:rPr>
              <a:t>ZA 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hr-HR" sz="1550" spc="20" dirty="0">
                <a:solidFill>
                  <a:srgbClr val="929498"/>
                </a:solidFill>
                <a:latin typeface="Arial"/>
                <a:cs typeface="Arial"/>
              </a:rPr>
              <a:t>GULJENJE KROMPIRA</a:t>
            </a:r>
            <a:endParaRPr lang="hr-HR" sz="1550" dirty="0">
              <a:latin typeface="Arial"/>
              <a:cs typeface="Arial"/>
            </a:endParaRPr>
          </a:p>
          <a:p>
            <a:pPr marL="769620">
              <a:lnSpc>
                <a:spcPct val="100000"/>
              </a:lnSpc>
              <a:spcBef>
                <a:spcPts val="135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DPP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15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027964" y="9487958"/>
            <a:ext cx="115506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Odvojeni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ispust za vodu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otpad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508786" y="9489888"/>
            <a:ext cx="1248410" cy="25907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filterom od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čelika,</a:t>
            </a:r>
            <a:r>
              <a:rPr sz="5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košara</a:t>
            </a:r>
            <a:endParaRPr sz="500">
              <a:latin typeface="Arial"/>
              <a:cs typeface="Arial"/>
            </a:endParaRPr>
          </a:p>
          <a:p>
            <a:pPr marL="568325">
              <a:lnSpc>
                <a:spcPct val="100000"/>
              </a:lnSpc>
              <a:spcBef>
                <a:spcPts val="35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filtrirati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28548" y="9499872"/>
            <a:ext cx="1039494" cy="1193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Poklopac i tava se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lako</a:t>
            </a:r>
            <a:r>
              <a:rPr sz="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uklanjaju</a:t>
            </a:r>
            <a:endParaRPr sz="5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9901"/>
            <a:ext cx="2650758" cy="24596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Luksuzna profesionalna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mašina 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piling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30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3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posuda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30"/>
              </a:spcBef>
            </a:pP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filterom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nehrđajućeg čelika,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košari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filterom. </a:t>
            </a:r>
            <a:endParaRPr lang="hr-HR" sz="650" spc="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29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Stoji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na 4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noge od  nehrđajućeg čelika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gumenim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nogama</a:t>
            </a:r>
            <a:endParaRPr lang="hr-HR"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2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Gornji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poklopac 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proziran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Poklopac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tava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se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uklanjaju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Robusna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ploča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ljuštenje od nehrđajućeg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otporna na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habanje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uklanja ploča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ljuštenje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Izdržljivi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zid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struganje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karborunduma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16865">
              <a:lnSpc>
                <a:spcPct val="150000"/>
              </a:lnSpc>
              <a:spcBef>
                <a:spcPts val="2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Mehaničko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dugme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pokretanje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zaustavljanje</a:t>
            </a:r>
            <a:endParaRPr sz="650" dirty="0">
              <a:latin typeface="Arial"/>
              <a:cs typeface="Arial"/>
            </a:endParaRPr>
          </a:p>
          <a:p>
            <a:pPr marL="12700" marR="429895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Opremljeno okretnim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gumbom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tajmera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29895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Posebno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dugme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uklanjanje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proizvoda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29895">
              <a:lnSpc>
                <a:spcPct val="15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priključkom za vodu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dovodnim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crijevom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Odvojeni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izlaz za vodu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otpad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pl-PL" sz="650" spc="-10" dirty="0" smtClean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lang="pl-PL" sz="650" spc="-5" dirty="0">
                <a:solidFill>
                  <a:srgbClr val="221F1F"/>
                </a:solidFill>
                <a:latin typeface="Arial"/>
                <a:cs typeface="Arial"/>
              </a:rPr>
              <a:t>-3 minuta </a:t>
            </a:r>
            <a:r>
              <a:rPr lang="pl-PL" sz="650" spc="-10" dirty="0">
                <a:solidFill>
                  <a:srgbClr val="221F1F"/>
                </a:solidFill>
                <a:latin typeface="Arial"/>
                <a:cs typeface="Arial"/>
              </a:rPr>
              <a:t>po </a:t>
            </a:r>
            <a:r>
              <a:rPr lang="pl-PL" sz="650" spc="-5" dirty="0" smtClean="0">
                <a:solidFill>
                  <a:srgbClr val="221F1F"/>
                </a:solidFill>
                <a:latin typeface="Arial"/>
                <a:cs typeface="Arial"/>
              </a:rPr>
              <a:t>ciklusu</a:t>
            </a:r>
            <a:endParaRPr lang="pl-PL" sz="650" dirty="0" smtClean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lang="pl-PL" sz="650" spc="-5" dirty="0" smtClean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lang="pl-PL" sz="650" spc="-10" dirty="0">
                <a:solidFill>
                  <a:srgbClr val="221F1F"/>
                </a:solidFill>
                <a:latin typeface="Arial"/>
                <a:cs typeface="Arial"/>
              </a:rPr>
              <a:t>punjenja od 15 Kg </a:t>
            </a:r>
            <a:r>
              <a:rPr lang="pl-PL" sz="650" spc="-5" dirty="0">
                <a:solidFill>
                  <a:srgbClr val="221F1F"/>
                </a:solidFill>
                <a:latin typeface="Arial"/>
                <a:cs typeface="Arial"/>
              </a:rPr>
              <a:t>-300 </a:t>
            </a:r>
            <a:r>
              <a:rPr lang="pl-PL" sz="650" spc="-10" dirty="0">
                <a:solidFill>
                  <a:srgbClr val="221F1F"/>
                </a:solidFill>
                <a:latin typeface="Arial"/>
                <a:cs typeface="Arial"/>
              </a:rPr>
              <a:t>Kg na</a:t>
            </a:r>
            <a:r>
              <a:rPr lang="pl-PL"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pl-PL" sz="650" spc="-5" dirty="0" smtClean="0">
                <a:solidFill>
                  <a:srgbClr val="221F1F"/>
                </a:solidFill>
                <a:latin typeface="Arial"/>
                <a:cs typeface="Arial"/>
              </a:rPr>
              <a:t>sat</a:t>
            </a:r>
            <a:endParaRPr lang="pl-PL"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52694" y="5689307"/>
            <a:ext cx="1675130" cy="41678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lvl="0">
              <a:lnSpc>
                <a:spcPct val="150000"/>
              </a:lnSpc>
              <a:spcBef>
                <a:spcPts val="1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Sigurnosni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prekidač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poklopcu 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vratima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2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lvl="0">
              <a:lnSpc>
                <a:spcPct val="150000"/>
              </a:lnSpc>
              <a:spcBef>
                <a:spcPts val="1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 čišćenje</a:t>
            </a:r>
            <a:endParaRPr lang="hr-HR" sz="6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endParaRPr sz="5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5289" y="3633754"/>
            <a:ext cx="1295400" cy="1788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750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58,0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79,0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V1060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Š550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D410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V1240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Š650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D480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0,39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84386000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8719632121299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09300485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52694" y="6051700"/>
            <a:ext cx="988060" cy="30585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Savršeno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: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Krumpir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mrkva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repa i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repa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48171"/>
            <a:ext cx="3889375" cy="1080770"/>
          </a:xfrm>
          <a:custGeom>
            <a:avLst/>
            <a:gdLst/>
            <a:ahLst/>
            <a:cxnLst/>
            <a:rect l="l" t="t" r="r" b="b"/>
            <a:pathLst>
              <a:path w="3889375" h="1080770">
                <a:moveTo>
                  <a:pt x="3889248" y="1080516"/>
                </a:moveTo>
                <a:lnTo>
                  <a:pt x="0" y="1080516"/>
                </a:lnTo>
                <a:lnTo>
                  <a:pt x="0" y="0"/>
                </a:lnTo>
                <a:lnTo>
                  <a:pt x="3889248" y="0"/>
                </a:lnTo>
                <a:lnTo>
                  <a:pt x="3889248" y="1080516"/>
                </a:lnTo>
                <a:close/>
              </a:path>
            </a:pathLst>
          </a:custGeom>
          <a:solidFill>
            <a:srgbClr val="A7A8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7546085"/>
            <a:ext cx="7772400" cy="2392045"/>
            <a:chOff x="0" y="7546085"/>
            <a:chExt cx="7772400" cy="2392045"/>
          </a:xfrm>
        </p:grpSpPr>
        <p:sp>
          <p:nvSpPr>
            <p:cNvPr id="4" name="object 4"/>
            <p:cNvSpPr/>
            <p:nvPr/>
          </p:nvSpPr>
          <p:spPr>
            <a:xfrm>
              <a:off x="0" y="8755392"/>
              <a:ext cx="7772400" cy="1183005"/>
            </a:xfrm>
            <a:custGeom>
              <a:avLst/>
              <a:gdLst/>
              <a:ahLst/>
              <a:cxnLst/>
              <a:rect l="l" t="t" r="r" b="b"/>
              <a:pathLst>
                <a:path w="7772400" h="1183004">
                  <a:moveTo>
                    <a:pt x="7772400" y="0"/>
                  </a:moveTo>
                  <a:lnTo>
                    <a:pt x="0" y="0"/>
                  </a:lnTo>
                  <a:lnTo>
                    <a:pt x="0" y="627875"/>
                  </a:lnTo>
                  <a:lnTo>
                    <a:pt x="0" y="1182624"/>
                  </a:lnTo>
                  <a:lnTo>
                    <a:pt x="7772400" y="1182624"/>
                  </a:lnTo>
                  <a:lnTo>
                    <a:pt x="7772400" y="627875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79C1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91328" y="7571231"/>
              <a:ext cx="2005964" cy="1812289"/>
            </a:xfrm>
            <a:custGeom>
              <a:avLst/>
              <a:gdLst/>
              <a:ahLst/>
              <a:cxnLst/>
              <a:rect l="l" t="t" r="r" b="b"/>
              <a:pathLst>
                <a:path w="2005965" h="1812290">
                  <a:moveTo>
                    <a:pt x="2005583" y="1812035"/>
                  </a:moveTo>
                  <a:lnTo>
                    <a:pt x="0" y="1812035"/>
                  </a:lnTo>
                  <a:lnTo>
                    <a:pt x="0" y="0"/>
                  </a:lnTo>
                  <a:lnTo>
                    <a:pt x="2005583" y="0"/>
                  </a:lnTo>
                  <a:lnTo>
                    <a:pt x="2005583" y="18120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03520" y="7571231"/>
              <a:ext cx="1981200" cy="17251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9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10" name="object 10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99660" y="272795"/>
            <a:ext cx="1497517" cy="26369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462533" y="7207757"/>
            <a:ext cx="2032000" cy="2188845"/>
            <a:chOff x="462533" y="7207757"/>
            <a:chExt cx="2032000" cy="2188845"/>
          </a:xfrm>
        </p:grpSpPr>
        <p:sp>
          <p:nvSpPr>
            <p:cNvPr id="25" name="object 25"/>
            <p:cNvSpPr/>
            <p:nvPr/>
          </p:nvSpPr>
          <p:spPr>
            <a:xfrm>
              <a:off x="489204" y="7232903"/>
              <a:ext cx="1979675" cy="213817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75487" y="7220711"/>
              <a:ext cx="2005964" cy="2162810"/>
            </a:xfrm>
            <a:custGeom>
              <a:avLst/>
              <a:gdLst/>
              <a:ahLst/>
              <a:cxnLst/>
              <a:rect l="l" t="t" r="r" b="b"/>
              <a:pathLst>
                <a:path w="2005964" h="2162809">
                  <a:moveTo>
                    <a:pt x="0" y="12192"/>
                  </a:moveTo>
                  <a:lnTo>
                    <a:pt x="0" y="2150363"/>
                  </a:lnTo>
                  <a:lnTo>
                    <a:pt x="0" y="2162555"/>
                  </a:lnTo>
                  <a:lnTo>
                    <a:pt x="13716" y="2162555"/>
                  </a:lnTo>
                  <a:lnTo>
                    <a:pt x="1993391" y="2162555"/>
                  </a:lnTo>
                  <a:lnTo>
                    <a:pt x="2005583" y="2162555"/>
                  </a:lnTo>
                  <a:lnTo>
                    <a:pt x="2005583" y="2150363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8" name="object 28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766115" y="1599928"/>
            <a:ext cx="2200910" cy="1218281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57150" algn="ctr">
              <a:lnSpc>
                <a:spcPct val="100000"/>
              </a:lnSpc>
              <a:spcBef>
                <a:spcPts val="919"/>
              </a:spcBef>
            </a:pP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AUTOMATSK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endParaRPr sz="1850"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MAŠINA ZA 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PUNJENJE</a:t>
            </a:r>
            <a:r>
              <a:rPr lang="hr-HR" sz="1600" spc="-4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KOBASICA</a:t>
            </a:r>
            <a:endParaRPr lang="hr-HR" sz="1600" dirty="0">
              <a:latin typeface="Arial"/>
              <a:cs typeface="Arial"/>
            </a:endParaRPr>
          </a:p>
          <a:p>
            <a:pPr marL="410209">
              <a:lnSpc>
                <a:spcPct val="100000"/>
              </a:lnSpc>
              <a:spcBef>
                <a:spcPts val="134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VERTIKALNI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SS</a:t>
            </a:r>
            <a:r>
              <a:rPr sz="850" spc="-3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20L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58448" y="9480134"/>
            <a:ext cx="1153795" cy="26479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Profesionalno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punilo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kobasice</a:t>
            </a:r>
            <a:endParaRPr sz="600">
              <a:latin typeface="Arial"/>
              <a:cs typeface="Arial"/>
            </a:endParaRPr>
          </a:p>
          <a:p>
            <a:pPr marL="349250">
              <a:lnSpc>
                <a:spcPct val="100000"/>
              </a:lnSpc>
              <a:spcBef>
                <a:spcPts val="53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komercijalna</a:t>
            </a: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upotreba</a:t>
            </a:r>
            <a:endParaRPr sz="4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554500" y="9486400"/>
            <a:ext cx="83883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rastavlja 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053595" y="9494235"/>
            <a:ext cx="1329055" cy="127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izrađen od nehrđajućeg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239010" cy="20955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Čvrsto,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komercijalno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automatsko punilo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kobasice.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punjenja do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20L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i osnovna</a:t>
            </a:r>
            <a:r>
              <a:rPr sz="6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Cilindar, osovina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preša za ploču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 Prsten i cijevi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punjenje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Matice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, vijci i  vijci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Presing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 rupom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odzračivanje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Presing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savršeno zapečaćena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gumenom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brtvom</a:t>
            </a:r>
            <a:endParaRPr sz="650" dirty="0">
              <a:latin typeface="Arial"/>
              <a:cs typeface="Arial"/>
            </a:endParaRPr>
          </a:p>
          <a:p>
            <a:pPr marL="12700" marR="407034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Izlazni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dio se može ukloniti odjednom 10 brzina za  savršeno doziranje</a:t>
            </a:r>
            <a:endParaRPr sz="650" dirty="0">
              <a:latin typeface="Arial"/>
              <a:cs typeface="Arial"/>
            </a:endParaRPr>
          </a:p>
          <a:p>
            <a:pPr marL="12700" marR="1233170">
              <a:lnSpc>
                <a:spcPts val="1540"/>
              </a:lnSpc>
              <a:spcBef>
                <a:spcPts val="4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noge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9C04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9C04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9C04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9C04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9C04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9C04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9C04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204595" cy="1788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120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43,0</a:t>
            </a:r>
            <a:r>
              <a:rPr sz="650" spc="-9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58,0</a:t>
            </a:r>
            <a:r>
              <a:rPr sz="650" spc="-9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V810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Š430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D330 mm </a:t>
            </a:r>
            <a:endParaRPr lang="hr-HR" sz="650" spc="-10" dirty="0" smtClean="0">
              <a:solidFill>
                <a:srgbClr val="79C04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9C043"/>
                </a:solidFill>
                <a:latin typeface="Arial"/>
                <a:cs typeface="Arial"/>
              </a:rPr>
              <a:t>V460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Š910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D490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0,21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84385000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8719632122067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09300458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264420"/>
            <a:ext cx="1854835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cilindra: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Ø275 x410mm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2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izlaznog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cilindra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Ø50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4" name="Pravokutnik 43"/>
          <p:cNvSpPr/>
          <p:nvPr/>
        </p:nvSpPr>
        <p:spPr>
          <a:xfrm>
            <a:off x="4469497" y="5674126"/>
            <a:ext cx="2171700" cy="842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50" dirty="0"/>
              <a:t>Standard uključuje: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 čelika Ø16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 čelika Ø22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 čelika Ø32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nehrđajućegčelika Ø38 mm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48171"/>
            <a:ext cx="3889375" cy="1080770"/>
          </a:xfrm>
          <a:custGeom>
            <a:avLst/>
            <a:gdLst/>
            <a:ahLst/>
            <a:cxnLst/>
            <a:rect l="l" t="t" r="r" b="b"/>
            <a:pathLst>
              <a:path w="3889375" h="1080770">
                <a:moveTo>
                  <a:pt x="3889248" y="1080516"/>
                </a:moveTo>
                <a:lnTo>
                  <a:pt x="0" y="1080516"/>
                </a:lnTo>
                <a:lnTo>
                  <a:pt x="0" y="0"/>
                </a:lnTo>
                <a:lnTo>
                  <a:pt x="3889248" y="0"/>
                </a:lnTo>
                <a:lnTo>
                  <a:pt x="3889248" y="1080516"/>
                </a:lnTo>
                <a:close/>
              </a:path>
            </a:pathLst>
          </a:custGeom>
          <a:solidFill>
            <a:srgbClr val="A7A8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7546085"/>
            <a:ext cx="7772400" cy="2392045"/>
            <a:chOff x="0" y="7546085"/>
            <a:chExt cx="7772400" cy="2392045"/>
          </a:xfrm>
        </p:grpSpPr>
        <p:sp>
          <p:nvSpPr>
            <p:cNvPr id="4" name="object 4"/>
            <p:cNvSpPr/>
            <p:nvPr/>
          </p:nvSpPr>
          <p:spPr>
            <a:xfrm>
              <a:off x="0" y="8755380"/>
              <a:ext cx="7772400" cy="1183005"/>
            </a:xfrm>
            <a:custGeom>
              <a:avLst/>
              <a:gdLst/>
              <a:ahLst/>
              <a:cxnLst/>
              <a:rect l="l" t="t" r="r" b="b"/>
              <a:pathLst>
                <a:path w="7772400" h="1183004">
                  <a:moveTo>
                    <a:pt x="7772400" y="1182623"/>
                  </a:moveTo>
                  <a:lnTo>
                    <a:pt x="7772400" y="0"/>
                  </a:lnTo>
                  <a:lnTo>
                    <a:pt x="0" y="0"/>
                  </a:lnTo>
                  <a:lnTo>
                    <a:pt x="0" y="1182623"/>
                  </a:lnTo>
                  <a:lnTo>
                    <a:pt x="7772400" y="1182623"/>
                  </a:lnTo>
                  <a:close/>
                </a:path>
              </a:pathLst>
            </a:custGeom>
            <a:solidFill>
              <a:srgbClr val="79C1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9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9" name="object 9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74729" y="172212"/>
            <a:ext cx="1742477" cy="272919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462533" y="7207757"/>
            <a:ext cx="2032000" cy="2188845"/>
            <a:chOff x="462533" y="7207757"/>
            <a:chExt cx="2032000" cy="2188845"/>
          </a:xfrm>
        </p:grpSpPr>
        <p:sp>
          <p:nvSpPr>
            <p:cNvPr id="24" name="object 24"/>
            <p:cNvSpPr/>
            <p:nvPr/>
          </p:nvSpPr>
          <p:spPr>
            <a:xfrm>
              <a:off x="489204" y="7232903"/>
              <a:ext cx="1979675" cy="213817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75487" y="7220711"/>
              <a:ext cx="2005964" cy="2162810"/>
            </a:xfrm>
            <a:custGeom>
              <a:avLst/>
              <a:gdLst/>
              <a:ahLst/>
              <a:cxnLst/>
              <a:rect l="l" t="t" r="r" b="b"/>
              <a:pathLst>
                <a:path w="2005964" h="2162809">
                  <a:moveTo>
                    <a:pt x="0" y="12192"/>
                  </a:moveTo>
                  <a:lnTo>
                    <a:pt x="0" y="2150363"/>
                  </a:lnTo>
                  <a:lnTo>
                    <a:pt x="0" y="2162555"/>
                  </a:lnTo>
                  <a:lnTo>
                    <a:pt x="13716" y="2162555"/>
                  </a:lnTo>
                  <a:lnTo>
                    <a:pt x="1993391" y="2162555"/>
                  </a:lnTo>
                  <a:lnTo>
                    <a:pt x="2005583" y="2162555"/>
                  </a:lnTo>
                  <a:lnTo>
                    <a:pt x="2005583" y="2150363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66115" y="1599928"/>
            <a:ext cx="2200910" cy="1418336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57150" algn="ctr">
              <a:lnSpc>
                <a:spcPct val="100000"/>
              </a:lnSpc>
              <a:spcBef>
                <a:spcPts val="919"/>
              </a:spcBef>
            </a:pPr>
            <a:r>
              <a:rPr sz="1600" spc="-10" dirty="0" smtClean="0">
                <a:solidFill>
                  <a:srgbClr val="929498"/>
                </a:solidFill>
                <a:latin typeface="Arial"/>
                <a:cs typeface="Arial"/>
              </a:rPr>
              <a:t>AUTOMATSK</a:t>
            </a:r>
            <a:r>
              <a:rPr lang="hr-HR" sz="1600" spc="-10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endParaRPr sz="1600"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MAŠINA ZA 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PUNJENJE</a:t>
            </a:r>
            <a:r>
              <a:rPr lang="hr-HR" sz="1600" spc="-4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KOBASICA</a:t>
            </a:r>
            <a:endParaRPr lang="hr-HR" sz="1600" dirty="0">
              <a:latin typeface="Arial"/>
              <a:cs typeface="Arial"/>
            </a:endParaRPr>
          </a:p>
          <a:p>
            <a:pPr marL="410209">
              <a:lnSpc>
                <a:spcPct val="100000"/>
              </a:lnSpc>
              <a:spcBef>
                <a:spcPts val="134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VERTIKALNI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SS</a:t>
            </a:r>
            <a:r>
              <a:rPr sz="850" spc="-3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25L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58448" y="9480134"/>
            <a:ext cx="1153795" cy="26479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Profesionalno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punilo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kobasice</a:t>
            </a:r>
            <a:endParaRPr sz="600">
              <a:latin typeface="Arial"/>
              <a:cs typeface="Arial"/>
            </a:endParaRPr>
          </a:p>
          <a:p>
            <a:pPr marL="349250">
              <a:lnSpc>
                <a:spcPct val="100000"/>
              </a:lnSpc>
              <a:spcBef>
                <a:spcPts val="53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komercijalna</a:t>
            </a: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upotreba</a:t>
            </a:r>
            <a:endParaRPr sz="4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554500" y="9486400"/>
            <a:ext cx="83883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rastavlja 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053595" y="9494235"/>
            <a:ext cx="1329055" cy="127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izrađen od nehrđajućeg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2239010" cy="20955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Čvrsto,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komercijalno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automatsko punilo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kobasice.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punjenja do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25L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i osnovna</a:t>
            </a:r>
            <a:r>
              <a:rPr sz="6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Cilindar, osovina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preša za ploču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 Prsten i cijevi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punjenje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Matice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, vijci i  vijci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Presing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 rupom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odzračivanje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Presing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savršeno zapečaćena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gumenom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brtvom</a:t>
            </a:r>
            <a:endParaRPr sz="650" dirty="0">
              <a:latin typeface="Arial"/>
              <a:cs typeface="Arial"/>
            </a:endParaRPr>
          </a:p>
          <a:p>
            <a:pPr marL="12700" marR="407034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Izlazni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dio se može ukloniti odjednom 10 brzina za  savršeno doziranje</a:t>
            </a:r>
            <a:endParaRPr sz="650" dirty="0">
              <a:latin typeface="Arial"/>
              <a:cs typeface="Arial"/>
            </a:endParaRPr>
          </a:p>
          <a:p>
            <a:pPr marL="12700" marR="1233170">
              <a:lnSpc>
                <a:spcPts val="1540"/>
              </a:lnSpc>
              <a:spcBef>
                <a:spcPts val="4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noge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9C04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9C04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9C04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9C04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9C04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9C04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9C04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33754"/>
            <a:ext cx="1204595" cy="1788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120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45,0</a:t>
            </a:r>
            <a:r>
              <a:rPr sz="650" spc="-9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60,0</a:t>
            </a:r>
            <a:r>
              <a:rPr sz="650" spc="-9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V910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Š430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D330 mm </a:t>
            </a:r>
            <a:endParaRPr lang="hr-HR" sz="650" spc="-10" dirty="0" smtClean="0">
              <a:solidFill>
                <a:srgbClr val="79C04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9C043"/>
                </a:solidFill>
                <a:latin typeface="Arial"/>
                <a:cs typeface="Arial"/>
              </a:rPr>
              <a:t>V460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Š1020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D490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0,23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84385000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8719632122074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09300459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42283" y="5310339"/>
            <a:ext cx="1877695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cilindra: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Ø275 x500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izlaznog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cilindra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Ø50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3" name="Pravokutnik 42"/>
          <p:cNvSpPr/>
          <p:nvPr/>
        </p:nvSpPr>
        <p:spPr>
          <a:xfrm>
            <a:off x="4495800" y="5766236"/>
            <a:ext cx="2019300" cy="842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50" dirty="0"/>
              <a:t>Standard uključuje: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 čelika Ø16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 čelika Ø22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 čelika Ø32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nehrđajućegčelika Ø38 mm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293108" y="970311"/>
            <a:ext cx="2494439" cy="14647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18760" y="8095487"/>
              <a:ext cx="1944623" cy="116890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416545"/>
            <a:ext cx="2032000" cy="1979930"/>
            <a:chOff x="462533" y="7416545"/>
            <a:chExt cx="2032000" cy="1979930"/>
          </a:xfrm>
        </p:grpSpPr>
        <p:sp>
          <p:nvSpPr>
            <p:cNvPr id="29" name="object 29"/>
            <p:cNvSpPr/>
            <p:nvPr/>
          </p:nvSpPr>
          <p:spPr>
            <a:xfrm>
              <a:off x="576071" y="7871459"/>
              <a:ext cx="1773936" cy="104393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429499"/>
              <a:ext cx="2005964" cy="1953895"/>
            </a:xfrm>
            <a:custGeom>
              <a:avLst/>
              <a:gdLst/>
              <a:ahLst/>
              <a:cxnLst/>
              <a:rect l="l" t="t" r="r" b="b"/>
              <a:pathLst>
                <a:path w="2005964" h="1953895">
                  <a:moveTo>
                    <a:pt x="0" y="13716"/>
                  </a:moveTo>
                  <a:lnTo>
                    <a:pt x="0" y="1941575"/>
                  </a:lnTo>
                  <a:lnTo>
                    <a:pt x="0" y="1953767"/>
                  </a:lnTo>
                  <a:lnTo>
                    <a:pt x="13716" y="1953767"/>
                  </a:lnTo>
                  <a:lnTo>
                    <a:pt x="1993391" y="1953767"/>
                  </a:lnTo>
                  <a:lnTo>
                    <a:pt x="2005583" y="1953767"/>
                  </a:lnTo>
                  <a:lnTo>
                    <a:pt x="2005583" y="1941575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55399" y="1758569"/>
            <a:ext cx="2200910" cy="10291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MAŠINA ZA 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PUNJENJE</a:t>
            </a:r>
            <a:r>
              <a:rPr lang="hr-HR" sz="1600" spc="-4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KOBASICA</a:t>
            </a:r>
            <a:endParaRPr lang="hr-HR" sz="1600" dirty="0">
              <a:latin typeface="Arial"/>
              <a:cs typeface="Arial"/>
            </a:endParaRPr>
          </a:p>
          <a:p>
            <a:pPr marL="360045">
              <a:lnSpc>
                <a:spcPct val="100000"/>
              </a:lnSpc>
              <a:spcBef>
                <a:spcPts val="136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HORIZONTALNI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SS</a:t>
            </a:r>
            <a:r>
              <a:rPr sz="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3L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58448" y="9480134"/>
            <a:ext cx="1153795" cy="26479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Profesionalno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punilo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kobasice</a:t>
            </a:r>
            <a:endParaRPr sz="600">
              <a:latin typeface="Arial"/>
              <a:cs typeface="Arial"/>
            </a:endParaRPr>
          </a:p>
          <a:p>
            <a:pPr marL="349250">
              <a:lnSpc>
                <a:spcPct val="100000"/>
              </a:lnSpc>
              <a:spcBef>
                <a:spcPts val="53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komercijalna</a:t>
            </a: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upotreba</a:t>
            </a:r>
            <a:endParaRPr sz="4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554500" y="9486400"/>
            <a:ext cx="83883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rastavlja 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053595" y="9494235"/>
            <a:ext cx="1329055" cy="127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izrađen od nehrđajućeg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239010" cy="20783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Čvrsto, profesionalno punilo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kobasice.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punjenja do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3L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i osnovna</a:t>
            </a:r>
            <a:r>
              <a:rPr sz="6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Cilindar, osovina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preša za ploču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 Prsten i cijevi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punjenje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Matice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, vijci i  vijci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Presing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 rupom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odzračivanje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Presing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savršeno zapečaćena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gumenom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brtvom</a:t>
            </a:r>
            <a:endParaRPr sz="650" dirty="0">
              <a:latin typeface="Arial"/>
              <a:cs typeface="Arial"/>
            </a:endParaRPr>
          </a:p>
          <a:p>
            <a:pPr marL="12700" marR="343535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Izlazni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dio se može ukloniti odjednom sa 2 brzine za  savršeno doziranje</a:t>
            </a:r>
            <a:endParaRPr sz="650" dirty="0">
              <a:latin typeface="Arial"/>
              <a:cs typeface="Arial"/>
            </a:endParaRPr>
          </a:p>
          <a:p>
            <a:pPr marL="12700" marR="89916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9916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59534" y="3680992"/>
            <a:ext cx="27305" cy="283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59534" y="3990359"/>
            <a:ext cx="1179195" cy="14458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7,0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8,0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661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V340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Š570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D300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>
              <a:lnSpc>
                <a:spcPct val="1661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V260</a:t>
            </a:r>
            <a:r>
              <a:rPr sz="650" spc="-30" dirty="0" smtClean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Š450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D260 mm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0,03 cbm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84385000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8719632122029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09300467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45049" y="5324044"/>
            <a:ext cx="1877695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cilindra: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Ø140 x200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izlaznog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cilindra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Ø50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6" name="Pravokutnik 45"/>
          <p:cNvSpPr/>
          <p:nvPr/>
        </p:nvSpPr>
        <p:spPr>
          <a:xfrm>
            <a:off x="4435842" y="5748034"/>
            <a:ext cx="2117358" cy="842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50" dirty="0"/>
              <a:t>Standard uključuje: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 čelika Ø16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 čelika Ø22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 čelika Ø32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nehrđajućegčelika Ø38 mm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267200" y="903959"/>
            <a:ext cx="2728784" cy="18590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8055863"/>
              <a:ext cx="1959863" cy="121767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416545"/>
            <a:ext cx="2032000" cy="1979930"/>
            <a:chOff x="462533" y="7416545"/>
            <a:chExt cx="2032000" cy="1979930"/>
          </a:xfrm>
        </p:grpSpPr>
        <p:sp>
          <p:nvSpPr>
            <p:cNvPr id="29" name="object 29"/>
            <p:cNvSpPr/>
            <p:nvPr/>
          </p:nvSpPr>
          <p:spPr>
            <a:xfrm>
              <a:off x="551687" y="7700771"/>
              <a:ext cx="1847087" cy="150571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429499"/>
              <a:ext cx="2005964" cy="1953895"/>
            </a:xfrm>
            <a:custGeom>
              <a:avLst/>
              <a:gdLst/>
              <a:ahLst/>
              <a:cxnLst/>
              <a:rect l="l" t="t" r="r" b="b"/>
              <a:pathLst>
                <a:path w="2005964" h="1953895">
                  <a:moveTo>
                    <a:pt x="0" y="13716"/>
                  </a:moveTo>
                  <a:lnTo>
                    <a:pt x="0" y="1941575"/>
                  </a:lnTo>
                  <a:lnTo>
                    <a:pt x="0" y="1953767"/>
                  </a:lnTo>
                  <a:lnTo>
                    <a:pt x="13716" y="1953767"/>
                  </a:lnTo>
                  <a:lnTo>
                    <a:pt x="1993391" y="1953767"/>
                  </a:lnTo>
                  <a:lnTo>
                    <a:pt x="2005583" y="1953767"/>
                  </a:lnTo>
                  <a:lnTo>
                    <a:pt x="2005583" y="1941575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55399" y="1758569"/>
            <a:ext cx="2200910" cy="10291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MAŠINA ZA 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PUNJENJE</a:t>
            </a:r>
            <a:r>
              <a:rPr lang="hr-HR" sz="1600" spc="-4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KOBASICA</a:t>
            </a:r>
            <a:endParaRPr lang="hr-HR" sz="1600" dirty="0">
              <a:latin typeface="Arial"/>
              <a:cs typeface="Arial"/>
            </a:endParaRPr>
          </a:p>
          <a:p>
            <a:pPr marL="361315">
              <a:lnSpc>
                <a:spcPct val="100000"/>
              </a:lnSpc>
              <a:spcBef>
                <a:spcPts val="136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HORIZONTALNI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SS</a:t>
            </a:r>
            <a:r>
              <a:rPr sz="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5L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58448" y="9480134"/>
            <a:ext cx="1153795" cy="26479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Profesionalno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punilo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kobasice</a:t>
            </a:r>
            <a:endParaRPr sz="600">
              <a:latin typeface="Arial"/>
              <a:cs typeface="Arial"/>
            </a:endParaRPr>
          </a:p>
          <a:p>
            <a:pPr marL="349250">
              <a:lnSpc>
                <a:spcPct val="100000"/>
              </a:lnSpc>
              <a:spcBef>
                <a:spcPts val="53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komercijalna</a:t>
            </a: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upotreba</a:t>
            </a:r>
            <a:endParaRPr sz="4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554500" y="9486400"/>
            <a:ext cx="83883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rastavlja 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053595" y="9494235"/>
            <a:ext cx="1329055" cy="127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izrađen od nehrđajućeg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239010" cy="20783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Čvrsto, profesionalno punilo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kobasice.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punjenja do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5L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i osnovna</a:t>
            </a:r>
            <a:r>
              <a:rPr sz="6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Cilindar, osovina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preša za ploču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 Prsten i cijevi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punjenje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Matice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, vijci i  vijci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Presing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 rupom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odzračivanje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Presing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savršeno zapečaćena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gumenom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brtvom</a:t>
            </a:r>
            <a:endParaRPr sz="650" dirty="0">
              <a:latin typeface="Arial"/>
              <a:cs typeface="Arial"/>
            </a:endParaRPr>
          </a:p>
          <a:p>
            <a:pPr marL="12700" marR="343535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Izlazni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dio se može ukloniti odjednom sa 2 brzine za  savršeno doziranje</a:t>
            </a:r>
            <a:endParaRPr sz="650" dirty="0">
              <a:latin typeface="Arial"/>
              <a:cs typeface="Arial"/>
            </a:endParaRPr>
          </a:p>
          <a:p>
            <a:pPr marL="12700" marR="89916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9916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59534" y="3680992"/>
            <a:ext cx="27305" cy="283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59534" y="4010147"/>
            <a:ext cx="1117066" cy="14298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9,0 kg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10,0 Kg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V340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Š690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D300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ts val="1420"/>
              </a:lnSpc>
              <a:spcBef>
                <a:spcPts val="3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V260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Š570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D260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 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>
              <a:lnSpc>
                <a:spcPts val="1420"/>
              </a:lnSpc>
              <a:spcBef>
                <a:spcPts val="30"/>
              </a:spcBef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0,04 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CBM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3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84385000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8719632122036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09300468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5480816"/>
            <a:ext cx="1877695" cy="2244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cilindra: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Ø140 x320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izlaznog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cilindra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Ø50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8" name="Pravokutnik 47"/>
          <p:cNvSpPr/>
          <p:nvPr/>
        </p:nvSpPr>
        <p:spPr>
          <a:xfrm>
            <a:off x="4435842" y="5748034"/>
            <a:ext cx="2117358" cy="842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50" dirty="0"/>
              <a:t>Standard uključuje: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 čelika Ø16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 čelika Ø22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 čelika Ø32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nehrđajućegčelika Ø38 mm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098035" y="921518"/>
            <a:ext cx="3093025" cy="18414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43144" y="7926323"/>
              <a:ext cx="1920239" cy="1441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416545"/>
            <a:ext cx="2032000" cy="1979930"/>
            <a:chOff x="462533" y="7416545"/>
            <a:chExt cx="2032000" cy="1979930"/>
          </a:xfrm>
        </p:grpSpPr>
        <p:sp>
          <p:nvSpPr>
            <p:cNvPr id="29" name="object 29"/>
            <p:cNvSpPr/>
            <p:nvPr/>
          </p:nvSpPr>
          <p:spPr>
            <a:xfrm>
              <a:off x="504443" y="7991855"/>
              <a:ext cx="1964436" cy="119024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429499"/>
              <a:ext cx="2005964" cy="1953895"/>
            </a:xfrm>
            <a:custGeom>
              <a:avLst/>
              <a:gdLst/>
              <a:ahLst/>
              <a:cxnLst/>
              <a:rect l="l" t="t" r="r" b="b"/>
              <a:pathLst>
                <a:path w="2005964" h="1953895">
                  <a:moveTo>
                    <a:pt x="0" y="13716"/>
                  </a:moveTo>
                  <a:lnTo>
                    <a:pt x="0" y="1941575"/>
                  </a:lnTo>
                  <a:lnTo>
                    <a:pt x="0" y="1953767"/>
                  </a:lnTo>
                  <a:lnTo>
                    <a:pt x="13716" y="1953767"/>
                  </a:lnTo>
                  <a:lnTo>
                    <a:pt x="1993391" y="1953767"/>
                  </a:lnTo>
                  <a:lnTo>
                    <a:pt x="2005583" y="1953767"/>
                  </a:lnTo>
                  <a:lnTo>
                    <a:pt x="2005583" y="1941575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55399" y="1758569"/>
            <a:ext cx="2200910" cy="10291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MAŠINA ZA 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PUNJENJE</a:t>
            </a:r>
            <a:r>
              <a:rPr lang="hr-HR" sz="1600" spc="-4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KOBASICA</a:t>
            </a:r>
            <a:endParaRPr lang="hr-HR" sz="1600" dirty="0">
              <a:latin typeface="Arial"/>
              <a:cs typeface="Arial"/>
            </a:endParaRPr>
          </a:p>
          <a:p>
            <a:pPr marL="362585">
              <a:lnSpc>
                <a:spcPct val="100000"/>
              </a:lnSpc>
              <a:spcBef>
                <a:spcPts val="136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HORIZONTALNI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SS</a:t>
            </a:r>
            <a:r>
              <a:rPr sz="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7L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58448" y="9480134"/>
            <a:ext cx="1153795" cy="26479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Profesionalno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punilo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kobasice</a:t>
            </a:r>
            <a:endParaRPr sz="600">
              <a:latin typeface="Arial"/>
              <a:cs typeface="Arial"/>
            </a:endParaRPr>
          </a:p>
          <a:p>
            <a:pPr marL="349250">
              <a:lnSpc>
                <a:spcPct val="100000"/>
              </a:lnSpc>
              <a:spcBef>
                <a:spcPts val="53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komercijalna</a:t>
            </a: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upotreba</a:t>
            </a:r>
            <a:endParaRPr sz="4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554500" y="9486400"/>
            <a:ext cx="83883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rastavlja 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053595" y="9494235"/>
            <a:ext cx="1329055" cy="127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izrađen od nehrđajućeg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239010" cy="20783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Čvrsto, profesionalno punilo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kobasice.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punjenja do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7L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osnovna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Cilindar, osovina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preša za ploču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 Prsten i cijevi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punjenje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Matice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, vijci i  vijci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Presing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 rupom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odzračivanje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Presing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savršeno zapečaćena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gumenom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brtvom</a:t>
            </a:r>
            <a:endParaRPr sz="650" dirty="0">
              <a:latin typeface="Arial"/>
              <a:cs typeface="Arial"/>
            </a:endParaRPr>
          </a:p>
          <a:p>
            <a:pPr marL="12700" marR="343535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Izlazni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dio se može ukloniti odjednom sa 2 brzine za  savršeno doziranje</a:t>
            </a:r>
            <a:endParaRPr sz="650" dirty="0">
              <a:latin typeface="Arial"/>
              <a:cs typeface="Arial"/>
            </a:endParaRPr>
          </a:p>
          <a:p>
            <a:pPr marL="12700" marR="89916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9916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59534" y="3680992"/>
            <a:ext cx="27305" cy="283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59534" y="4011754"/>
            <a:ext cx="903605" cy="14198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600" spc="5" dirty="0">
                <a:solidFill>
                  <a:srgbClr val="7DC141"/>
                </a:solidFill>
                <a:latin typeface="Arial"/>
                <a:cs typeface="Arial"/>
              </a:rPr>
              <a:t>11,0</a:t>
            </a:r>
            <a:r>
              <a:rPr sz="600" spc="-7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12,0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V340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Š830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D300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V260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Š710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D260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0,05 cbm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r>
              <a:rPr sz="5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5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5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550" spc="-3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84385000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8719632122043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09300469</a:t>
            </a:r>
            <a:endParaRPr sz="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56218" y="5280801"/>
            <a:ext cx="1877695" cy="2244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cilindra: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Ø140 x460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izlaznog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cilindra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Ø50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6" name="Pravokutnik 45"/>
          <p:cNvSpPr/>
          <p:nvPr/>
        </p:nvSpPr>
        <p:spPr>
          <a:xfrm>
            <a:off x="4435842" y="5641202"/>
            <a:ext cx="2117358" cy="842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50" dirty="0"/>
              <a:t>Standard uključuje: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 čelika Ø16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 čelika Ø22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 čelika Ø32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nehrđajućegčelika Ø38 mm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5498" y="342900"/>
            <a:ext cx="2013102" cy="2711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6915150"/>
            <a:ext cx="2032000" cy="2481580"/>
            <a:chOff x="5278374" y="6915150"/>
            <a:chExt cx="2032000" cy="2481580"/>
          </a:xfrm>
        </p:grpSpPr>
        <p:sp>
          <p:nvSpPr>
            <p:cNvPr id="26" name="object 26"/>
            <p:cNvSpPr/>
            <p:nvPr/>
          </p:nvSpPr>
          <p:spPr>
            <a:xfrm>
              <a:off x="5562198" y="6955535"/>
              <a:ext cx="1579737" cy="24094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6928103"/>
              <a:ext cx="2005964" cy="2455545"/>
            </a:xfrm>
            <a:custGeom>
              <a:avLst/>
              <a:gdLst/>
              <a:ahLst/>
              <a:cxnLst/>
              <a:rect l="l" t="t" r="r" b="b"/>
              <a:pathLst>
                <a:path w="2005965" h="2455545">
                  <a:moveTo>
                    <a:pt x="0" y="12192"/>
                  </a:moveTo>
                  <a:lnTo>
                    <a:pt x="0" y="2442971"/>
                  </a:lnTo>
                  <a:lnTo>
                    <a:pt x="0" y="2455164"/>
                  </a:lnTo>
                  <a:lnTo>
                    <a:pt x="12192" y="2455164"/>
                  </a:lnTo>
                  <a:lnTo>
                    <a:pt x="1993391" y="2455164"/>
                  </a:lnTo>
                  <a:lnTo>
                    <a:pt x="2005583" y="2455164"/>
                  </a:lnTo>
                  <a:lnTo>
                    <a:pt x="2005583" y="2442971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411973"/>
            <a:ext cx="2032000" cy="1984375"/>
            <a:chOff x="462533" y="7411973"/>
            <a:chExt cx="2032000" cy="1984375"/>
          </a:xfrm>
        </p:grpSpPr>
        <p:sp>
          <p:nvSpPr>
            <p:cNvPr id="29" name="object 29"/>
            <p:cNvSpPr/>
            <p:nvPr/>
          </p:nvSpPr>
          <p:spPr>
            <a:xfrm>
              <a:off x="813816" y="7525512"/>
              <a:ext cx="1511808" cy="184556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424927"/>
              <a:ext cx="2005964" cy="1958339"/>
            </a:xfrm>
            <a:custGeom>
              <a:avLst/>
              <a:gdLst/>
              <a:ahLst/>
              <a:cxnLst/>
              <a:rect l="l" t="t" r="r" b="b"/>
              <a:pathLst>
                <a:path w="2005964" h="1958340">
                  <a:moveTo>
                    <a:pt x="0" y="13716"/>
                  </a:moveTo>
                  <a:lnTo>
                    <a:pt x="0" y="1946148"/>
                  </a:lnTo>
                  <a:lnTo>
                    <a:pt x="0" y="1958340"/>
                  </a:lnTo>
                  <a:lnTo>
                    <a:pt x="13716" y="1958340"/>
                  </a:lnTo>
                  <a:lnTo>
                    <a:pt x="1993391" y="1958340"/>
                  </a:lnTo>
                  <a:lnTo>
                    <a:pt x="2005583" y="1958340"/>
                  </a:lnTo>
                  <a:lnTo>
                    <a:pt x="2005583" y="1946148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223314" y="1728713"/>
            <a:ext cx="1372870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SOUS</a:t>
            </a:r>
            <a:r>
              <a:rPr sz="1850" spc="-4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VIDE</a:t>
            </a:r>
            <a:endParaRPr sz="1850" dirty="0">
              <a:latin typeface="Arial"/>
              <a:cs typeface="Arial"/>
            </a:endParaRPr>
          </a:p>
          <a:p>
            <a:pPr marL="173990">
              <a:lnSpc>
                <a:spcPct val="100000"/>
              </a:lnSpc>
              <a:spcBef>
                <a:spcPts val="1310"/>
              </a:spcBef>
            </a:pP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3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929498"/>
                </a:solidFill>
                <a:latin typeface="Arial"/>
                <a:cs typeface="Arial"/>
              </a:rPr>
              <a:t>UNIVERZALNI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38958" y="9475743"/>
            <a:ext cx="1091565" cy="273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Savršena priprema u</a:t>
            </a:r>
            <a:r>
              <a:rPr sz="6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uniformi</a:t>
            </a:r>
            <a:endParaRPr sz="650">
              <a:latin typeface="Arial"/>
              <a:cs typeface="Arial"/>
            </a:endParaRPr>
          </a:p>
          <a:p>
            <a:pPr marL="501650">
              <a:lnSpc>
                <a:spcPct val="100000"/>
              </a:lnSpc>
              <a:spcBef>
                <a:spcPts val="42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protok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vode</a:t>
            </a:r>
            <a:endParaRPr sz="5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5777" y="9507835"/>
            <a:ext cx="1478915" cy="1098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Jednostavna kontrolna </a:t>
            </a:r>
            <a:r>
              <a:rPr sz="500" spc="-10" dirty="0">
                <a:solidFill>
                  <a:srgbClr val="FFFFFF"/>
                </a:solidFill>
                <a:latin typeface="Arial"/>
                <a:cs typeface="Arial"/>
              </a:rPr>
              <a:t>ploča </a:t>
            </a: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sa kontrolama </a:t>
            </a:r>
            <a:r>
              <a:rPr sz="500" spc="-10" dirty="0">
                <a:solidFill>
                  <a:srgbClr val="FFFFFF"/>
                </a:solidFill>
                <a:latin typeface="Arial"/>
                <a:cs typeface="Arial"/>
              </a:rPr>
              <a:t>na dodir</a:t>
            </a:r>
            <a:endParaRPr sz="5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299976" y="9507730"/>
            <a:ext cx="1583055" cy="10795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Odgovara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bilo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kojoj posudi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okruglom </a:t>
            </a: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ili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ravnom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stranom</a:t>
            </a:r>
            <a:endParaRPr sz="4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551430" cy="258275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Lijep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kompaktan sous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vide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uređaj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značajnog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20,0L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Patentirani sistem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pumpi za vodu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-8,0L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minuti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vrijeme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mogu zasebno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podesiti</a:t>
            </a:r>
            <a:endParaRPr sz="650" dirty="0">
              <a:latin typeface="Arial"/>
              <a:cs typeface="Arial"/>
            </a:endParaRPr>
          </a:p>
          <a:p>
            <a:pPr marL="12700" marR="318770">
              <a:lnSpc>
                <a:spcPct val="150000"/>
              </a:lnSpc>
              <a:spcBef>
                <a:spcPts val="2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Preciznost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bez presedana do &lt;0,1C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18770">
              <a:lnSpc>
                <a:spcPct val="150000"/>
              </a:lnSpc>
              <a:spcBef>
                <a:spcPts val="2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Maksimalna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99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stepeni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  <a:p>
            <a:pPr marL="12700" marR="489584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Savršena priprema za jednoobrazni protok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vode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89584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Okus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,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tekstura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hranjive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materije zadržavaju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89584">
              <a:lnSpc>
                <a:spcPct val="15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Dobro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izolirana  mašina</a:t>
            </a:r>
            <a:endParaRPr sz="650" dirty="0">
              <a:latin typeface="Arial"/>
              <a:cs typeface="Arial"/>
            </a:endParaRPr>
          </a:p>
          <a:p>
            <a:pPr marL="12700" marR="565150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Vrlo tiho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sous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vide kuhanje -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bez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šuma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6515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Digitalni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zaslon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LED-u</a:t>
            </a:r>
            <a:endParaRPr sz="650" dirty="0">
              <a:latin typeface="Arial"/>
              <a:cs typeface="Arial"/>
            </a:endParaRPr>
          </a:p>
          <a:p>
            <a:pPr marL="12700" marR="615315">
              <a:lnSpc>
                <a:spcPct val="150000"/>
              </a:lnSpc>
              <a:spcBef>
                <a:spcPts val="15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Jednostavna kontrolna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ploča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kontrolama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odir</a:t>
            </a:r>
            <a:r>
              <a:rPr sz="650" spc="-8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8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615315">
              <a:lnSpc>
                <a:spcPct val="150000"/>
              </a:lnSpc>
              <a:spcBef>
                <a:spcPts val="155"/>
              </a:spcBef>
            </a:pP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Sa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termičkom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zaštitom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2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Odvojivi kabel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napajanje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</a:p>
          <a:p>
            <a:pPr marL="12700">
              <a:lnSpc>
                <a:spcPct val="150000"/>
              </a:lnSpc>
              <a:spcBef>
                <a:spcPts val="52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lang="hr-HR" sz="650" spc="-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25"/>
              </a:spcBef>
            </a:pP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Odgovara </a:t>
            </a:r>
            <a:r>
              <a:rPr lang="hr-HR" sz="650" dirty="0">
                <a:solidFill>
                  <a:srgbClr val="221F1F"/>
                </a:solidFill>
                <a:latin typeface="Arial"/>
                <a:cs typeface="Arial"/>
              </a:rPr>
              <a:t>bilo </a:t>
            </a:r>
            <a:r>
              <a:rPr lang="hr-HR" sz="650" spc="5" dirty="0">
                <a:solidFill>
                  <a:srgbClr val="221F1F"/>
                </a:solidFill>
                <a:latin typeface="Arial"/>
                <a:cs typeface="Arial"/>
              </a:rPr>
              <a:t>kojoj veličini </a:t>
            </a:r>
            <a:r>
              <a:rPr lang="hr-HR" sz="650" spc="5" dirty="0" err="1">
                <a:solidFill>
                  <a:srgbClr val="221F1F"/>
                </a:solidFill>
                <a:latin typeface="Arial"/>
                <a:cs typeface="Arial"/>
              </a:rPr>
              <a:t>panwith</a:t>
            </a:r>
            <a:r>
              <a:rPr lang="hr-HR" sz="650" spc="5" dirty="0">
                <a:solidFill>
                  <a:srgbClr val="221F1F"/>
                </a:solidFill>
                <a:latin typeface="Arial"/>
                <a:cs typeface="Arial"/>
              </a:rPr>
              <a:t> oko </a:t>
            </a:r>
            <a:r>
              <a:rPr lang="hr-HR" sz="650" dirty="0">
                <a:solidFill>
                  <a:srgbClr val="221F1F"/>
                </a:solidFill>
                <a:latin typeface="Arial"/>
                <a:cs typeface="Arial"/>
              </a:rPr>
              <a:t>ili </a:t>
            </a:r>
            <a:r>
              <a:rPr lang="hr-HR" sz="650" spc="5" dirty="0">
                <a:solidFill>
                  <a:srgbClr val="221F1F"/>
                </a:solidFill>
                <a:latin typeface="Arial"/>
                <a:cs typeface="Arial"/>
              </a:rPr>
              <a:t>ravni</a:t>
            </a:r>
            <a:r>
              <a:rPr lang="hr-HR"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strani</a:t>
            </a:r>
            <a:endParaRPr lang="hr-HR"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80992"/>
            <a:ext cx="929005" cy="17418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1000 Watt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1faza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00" spc="10" dirty="0">
                <a:solidFill>
                  <a:srgbClr val="7DC141"/>
                </a:solidFill>
                <a:latin typeface="Arial"/>
                <a:cs typeface="Arial"/>
              </a:rPr>
              <a:t>1.70</a:t>
            </a:r>
            <a:r>
              <a:rPr sz="600" spc="-8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2.50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V326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Š161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D82</a:t>
            </a:r>
            <a:r>
              <a:rPr sz="650" spc="-3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V120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Š360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D200</a:t>
            </a:r>
            <a:r>
              <a:rPr sz="650" spc="-5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0,01 cbm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5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5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5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550" spc="-2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85167990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8719632121572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09500500</a:t>
            </a:r>
            <a:endParaRPr sz="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8790" cy="629920"/>
          </a:xfrm>
          <a:custGeom>
            <a:avLst/>
            <a:gdLst/>
            <a:ahLst/>
            <a:cxnLst/>
            <a:rect l="l" t="t" r="r" b="b"/>
            <a:pathLst>
              <a:path w="478790" h="629920">
                <a:moveTo>
                  <a:pt x="478536" y="629412"/>
                </a:moveTo>
                <a:lnTo>
                  <a:pt x="0" y="629412"/>
                </a:lnTo>
                <a:lnTo>
                  <a:pt x="0" y="0"/>
                </a:lnTo>
                <a:lnTo>
                  <a:pt x="478536" y="0"/>
                </a:lnTo>
                <a:lnTo>
                  <a:pt x="478536" y="629412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4376" y="0"/>
                </a:moveTo>
                <a:lnTo>
                  <a:pt x="2484107" y="0"/>
                </a:lnTo>
                <a:lnTo>
                  <a:pt x="2484107" y="629412"/>
                </a:lnTo>
                <a:lnTo>
                  <a:pt x="5294376" y="629412"/>
                </a:lnTo>
                <a:lnTo>
                  <a:pt x="5294376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8423" y="0"/>
                </a:lnTo>
                <a:lnTo>
                  <a:pt x="7298423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75276" y="198119"/>
            <a:ext cx="2324099" cy="2781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3502" y="7428738"/>
            <a:ext cx="2032000" cy="1969135"/>
            <a:chOff x="2873502" y="7428738"/>
            <a:chExt cx="2032000" cy="1969135"/>
          </a:xfrm>
        </p:grpSpPr>
        <p:sp>
          <p:nvSpPr>
            <p:cNvPr id="23" name="object 23"/>
            <p:cNvSpPr/>
            <p:nvPr/>
          </p:nvSpPr>
          <p:spPr>
            <a:xfrm>
              <a:off x="2880359" y="7450836"/>
              <a:ext cx="2016251" cy="193852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6456" y="7441692"/>
              <a:ext cx="2005964" cy="1943100"/>
            </a:xfrm>
            <a:custGeom>
              <a:avLst/>
              <a:gdLst/>
              <a:ahLst/>
              <a:cxnLst/>
              <a:rect l="l" t="t" r="r" b="b"/>
              <a:pathLst>
                <a:path w="2005964" h="1943100">
                  <a:moveTo>
                    <a:pt x="0" y="13716"/>
                  </a:moveTo>
                  <a:lnTo>
                    <a:pt x="0" y="1929383"/>
                  </a:lnTo>
                  <a:lnTo>
                    <a:pt x="0" y="1943099"/>
                  </a:lnTo>
                  <a:lnTo>
                    <a:pt x="12192" y="1943099"/>
                  </a:lnTo>
                  <a:lnTo>
                    <a:pt x="1991867" y="1943099"/>
                  </a:lnTo>
                  <a:lnTo>
                    <a:pt x="2005583" y="1943099"/>
                  </a:lnTo>
                  <a:lnTo>
                    <a:pt x="2005583" y="1929383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81422" y="6915150"/>
            <a:ext cx="2030095" cy="2482850"/>
            <a:chOff x="5281422" y="6915150"/>
            <a:chExt cx="2030095" cy="2482850"/>
          </a:xfrm>
        </p:grpSpPr>
        <p:sp>
          <p:nvSpPr>
            <p:cNvPr id="26" name="object 26"/>
            <p:cNvSpPr/>
            <p:nvPr/>
          </p:nvSpPr>
          <p:spPr>
            <a:xfrm>
              <a:off x="5484814" y="7054596"/>
              <a:ext cx="1755792" cy="22616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4376" y="6928103"/>
              <a:ext cx="2004060" cy="2456815"/>
            </a:xfrm>
            <a:custGeom>
              <a:avLst/>
              <a:gdLst/>
              <a:ahLst/>
              <a:cxnLst/>
              <a:rect l="l" t="t" r="r" b="b"/>
              <a:pathLst>
                <a:path w="2004059" h="2456815">
                  <a:moveTo>
                    <a:pt x="0" y="13716"/>
                  </a:moveTo>
                  <a:lnTo>
                    <a:pt x="0" y="2442971"/>
                  </a:lnTo>
                  <a:lnTo>
                    <a:pt x="0" y="2456688"/>
                  </a:lnTo>
                  <a:lnTo>
                    <a:pt x="12192" y="2456688"/>
                  </a:lnTo>
                  <a:lnTo>
                    <a:pt x="1991867" y="2456688"/>
                  </a:lnTo>
                  <a:lnTo>
                    <a:pt x="2004059" y="2456688"/>
                  </a:lnTo>
                  <a:lnTo>
                    <a:pt x="2004059" y="2442971"/>
                  </a:lnTo>
                  <a:lnTo>
                    <a:pt x="2004059" y="13716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5581" y="7413497"/>
            <a:ext cx="2032000" cy="1984375"/>
            <a:chOff x="465581" y="7413497"/>
            <a:chExt cx="2032000" cy="1984375"/>
          </a:xfrm>
        </p:grpSpPr>
        <p:sp>
          <p:nvSpPr>
            <p:cNvPr id="29" name="object 29"/>
            <p:cNvSpPr/>
            <p:nvPr/>
          </p:nvSpPr>
          <p:spPr>
            <a:xfrm>
              <a:off x="530351" y="7478267"/>
              <a:ext cx="1895855" cy="18928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8535" y="7426451"/>
              <a:ext cx="2005964" cy="1958339"/>
            </a:xfrm>
            <a:custGeom>
              <a:avLst/>
              <a:gdLst/>
              <a:ahLst/>
              <a:cxnLst/>
              <a:rect l="l" t="t" r="r" b="b"/>
              <a:pathLst>
                <a:path w="2005964" h="1958340">
                  <a:moveTo>
                    <a:pt x="0" y="12192"/>
                  </a:moveTo>
                  <a:lnTo>
                    <a:pt x="0" y="1944624"/>
                  </a:lnTo>
                  <a:lnTo>
                    <a:pt x="0" y="1958340"/>
                  </a:lnTo>
                  <a:lnTo>
                    <a:pt x="12192" y="1958340"/>
                  </a:lnTo>
                  <a:lnTo>
                    <a:pt x="1991867" y="1958340"/>
                  </a:lnTo>
                  <a:lnTo>
                    <a:pt x="2005583" y="1958340"/>
                  </a:lnTo>
                  <a:lnTo>
                    <a:pt x="2005583" y="19446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203445" y="1728713"/>
            <a:ext cx="1497330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2384">
              <a:lnSpc>
                <a:spcPct val="100000"/>
              </a:lnSpc>
              <a:spcBef>
                <a:spcPts val="9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SOUS</a:t>
            </a:r>
            <a:r>
              <a:rPr sz="1850" spc="-2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VIDE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UNIVERZALNI</a:t>
            </a:r>
            <a:r>
              <a:rPr sz="850" spc="-3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PRO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38958" y="9475743"/>
            <a:ext cx="1091565" cy="273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Savršena priprema u</a:t>
            </a:r>
            <a:r>
              <a:rPr sz="6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uniformi</a:t>
            </a:r>
            <a:endParaRPr sz="650">
              <a:latin typeface="Arial"/>
              <a:cs typeface="Arial"/>
            </a:endParaRPr>
          </a:p>
          <a:p>
            <a:pPr marL="501650">
              <a:lnSpc>
                <a:spcPct val="100000"/>
              </a:lnSpc>
              <a:spcBef>
                <a:spcPts val="42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protok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vode</a:t>
            </a:r>
            <a:endParaRPr sz="5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5777" y="9507835"/>
            <a:ext cx="1478915" cy="1098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Jednostavna kontrolna </a:t>
            </a:r>
            <a:r>
              <a:rPr sz="500" spc="-10" dirty="0">
                <a:solidFill>
                  <a:srgbClr val="FFFFFF"/>
                </a:solidFill>
                <a:latin typeface="Arial"/>
                <a:cs typeface="Arial"/>
              </a:rPr>
              <a:t>ploča </a:t>
            </a: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sa kontrolama </a:t>
            </a:r>
            <a:r>
              <a:rPr sz="500" spc="-10" dirty="0">
                <a:solidFill>
                  <a:srgbClr val="FFFFFF"/>
                </a:solidFill>
                <a:latin typeface="Arial"/>
                <a:cs typeface="Arial"/>
              </a:rPr>
              <a:t>na dodir</a:t>
            </a:r>
            <a:endParaRPr sz="5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299976" y="9507730"/>
            <a:ext cx="1583055" cy="10795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Odgovara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bilo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kojoj posudi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okruglom </a:t>
            </a: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ili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ravnom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stranom</a:t>
            </a:r>
            <a:endParaRPr sz="4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1" y="3168920"/>
            <a:ext cx="2763533" cy="266457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Lep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kompaktan sous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vide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uređaj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značajnog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kapaciteta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30,0L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Patentirani sistem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pumpi za vodu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-8,0L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minuti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vrijeme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mogu zasebno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podesiti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Neviđena preciznost od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0,1C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Maksimalna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99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stepeni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  <a:p>
            <a:pPr marL="12700" marR="489584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Savršena priprema za jednoobrazni protok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vode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89584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Okus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,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tekstura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hranjive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materije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zadržavaju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89584">
              <a:lnSpc>
                <a:spcPct val="18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Dobro izolirana  mašina</a:t>
            </a:r>
            <a:endParaRPr sz="650" dirty="0">
              <a:latin typeface="Arial"/>
              <a:cs typeface="Arial"/>
            </a:endParaRPr>
          </a:p>
          <a:p>
            <a:pPr marL="12700" marR="56515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Vrlo tiho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sous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vide kuhanje -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bez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šuma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6515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Digitalni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zaslon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LCD-u</a:t>
            </a:r>
            <a:endParaRPr sz="650" dirty="0">
              <a:latin typeface="Arial"/>
              <a:cs typeface="Arial"/>
            </a:endParaRPr>
          </a:p>
          <a:p>
            <a:pPr marL="12700" marR="615315">
              <a:lnSpc>
                <a:spcPts val="1400"/>
              </a:lnSpc>
              <a:spcBef>
                <a:spcPts val="15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Jednostavna kontrolna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ploča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kontrolama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dodir</a:t>
            </a:r>
            <a:r>
              <a:rPr sz="650" spc="-8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8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615315">
              <a:lnSpc>
                <a:spcPts val="1400"/>
              </a:lnSpc>
              <a:spcBef>
                <a:spcPts val="155"/>
              </a:spcBef>
            </a:pP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Sa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termičkom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zaštitom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Odvojivi kabel za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napajanje</a:t>
            </a:r>
            <a:endParaRPr sz="650" dirty="0"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Odgovara </a:t>
            </a:r>
            <a:r>
              <a:rPr lang="hr-HR" sz="650" dirty="0">
                <a:solidFill>
                  <a:srgbClr val="221F1F"/>
                </a:solidFill>
                <a:latin typeface="Arial"/>
                <a:cs typeface="Arial"/>
              </a:rPr>
              <a:t>bilo </a:t>
            </a:r>
            <a:r>
              <a:rPr lang="hr-HR" sz="650" spc="5" dirty="0">
                <a:solidFill>
                  <a:srgbClr val="221F1F"/>
                </a:solidFill>
                <a:latin typeface="Arial"/>
                <a:cs typeface="Arial"/>
              </a:rPr>
              <a:t>kojoj veličini </a:t>
            </a:r>
            <a:r>
              <a:rPr lang="hr-HR" sz="650" spc="5" dirty="0" err="1">
                <a:solidFill>
                  <a:srgbClr val="221F1F"/>
                </a:solidFill>
                <a:latin typeface="Arial"/>
                <a:cs typeface="Arial"/>
              </a:rPr>
              <a:t>panwith</a:t>
            </a:r>
            <a:r>
              <a:rPr lang="hr-HR" sz="650" spc="5" dirty="0">
                <a:solidFill>
                  <a:srgbClr val="221F1F"/>
                </a:solidFill>
                <a:latin typeface="Arial"/>
                <a:cs typeface="Arial"/>
              </a:rPr>
              <a:t> oko </a:t>
            </a:r>
            <a:r>
              <a:rPr lang="hr-HR" sz="650" dirty="0">
                <a:solidFill>
                  <a:srgbClr val="221F1F"/>
                </a:solidFill>
                <a:latin typeface="Arial"/>
                <a:cs typeface="Arial"/>
              </a:rPr>
              <a:t>ili </a:t>
            </a:r>
            <a:r>
              <a:rPr lang="hr-HR" sz="650" spc="5" dirty="0">
                <a:solidFill>
                  <a:srgbClr val="221F1F"/>
                </a:solidFill>
                <a:latin typeface="Arial"/>
                <a:cs typeface="Arial"/>
              </a:rPr>
              <a:t>ravni</a:t>
            </a:r>
            <a:r>
              <a:rPr lang="hr-HR"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strani</a:t>
            </a:r>
            <a:endParaRPr lang="hr-HR"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80992"/>
            <a:ext cx="1204595" cy="17847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1500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2.0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3.0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V290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Š185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D145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V200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Š360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D230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0,02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85167990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8719632121589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09500600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43211" y="708660"/>
            <a:ext cx="2790291" cy="21547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4561"/>
            <a:ext cx="2032000" cy="1851660"/>
            <a:chOff x="2870454" y="7544561"/>
            <a:chExt cx="2032000" cy="1851660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7515"/>
              <a:ext cx="2005964" cy="1826260"/>
            </a:xfrm>
            <a:custGeom>
              <a:avLst/>
              <a:gdLst/>
              <a:ahLst/>
              <a:cxnLst/>
              <a:rect l="l" t="t" r="r" b="b"/>
              <a:pathLst>
                <a:path w="2005964" h="1826259">
                  <a:moveTo>
                    <a:pt x="0" y="13716"/>
                  </a:moveTo>
                  <a:lnTo>
                    <a:pt x="0" y="1813560"/>
                  </a:lnTo>
                  <a:lnTo>
                    <a:pt x="0" y="1825752"/>
                  </a:lnTo>
                  <a:lnTo>
                    <a:pt x="13716" y="1825752"/>
                  </a:lnTo>
                  <a:lnTo>
                    <a:pt x="1993391" y="1825752"/>
                  </a:lnTo>
                  <a:lnTo>
                    <a:pt x="2005583" y="1825752"/>
                  </a:lnTo>
                  <a:lnTo>
                    <a:pt x="2005583" y="1813560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387590"/>
            <a:ext cx="2032000" cy="2009139"/>
            <a:chOff x="5278374" y="7387590"/>
            <a:chExt cx="2032000" cy="2009139"/>
          </a:xfrm>
        </p:grpSpPr>
        <p:sp>
          <p:nvSpPr>
            <p:cNvPr id="26" name="object 26"/>
            <p:cNvSpPr/>
            <p:nvPr/>
          </p:nvSpPr>
          <p:spPr>
            <a:xfrm>
              <a:off x="5312664" y="7452360"/>
              <a:ext cx="1972055" cy="189737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400544"/>
              <a:ext cx="2005964" cy="1983105"/>
            </a:xfrm>
            <a:custGeom>
              <a:avLst/>
              <a:gdLst/>
              <a:ahLst/>
              <a:cxnLst/>
              <a:rect l="l" t="t" r="r" b="b"/>
              <a:pathLst>
                <a:path w="2005965" h="1983104">
                  <a:moveTo>
                    <a:pt x="0" y="12192"/>
                  </a:moveTo>
                  <a:lnTo>
                    <a:pt x="0" y="1970532"/>
                  </a:lnTo>
                  <a:lnTo>
                    <a:pt x="0" y="1982724"/>
                  </a:lnTo>
                  <a:lnTo>
                    <a:pt x="12192" y="1982724"/>
                  </a:lnTo>
                  <a:lnTo>
                    <a:pt x="1993391" y="1982724"/>
                  </a:lnTo>
                  <a:lnTo>
                    <a:pt x="2005583" y="1982724"/>
                  </a:lnTo>
                  <a:lnTo>
                    <a:pt x="2005583" y="1970532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570469"/>
            <a:ext cx="2032000" cy="1826260"/>
            <a:chOff x="462533" y="7570469"/>
            <a:chExt cx="2032000" cy="1826260"/>
          </a:xfrm>
        </p:grpSpPr>
        <p:sp>
          <p:nvSpPr>
            <p:cNvPr id="29" name="object 29"/>
            <p:cNvSpPr/>
            <p:nvPr/>
          </p:nvSpPr>
          <p:spPr>
            <a:xfrm>
              <a:off x="489204" y="7732776"/>
              <a:ext cx="1979675" cy="160477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583423"/>
              <a:ext cx="2005964" cy="1800225"/>
            </a:xfrm>
            <a:custGeom>
              <a:avLst/>
              <a:gdLst/>
              <a:ahLst/>
              <a:cxnLst/>
              <a:rect l="l" t="t" r="r" b="b"/>
              <a:pathLst>
                <a:path w="2005964" h="1800225">
                  <a:moveTo>
                    <a:pt x="0" y="13716"/>
                  </a:moveTo>
                  <a:lnTo>
                    <a:pt x="0" y="1787652"/>
                  </a:lnTo>
                  <a:lnTo>
                    <a:pt x="0" y="1799844"/>
                  </a:lnTo>
                  <a:lnTo>
                    <a:pt x="13716" y="1799844"/>
                  </a:lnTo>
                  <a:lnTo>
                    <a:pt x="1993391" y="1799844"/>
                  </a:lnTo>
                  <a:lnTo>
                    <a:pt x="2005583" y="1799844"/>
                  </a:lnTo>
                  <a:lnTo>
                    <a:pt x="2005583" y="1787652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223314" y="1728713"/>
            <a:ext cx="1298575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SOUS</a:t>
            </a:r>
            <a:r>
              <a:rPr sz="1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VIDE</a:t>
            </a:r>
            <a:endParaRPr sz="1850" dirty="0">
              <a:latin typeface="Arial"/>
              <a:cs typeface="Arial"/>
            </a:endParaRPr>
          </a:p>
          <a:p>
            <a:pPr marL="446405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929498"/>
                </a:solidFill>
                <a:latin typeface="Arial"/>
                <a:cs typeface="Arial"/>
              </a:rPr>
              <a:t>8,5L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1" y="3168920"/>
            <a:ext cx="2492375" cy="83176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Fini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kompaktni sous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vide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uređaj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značajnog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kapaciteta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do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8,5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Odvojeno podešavanje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 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vremena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Bez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presedana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preciznost do &lt;0,3C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Maksimalna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90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stepeni 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Patentirani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pumpi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vodu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238755"/>
            <a:ext cx="2067560" cy="9446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Savršena priprema za jednoobrazni protok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vode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2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Okus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,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tekstura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hranjive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materije zadržavaju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715">
              <a:lnSpc>
                <a:spcPct val="15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Dobro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izolirana  mašina</a:t>
            </a:r>
            <a:endParaRPr sz="650" dirty="0">
              <a:latin typeface="Arial"/>
              <a:cs typeface="Arial"/>
            </a:endParaRPr>
          </a:p>
          <a:p>
            <a:pPr marL="12700" marR="58419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Vrlo tiho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sous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vide kuhanje -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bez buke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8419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Plastični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prozirni  prozor na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poklopcu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8419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Digitalni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zaslon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LCD-u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312268"/>
            <a:ext cx="2492375" cy="9510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Jednostavna kontrolna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ploča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kontrolama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dodir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3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termičkom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zaštitom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Opremljen stalkom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 nehrđajućeg čelika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proizvode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Odvojivi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kabel 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napajanje</a:t>
            </a:r>
            <a:endParaRPr sz="650" dirty="0">
              <a:latin typeface="Arial"/>
              <a:cs typeface="Arial"/>
            </a:endParaRPr>
          </a:p>
          <a:p>
            <a:pPr marL="12700" marR="1229360">
              <a:lnSpc>
                <a:spcPct val="1800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Stabilan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čvrste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229360">
              <a:lnSpc>
                <a:spcPct val="180000"/>
              </a:lnSpc>
              <a:spcBef>
                <a:spcPts val="10"/>
              </a:spcBef>
            </a:pP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20459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800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4.0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5.50 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V220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Š380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D250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V305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D330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0,05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85167990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8719632120667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09500000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40763" y="9447968"/>
            <a:ext cx="989965" cy="29718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50"/>
              </a:spcBef>
            </a:pP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Vodeno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kupatilo</a:t>
            </a:r>
            <a:r>
              <a:rPr sz="55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Dimenzije:</a:t>
            </a:r>
            <a:endParaRPr sz="550">
              <a:latin typeface="Arial"/>
              <a:cs typeface="Arial"/>
            </a:endParaRPr>
          </a:p>
          <a:p>
            <a:pPr marR="65405" algn="r">
              <a:lnSpc>
                <a:spcPct val="100000"/>
              </a:lnSpc>
              <a:spcBef>
                <a:spcPts val="34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V150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Š300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D220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352286" y="9500386"/>
            <a:ext cx="848994" cy="114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prikaz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LCD-u</a:t>
            </a:r>
            <a:endParaRPr sz="5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470707" y="9452308"/>
            <a:ext cx="1311275" cy="29083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Opremljen stalkom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od nehrđajućeg</a:t>
            </a:r>
            <a:r>
              <a:rPr sz="5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550">
              <a:latin typeface="Arial"/>
              <a:cs typeface="Arial"/>
            </a:endParaRPr>
          </a:p>
          <a:p>
            <a:pPr marL="528955">
              <a:lnSpc>
                <a:spcPct val="100000"/>
              </a:lnSpc>
              <a:spcBef>
                <a:spcPts val="34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proizvode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218432" y="588263"/>
            <a:ext cx="2727265" cy="24201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870454" y="7544561"/>
            <a:ext cx="2032000" cy="1851660"/>
            <a:chOff x="2870454" y="7544561"/>
            <a:chExt cx="2032000" cy="1851660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7515"/>
              <a:ext cx="2005964" cy="1826260"/>
            </a:xfrm>
            <a:custGeom>
              <a:avLst/>
              <a:gdLst/>
              <a:ahLst/>
              <a:cxnLst/>
              <a:rect l="l" t="t" r="r" b="b"/>
              <a:pathLst>
                <a:path w="2005964" h="1826259">
                  <a:moveTo>
                    <a:pt x="0" y="13716"/>
                  </a:moveTo>
                  <a:lnTo>
                    <a:pt x="0" y="1813560"/>
                  </a:lnTo>
                  <a:lnTo>
                    <a:pt x="0" y="1825752"/>
                  </a:lnTo>
                  <a:lnTo>
                    <a:pt x="12192" y="1825752"/>
                  </a:lnTo>
                  <a:lnTo>
                    <a:pt x="1993391" y="1825752"/>
                  </a:lnTo>
                  <a:lnTo>
                    <a:pt x="2005583" y="1825752"/>
                  </a:lnTo>
                  <a:lnTo>
                    <a:pt x="2005583" y="1813560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387590"/>
            <a:ext cx="2032000" cy="2009139"/>
            <a:chOff x="5278374" y="7387590"/>
            <a:chExt cx="2032000" cy="2009139"/>
          </a:xfrm>
        </p:grpSpPr>
        <p:sp>
          <p:nvSpPr>
            <p:cNvPr id="26" name="object 26"/>
            <p:cNvSpPr/>
            <p:nvPr/>
          </p:nvSpPr>
          <p:spPr>
            <a:xfrm>
              <a:off x="5303520" y="7792212"/>
              <a:ext cx="1979675" cy="148437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400544"/>
              <a:ext cx="2005964" cy="1983105"/>
            </a:xfrm>
            <a:custGeom>
              <a:avLst/>
              <a:gdLst/>
              <a:ahLst/>
              <a:cxnLst/>
              <a:rect l="l" t="t" r="r" b="b"/>
              <a:pathLst>
                <a:path w="2005965" h="1983104">
                  <a:moveTo>
                    <a:pt x="0" y="12192"/>
                  </a:moveTo>
                  <a:lnTo>
                    <a:pt x="0" y="1970532"/>
                  </a:lnTo>
                  <a:lnTo>
                    <a:pt x="0" y="1982724"/>
                  </a:lnTo>
                  <a:lnTo>
                    <a:pt x="12192" y="1982724"/>
                  </a:lnTo>
                  <a:lnTo>
                    <a:pt x="1991867" y="1982724"/>
                  </a:lnTo>
                  <a:lnTo>
                    <a:pt x="2005583" y="1982724"/>
                  </a:lnTo>
                  <a:lnTo>
                    <a:pt x="2005583" y="1970532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570469"/>
            <a:ext cx="2032000" cy="1826260"/>
            <a:chOff x="462533" y="7570469"/>
            <a:chExt cx="2032000" cy="1826260"/>
          </a:xfrm>
        </p:grpSpPr>
        <p:sp>
          <p:nvSpPr>
            <p:cNvPr id="29" name="object 29"/>
            <p:cNvSpPr/>
            <p:nvPr/>
          </p:nvSpPr>
          <p:spPr>
            <a:xfrm>
              <a:off x="502919" y="7636764"/>
              <a:ext cx="1944623" cy="173431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583423"/>
              <a:ext cx="2005964" cy="1800225"/>
            </a:xfrm>
            <a:custGeom>
              <a:avLst/>
              <a:gdLst/>
              <a:ahLst/>
              <a:cxnLst/>
              <a:rect l="l" t="t" r="r" b="b"/>
              <a:pathLst>
                <a:path w="2005964" h="1800225">
                  <a:moveTo>
                    <a:pt x="0" y="13716"/>
                  </a:moveTo>
                  <a:lnTo>
                    <a:pt x="0" y="1787652"/>
                  </a:lnTo>
                  <a:lnTo>
                    <a:pt x="0" y="1799844"/>
                  </a:lnTo>
                  <a:lnTo>
                    <a:pt x="12192" y="1799844"/>
                  </a:lnTo>
                  <a:lnTo>
                    <a:pt x="1993391" y="1799844"/>
                  </a:lnTo>
                  <a:lnTo>
                    <a:pt x="2005583" y="1799844"/>
                  </a:lnTo>
                  <a:lnTo>
                    <a:pt x="2005583" y="1787652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223314" y="1728713"/>
            <a:ext cx="1298575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SOUS</a:t>
            </a:r>
            <a:r>
              <a:rPr sz="1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VIDE</a:t>
            </a:r>
            <a:endParaRPr sz="1850" dirty="0">
              <a:latin typeface="Arial"/>
              <a:cs typeface="Arial"/>
            </a:endParaRPr>
          </a:p>
          <a:p>
            <a:pPr marL="40259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1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12,5L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574558" cy="82561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Fini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kompaktni sous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vide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uređaj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značajnog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kapaciteta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do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12,5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 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vreme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Bez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presedana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preciznost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do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&lt;0,1C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Maksimalna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99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stepeni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Patentirani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pumpi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vodu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238755"/>
            <a:ext cx="2492375" cy="172611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Savršena priprema za jednoobrazni protok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vode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2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Okus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,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tekstura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hranjive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materije zadržavaju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29895">
              <a:lnSpc>
                <a:spcPct val="15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Dobro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izolirana  mašina</a:t>
            </a:r>
            <a:endParaRPr sz="650" dirty="0">
              <a:latin typeface="Arial"/>
              <a:cs typeface="Arial"/>
            </a:endParaRPr>
          </a:p>
          <a:p>
            <a:pPr marL="12700" marR="506095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Vrlo tiho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sous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vide kuhanje -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bez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šuma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6095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Digitalni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zaslon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LCD-u</a:t>
            </a:r>
            <a:endParaRPr sz="650" dirty="0">
              <a:latin typeface="Arial"/>
              <a:cs typeface="Arial"/>
            </a:endParaRPr>
          </a:p>
          <a:p>
            <a:pPr marL="12700" marR="556895">
              <a:lnSpc>
                <a:spcPct val="150000"/>
              </a:lnSpc>
              <a:spcBef>
                <a:spcPts val="15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Jednostavna kontrolna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ploča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kontrolama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odir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56895">
              <a:lnSpc>
                <a:spcPct val="150000"/>
              </a:lnSpc>
              <a:spcBef>
                <a:spcPts val="150"/>
              </a:spcBef>
            </a:pPr>
            <a:r>
              <a:rPr sz="650" spc="-8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 termičkom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zaštitom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Opremljen stalkom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 nehrđajućeg čelika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proizvode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Odvojivi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kabel 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napajanje</a:t>
            </a:r>
            <a:endParaRPr sz="650" dirty="0">
              <a:latin typeface="Arial"/>
              <a:cs typeface="Arial"/>
            </a:endParaRPr>
          </a:p>
          <a:p>
            <a:pPr marL="12700" marR="1229360">
              <a:lnSpc>
                <a:spcPct val="1500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Stabilan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čvrste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229360">
              <a:lnSpc>
                <a:spcPct val="1500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Lako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80992"/>
            <a:ext cx="1204595" cy="17697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620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6.30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8,0 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V285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Š415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D270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V385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Š490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D350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0,07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85167990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8719632121596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09500700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40763" y="9447968"/>
            <a:ext cx="989965" cy="29718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50"/>
              </a:spcBef>
            </a:pP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Vodeno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kupatilo</a:t>
            </a:r>
            <a:r>
              <a:rPr sz="55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Dimenzije:</a:t>
            </a:r>
            <a:endParaRPr sz="550">
              <a:latin typeface="Arial"/>
              <a:cs typeface="Arial"/>
            </a:endParaRPr>
          </a:p>
          <a:p>
            <a:pPr marR="65405" algn="r">
              <a:lnSpc>
                <a:spcPct val="100000"/>
              </a:lnSpc>
              <a:spcBef>
                <a:spcPts val="34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V200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Š300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D235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352286" y="9500386"/>
            <a:ext cx="848994" cy="114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prikaz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LCD-u</a:t>
            </a:r>
            <a:endParaRPr sz="5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69149" y="9452308"/>
            <a:ext cx="1311275" cy="29083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Opremljen stalkom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od nehrđajućeg</a:t>
            </a:r>
            <a:r>
              <a:rPr sz="5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550">
              <a:latin typeface="Arial"/>
              <a:cs typeface="Arial"/>
            </a:endParaRPr>
          </a:p>
          <a:p>
            <a:pPr marL="528955">
              <a:lnSpc>
                <a:spcPct val="100000"/>
              </a:lnSpc>
              <a:spcBef>
                <a:spcPts val="34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proizvode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7096" y="854964"/>
            <a:ext cx="2894901" cy="1950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4561"/>
            <a:ext cx="2032000" cy="1851660"/>
            <a:chOff x="2870454" y="7544561"/>
            <a:chExt cx="2032000" cy="1851660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7515"/>
              <a:ext cx="2005964" cy="1826260"/>
            </a:xfrm>
            <a:custGeom>
              <a:avLst/>
              <a:gdLst/>
              <a:ahLst/>
              <a:cxnLst/>
              <a:rect l="l" t="t" r="r" b="b"/>
              <a:pathLst>
                <a:path w="2005964" h="1826259">
                  <a:moveTo>
                    <a:pt x="0" y="13716"/>
                  </a:moveTo>
                  <a:lnTo>
                    <a:pt x="0" y="1813560"/>
                  </a:lnTo>
                  <a:lnTo>
                    <a:pt x="0" y="1825752"/>
                  </a:lnTo>
                  <a:lnTo>
                    <a:pt x="13716" y="1825752"/>
                  </a:lnTo>
                  <a:lnTo>
                    <a:pt x="1993391" y="1825752"/>
                  </a:lnTo>
                  <a:lnTo>
                    <a:pt x="2005583" y="1825752"/>
                  </a:lnTo>
                  <a:lnTo>
                    <a:pt x="2005583" y="1813560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4561"/>
            <a:ext cx="2032000" cy="1851660"/>
            <a:chOff x="5278374" y="7544561"/>
            <a:chExt cx="2032000" cy="1851660"/>
          </a:xfrm>
        </p:grpSpPr>
        <p:sp>
          <p:nvSpPr>
            <p:cNvPr id="26" name="object 26"/>
            <p:cNvSpPr/>
            <p:nvPr/>
          </p:nvSpPr>
          <p:spPr>
            <a:xfrm>
              <a:off x="5298948" y="7566660"/>
              <a:ext cx="1991867" cy="180898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7515"/>
              <a:ext cx="2005964" cy="1826260"/>
            </a:xfrm>
            <a:custGeom>
              <a:avLst/>
              <a:gdLst/>
              <a:ahLst/>
              <a:cxnLst/>
              <a:rect l="l" t="t" r="r" b="b"/>
              <a:pathLst>
                <a:path w="2005965" h="1826259">
                  <a:moveTo>
                    <a:pt x="0" y="13716"/>
                  </a:moveTo>
                  <a:lnTo>
                    <a:pt x="0" y="1813560"/>
                  </a:lnTo>
                  <a:lnTo>
                    <a:pt x="0" y="1825752"/>
                  </a:lnTo>
                  <a:lnTo>
                    <a:pt x="12192" y="1825752"/>
                  </a:lnTo>
                  <a:lnTo>
                    <a:pt x="1993391" y="1825752"/>
                  </a:lnTo>
                  <a:lnTo>
                    <a:pt x="2005583" y="1825752"/>
                  </a:lnTo>
                  <a:lnTo>
                    <a:pt x="2005583" y="1813560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544561"/>
            <a:ext cx="2032000" cy="1851660"/>
            <a:chOff x="462533" y="7544561"/>
            <a:chExt cx="2032000" cy="1851660"/>
          </a:xfrm>
        </p:grpSpPr>
        <p:sp>
          <p:nvSpPr>
            <p:cNvPr id="29" name="object 29"/>
            <p:cNvSpPr/>
            <p:nvPr/>
          </p:nvSpPr>
          <p:spPr>
            <a:xfrm>
              <a:off x="553212" y="7571232"/>
              <a:ext cx="1915667" cy="161696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557515"/>
              <a:ext cx="2005964" cy="1826260"/>
            </a:xfrm>
            <a:custGeom>
              <a:avLst/>
              <a:gdLst/>
              <a:ahLst/>
              <a:cxnLst/>
              <a:rect l="l" t="t" r="r" b="b"/>
              <a:pathLst>
                <a:path w="2005964" h="1826259">
                  <a:moveTo>
                    <a:pt x="0" y="13716"/>
                  </a:moveTo>
                  <a:lnTo>
                    <a:pt x="0" y="1813560"/>
                  </a:lnTo>
                  <a:lnTo>
                    <a:pt x="0" y="1825752"/>
                  </a:lnTo>
                  <a:lnTo>
                    <a:pt x="13716" y="1825752"/>
                  </a:lnTo>
                  <a:lnTo>
                    <a:pt x="1993391" y="1825752"/>
                  </a:lnTo>
                  <a:lnTo>
                    <a:pt x="2005583" y="1825752"/>
                  </a:lnTo>
                  <a:lnTo>
                    <a:pt x="2005583" y="1813560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223314" y="1728713"/>
            <a:ext cx="1298575" cy="59375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SOUS</a:t>
            </a:r>
            <a:r>
              <a:rPr sz="1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VIDE</a:t>
            </a:r>
            <a:endParaRPr sz="1850" dirty="0">
              <a:latin typeface="Arial"/>
              <a:cs typeface="Arial"/>
            </a:endParaRPr>
          </a:p>
          <a:p>
            <a:pPr marL="466725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28L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323465" cy="82561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Fini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kompaktni sous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vide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uređaj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značajnog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kapaciteta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do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28L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 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vreme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Bez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presedana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preciznost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do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&lt;0,1C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Maksimalna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99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stepeni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Patentirani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pumpi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vodu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42541" y="4114800"/>
            <a:ext cx="2720259" cy="16530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Savršena priprema za jednoobrazni protok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vode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2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Okus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,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tekstura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hranjive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materije zadržavaju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29895">
              <a:lnSpc>
                <a:spcPct val="15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Dobro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izolirana  mašina</a:t>
            </a:r>
            <a:endParaRPr sz="650" dirty="0">
              <a:latin typeface="Arial"/>
              <a:cs typeface="Arial"/>
            </a:endParaRPr>
          </a:p>
          <a:p>
            <a:pPr marL="12700" marR="506095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Vrlo tiho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sous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vide kuhanje -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bez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šuma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6095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Digitalni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zaslon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LCD-u</a:t>
            </a:r>
            <a:endParaRPr sz="650" dirty="0">
              <a:latin typeface="Arial"/>
              <a:cs typeface="Arial"/>
            </a:endParaRPr>
          </a:p>
          <a:p>
            <a:pPr marL="12700" marR="556895">
              <a:lnSpc>
                <a:spcPct val="150000"/>
              </a:lnSpc>
              <a:spcBef>
                <a:spcPts val="15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Jednostavna kontrolna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ploča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kontrolama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d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odir</a:t>
            </a:r>
            <a:r>
              <a:rPr sz="650" spc="-8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8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56895">
              <a:lnSpc>
                <a:spcPct val="150000"/>
              </a:lnSpc>
              <a:spcBef>
                <a:spcPts val="150"/>
              </a:spcBef>
            </a:pP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Sa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termičkom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zaštitom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Opremljen stalkom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 nehrđajućeg čelika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proizvode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Odvojivi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kabel 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napajanje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8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33754"/>
            <a:ext cx="1335527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1800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8,5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11.50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V280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Š570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D530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V370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Š660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D530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0,13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85167990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8719632124085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09500800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14274" y="9449918"/>
            <a:ext cx="1224915" cy="29464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vodenom slavinom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powerwitchom</a:t>
            </a:r>
            <a:endParaRPr sz="550">
              <a:latin typeface="Arial"/>
              <a:cs typeface="Arial"/>
            </a:endParaRPr>
          </a:p>
          <a:p>
            <a:pPr marL="390525">
              <a:lnSpc>
                <a:spcPct val="100000"/>
              </a:lnSpc>
              <a:spcBef>
                <a:spcPts val="34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zadnje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352286" y="9500386"/>
            <a:ext cx="848994" cy="114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prikaz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LCD-u</a:t>
            </a:r>
            <a:endParaRPr sz="5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70707" y="9452308"/>
            <a:ext cx="1311275" cy="29083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Opremljen stalkom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od nehrđajućeg</a:t>
            </a:r>
            <a:r>
              <a:rPr sz="5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550">
              <a:latin typeface="Arial"/>
              <a:cs typeface="Arial"/>
            </a:endParaRPr>
          </a:p>
          <a:p>
            <a:pPr marL="528955">
              <a:lnSpc>
                <a:spcPct val="100000"/>
              </a:lnSpc>
              <a:spcBef>
                <a:spcPts val="34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proizvode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4345" cy="628015"/>
          </a:xfrm>
          <a:custGeom>
            <a:avLst/>
            <a:gdLst/>
            <a:ahLst/>
            <a:cxnLst/>
            <a:rect l="l" t="t" r="r" b="b"/>
            <a:pathLst>
              <a:path w="474345" h="628015">
                <a:moveTo>
                  <a:pt x="473963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3963" y="0"/>
                </a:lnTo>
                <a:lnTo>
                  <a:pt x="473963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89791" y="627380"/>
                </a:lnTo>
                <a:lnTo>
                  <a:pt x="5289791" y="0"/>
                </a:lnTo>
                <a:lnTo>
                  <a:pt x="2479548" y="0"/>
                </a:lnTo>
                <a:lnTo>
                  <a:pt x="2479548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5044439" y="135636"/>
            <a:ext cx="1132843" cy="27523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868929" y="7546085"/>
            <a:ext cx="2032000" cy="1850389"/>
            <a:chOff x="2868929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188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6850" y="7546085"/>
            <a:ext cx="2032000" cy="1850389"/>
            <a:chOff x="5276850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1996" y="7571231"/>
              <a:ext cx="1979675" cy="176326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8980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1009" y="7213854"/>
            <a:ext cx="2032000" cy="2182495"/>
            <a:chOff x="461009" y="7213854"/>
            <a:chExt cx="2032000" cy="2182495"/>
          </a:xfrm>
        </p:grpSpPr>
        <p:sp>
          <p:nvSpPr>
            <p:cNvPr id="29" name="object 29"/>
            <p:cNvSpPr/>
            <p:nvPr/>
          </p:nvSpPr>
          <p:spPr>
            <a:xfrm>
              <a:off x="623316" y="7278623"/>
              <a:ext cx="1773935" cy="209245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3963" y="7226808"/>
              <a:ext cx="2005964" cy="2156460"/>
            </a:xfrm>
            <a:custGeom>
              <a:avLst/>
              <a:gdLst/>
              <a:ahLst/>
              <a:cxnLst/>
              <a:rect l="l" t="t" r="r" b="b"/>
              <a:pathLst>
                <a:path w="2005964" h="2156459">
                  <a:moveTo>
                    <a:pt x="0" y="12192"/>
                  </a:moveTo>
                  <a:lnTo>
                    <a:pt x="0" y="2144267"/>
                  </a:lnTo>
                  <a:lnTo>
                    <a:pt x="0" y="2156459"/>
                  </a:lnTo>
                  <a:lnTo>
                    <a:pt x="12192" y="2156459"/>
                  </a:lnTo>
                  <a:lnTo>
                    <a:pt x="1993391" y="2156459"/>
                  </a:lnTo>
                  <a:lnTo>
                    <a:pt x="2005583" y="2156459"/>
                  </a:lnTo>
                  <a:lnTo>
                    <a:pt x="2005583" y="214426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90374" y="1651333"/>
            <a:ext cx="3476826" cy="1031051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696595">
              <a:lnSpc>
                <a:spcPct val="100000"/>
              </a:lnSpc>
              <a:spcBef>
                <a:spcPts val="720"/>
              </a:spcBef>
            </a:pPr>
            <a:r>
              <a:rPr lang="hr-HR" sz="2000" spc="-15" dirty="0">
                <a:solidFill>
                  <a:srgbClr val="929498"/>
                </a:solidFill>
                <a:latin typeface="Arial"/>
                <a:cs typeface="Arial"/>
              </a:rPr>
              <a:t>DELUXE </a:t>
            </a:r>
            <a:r>
              <a:rPr lang="hr-HR" sz="2000" spc="20" dirty="0">
                <a:solidFill>
                  <a:srgbClr val="929498"/>
                </a:solidFill>
                <a:latin typeface="Arial"/>
                <a:cs typeface="Arial"/>
              </a:rPr>
              <a:t>MAŠINA ZA 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hr-HR" sz="2000" spc="20" dirty="0">
                <a:solidFill>
                  <a:srgbClr val="929498"/>
                </a:solidFill>
                <a:latin typeface="Arial"/>
                <a:cs typeface="Arial"/>
              </a:rPr>
              <a:t>GULJENJE KROMPIRA</a:t>
            </a:r>
            <a:endParaRPr lang="hr-HR" sz="2000" dirty="0">
              <a:latin typeface="Arial"/>
              <a:cs typeface="Arial"/>
            </a:endParaRPr>
          </a:p>
          <a:p>
            <a:pPr marL="763905">
              <a:lnSpc>
                <a:spcPct val="100000"/>
              </a:lnSpc>
              <a:spcBef>
                <a:spcPts val="135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DPP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20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027964" y="9487958"/>
            <a:ext cx="115506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Odvojeni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ispust za vodu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otpad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508786" y="9489888"/>
            <a:ext cx="1248410" cy="25907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filterom od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čelika,</a:t>
            </a:r>
            <a:r>
              <a:rPr sz="5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košara</a:t>
            </a:r>
            <a:endParaRPr sz="500">
              <a:latin typeface="Arial"/>
              <a:cs typeface="Arial"/>
            </a:endParaRPr>
          </a:p>
          <a:p>
            <a:pPr marL="568325">
              <a:lnSpc>
                <a:spcPct val="100000"/>
              </a:lnSpc>
              <a:spcBef>
                <a:spcPts val="35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filtrirati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28548" y="9499872"/>
            <a:ext cx="1039494" cy="1193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Poklopac i tava se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lako</a:t>
            </a:r>
            <a:r>
              <a:rPr sz="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uklanjaju</a:t>
            </a:r>
            <a:endParaRPr sz="5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4342" y="3169901"/>
            <a:ext cx="2728458" cy="240835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Luksuzna profesionalna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mašina 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piling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30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3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posuda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29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filterom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nehrđajućeg čelika,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košari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filterom.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29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Stoji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na 4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noge od  nehrđajućeg čelika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gumenim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nogama</a:t>
            </a:r>
            <a:endParaRPr lang="hr-HR"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2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Gornji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poklopac 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proziran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Poklopac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tava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se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uklanjaju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Robusna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ploča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ljuštenje od nehrđajućeg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otporna na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habanje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uklanja ploča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ljuštenje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Izdržljivi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zid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struganje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karborunduma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Mehaničko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dugme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pokretanje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zaustavljanje</a:t>
            </a:r>
            <a:endParaRPr sz="650" dirty="0">
              <a:latin typeface="Arial"/>
              <a:cs typeface="Arial"/>
            </a:endParaRPr>
          </a:p>
          <a:p>
            <a:pPr marL="12700" marR="429895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Opremljeno okretnim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gumbom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tajmera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29895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Posebno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dugme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uklanjanje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proizvoda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29895">
              <a:lnSpc>
                <a:spcPct val="15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priključkom za vodu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dovodnim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crijevom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Odvojeni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izlaz za vodu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otpad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pl-PL" sz="650" spc="-10" dirty="0" smtClean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lang="pl-PL" sz="650" spc="-5" dirty="0">
                <a:solidFill>
                  <a:srgbClr val="221F1F"/>
                </a:solidFill>
                <a:latin typeface="Arial"/>
                <a:cs typeface="Arial"/>
              </a:rPr>
              <a:t>-3 minuta </a:t>
            </a:r>
            <a:r>
              <a:rPr lang="pl-PL" sz="650" spc="-10" dirty="0">
                <a:solidFill>
                  <a:srgbClr val="221F1F"/>
                </a:solidFill>
                <a:latin typeface="Arial"/>
                <a:cs typeface="Arial"/>
              </a:rPr>
              <a:t>po </a:t>
            </a:r>
            <a:r>
              <a:rPr lang="pl-PL" sz="650" spc="-5" dirty="0" smtClean="0">
                <a:solidFill>
                  <a:srgbClr val="221F1F"/>
                </a:solidFill>
                <a:latin typeface="Arial"/>
                <a:cs typeface="Arial"/>
              </a:rPr>
              <a:t>ciklusu</a:t>
            </a:r>
            <a:endParaRPr lang="pl-PL" sz="650" dirty="0" smtClean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lang="pl-PL" sz="650" spc="-5" dirty="0" smtClean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lang="pl-PL" sz="650" spc="-10" dirty="0">
                <a:solidFill>
                  <a:srgbClr val="221F1F"/>
                </a:solidFill>
                <a:latin typeface="Arial"/>
                <a:cs typeface="Arial"/>
              </a:rPr>
              <a:t>punjenja od 20 Kg </a:t>
            </a:r>
            <a:r>
              <a:rPr lang="pl-PL" sz="650" spc="-5" dirty="0">
                <a:solidFill>
                  <a:srgbClr val="221F1F"/>
                </a:solidFill>
                <a:latin typeface="Arial"/>
                <a:cs typeface="Arial"/>
              </a:rPr>
              <a:t>-400 </a:t>
            </a:r>
            <a:r>
              <a:rPr lang="pl-PL" sz="650" spc="-10" dirty="0">
                <a:solidFill>
                  <a:srgbClr val="221F1F"/>
                </a:solidFill>
                <a:latin typeface="Arial"/>
                <a:cs typeface="Arial"/>
              </a:rPr>
              <a:t>Kg na</a:t>
            </a:r>
            <a:r>
              <a:rPr lang="pl-PL"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pl-PL" sz="650" spc="-5" dirty="0" smtClean="0">
                <a:solidFill>
                  <a:srgbClr val="221F1F"/>
                </a:solidFill>
                <a:latin typeface="Arial"/>
                <a:cs typeface="Arial"/>
              </a:rPr>
              <a:t>sat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52238" y="5677551"/>
            <a:ext cx="1675130" cy="32701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Sigurnosni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prekidač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poklopcu 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vratima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2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 čišćenje</a:t>
            </a:r>
            <a:endParaRPr lang="hr-HR"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5289" y="3633754"/>
            <a:ext cx="974725" cy="179832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950 Watt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1faza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64,0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86,0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V1105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Š590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D494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V1225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Š670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D540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0,44 cbm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sa</a:t>
            </a:r>
            <a:r>
              <a:rPr sz="650" spc="-2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84386000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8719632121305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09300486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52238" y="6045579"/>
            <a:ext cx="988060" cy="3003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Savršeno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za: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Krumpir,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mrkva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repa i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repa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72087" y="458724"/>
            <a:ext cx="2261634" cy="2529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886200" y="5948171"/>
              <a:ext cx="3886200" cy="108051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5367528" y="7571232"/>
              <a:ext cx="189585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30" name="object 30"/>
            <p:cNvSpPr/>
            <p:nvPr/>
          </p:nvSpPr>
          <p:spPr>
            <a:xfrm>
              <a:off x="504443" y="7571232"/>
              <a:ext cx="1964436" cy="179984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843803" y="1713037"/>
            <a:ext cx="2061845" cy="133177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5"/>
              </a:spcBef>
            </a:pPr>
            <a:r>
              <a:rPr lang="hr-HR" sz="1700" spc="-5" dirty="0" smtClean="0">
                <a:solidFill>
                  <a:srgbClr val="929498"/>
                </a:solidFill>
                <a:latin typeface="Arial"/>
                <a:cs typeface="Arial"/>
              </a:rPr>
              <a:t>SPIRALNA MIJEŠALICA ZA TIJESTO</a:t>
            </a:r>
            <a:endParaRPr sz="1850" dirty="0">
              <a:latin typeface="Arial"/>
              <a:cs typeface="Arial"/>
            </a:endParaRPr>
          </a:p>
          <a:p>
            <a:pPr marL="69342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MSM</a:t>
            </a:r>
            <a:r>
              <a:rPr sz="850" spc="-7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5L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198066"/>
            <a:ext cx="1497965" cy="47128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" spc="5" dirty="0">
                <a:solidFill>
                  <a:srgbClr val="221F1F"/>
                </a:solidFill>
                <a:latin typeface="Arial"/>
                <a:cs typeface="Arial"/>
              </a:rPr>
              <a:t>Profesionalna spiralna</a:t>
            </a:r>
            <a:r>
              <a:rPr sz="5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221F1F"/>
                </a:solidFill>
                <a:latin typeface="Arial"/>
                <a:cs typeface="Arial"/>
              </a:rPr>
              <a:t>miješalica</a:t>
            </a:r>
            <a:endParaRPr sz="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9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Miješalica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tijesto s vrlo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jakim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Pogonjen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klinastim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remenima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3720591"/>
            <a:ext cx="1795780" cy="40139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Metalno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izdržljivim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Osovina</a:t>
            </a:r>
            <a:r>
              <a:rPr sz="650" spc="3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spirala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metalna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4271025"/>
            <a:ext cx="1010285" cy="441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Sa sigurnosnim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prekidačem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noge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7" name="object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748475"/>
              </p:ext>
            </p:extLst>
          </p:nvPr>
        </p:nvGraphicFramePr>
        <p:xfrm>
          <a:off x="701556" y="4800600"/>
          <a:ext cx="5317490" cy="806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470"/>
                <a:gridCol w="1933575"/>
                <a:gridCol w="2290445"/>
              </a:tblGrid>
              <a:tr h="312784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650" spc="-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Ambalažni</a:t>
                      </a:r>
                      <a:r>
                        <a:rPr sz="650" spc="-5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2032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650" spc="-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HS </a:t>
                      </a:r>
                      <a:r>
                        <a:rPr sz="650" spc="-5" dirty="0" err="1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carinski</a:t>
                      </a:r>
                      <a:r>
                        <a:rPr sz="650" spc="-9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650" spc="1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Kartonska </a:t>
                      </a:r>
                      <a:r>
                        <a:rPr sz="650" spc="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650" spc="1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50" spc="-1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650" spc="-1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84381010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600"/>
                        </a:lnSpc>
                      </a:pP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Brzina spirale: </a:t>
                      </a:r>
                      <a:r>
                        <a:rPr sz="65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165 </a:t>
                      </a: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o </a:t>
                      </a:r>
                      <a:r>
                        <a:rPr sz="65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/ </a:t>
                      </a: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min</a:t>
                      </a:r>
                      <a:r>
                        <a:rPr sz="650" spc="-3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72009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lang="hr-HR" sz="650" spc="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Brzina </a:t>
                      </a:r>
                      <a:r>
                        <a:rPr sz="650" spc="5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zdjelice</a:t>
                      </a: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: 15 o </a:t>
                      </a:r>
                      <a:r>
                        <a:rPr sz="65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650" spc="-2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min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63804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-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556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650" spc="-1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8719632120254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7940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Maks.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količina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brašna: 2 </a:t>
                      </a:r>
                      <a:r>
                        <a:rPr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8735" marB="0"/>
                </a:tc>
              </a:tr>
              <a:tr h="188209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5" dirty="0" err="1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5016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50" spc="-1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09300188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L="72009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3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Min količina</a:t>
                      </a:r>
                      <a:r>
                        <a:rPr lang="hr-HR" sz="650" spc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650" spc="-5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ijesta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: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0,75 Kg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50165" marB="0"/>
                </a:tc>
              </a:tr>
              <a:tr h="1420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725"/>
                        </a:lnSpc>
                        <a:spcBef>
                          <a:spcPts val="295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Maks.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količina tijesta: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3 Kg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(tijesto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za hljeb)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7465" marB="0"/>
                </a:tc>
              </a:tr>
            </a:tbl>
          </a:graphicData>
        </a:graphic>
      </p:graphicFrame>
      <p:sp>
        <p:nvSpPr>
          <p:cNvPr id="38" name="object 38"/>
          <p:cNvSpPr txBox="1"/>
          <p:nvPr/>
        </p:nvSpPr>
        <p:spPr>
          <a:xfrm>
            <a:off x="709687" y="3630638"/>
            <a:ext cx="734695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</a:t>
            </a:r>
            <a:r>
              <a:rPr sz="650" spc="-3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145289" y="3680992"/>
            <a:ext cx="1204595" cy="10833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300 W</a:t>
            </a:r>
            <a:endParaRPr sz="650" dirty="0">
              <a:latin typeface="Arial"/>
              <a:cs typeface="Arial"/>
            </a:endParaRPr>
          </a:p>
          <a:p>
            <a:pPr marL="12700" marR="46990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1faza  37,0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39,50 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V460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Š550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D265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V555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Š660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D380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0,14 cbm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58818" y="9493553"/>
            <a:ext cx="143954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Osovina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spirala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nehrđajućeg</a:t>
            </a:r>
            <a:r>
              <a:rPr sz="6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908809" y="9481339"/>
            <a:ext cx="1466215" cy="2597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Snažni motor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radi s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pogonskim lancem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>
              <a:latin typeface="Arial"/>
              <a:cs typeface="Arial"/>
            </a:endParaRPr>
          </a:p>
          <a:p>
            <a:pPr marL="820419">
              <a:lnSpc>
                <a:spcPct val="100000"/>
              </a:lnSpc>
              <a:spcBef>
                <a:spcPts val="525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klinasti</a:t>
            </a:r>
            <a:r>
              <a:rPr sz="4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remeni</a:t>
            </a:r>
            <a:endParaRPr sz="4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690112" y="9490588"/>
            <a:ext cx="1143000" cy="250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Zdjela od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čelika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5.0L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ø</a:t>
            </a:r>
            <a:endParaRPr sz="550">
              <a:latin typeface="Arial"/>
              <a:cs typeface="Arial"/>
            </a:endParaRPr>
          </a:p>
          <a:p>
            <a:pPr marL="152400">
              <a:lnSpc>
                <a:spcPct val="100000"/>
              </a:lnSpc>
              <a:spcBef>
                <a:spcPts val="445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21 x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16,5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(h)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cm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89247" y="5948171"/>
              <a:ext cx="3883151" cy="10805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4081272" y="426719"/>
            <a:ext cx="2494208" cy="252760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62533" y="7390638"/>
            <a:ext cx="2032000" cy="2005964"/>
            <a:chOff x="462533" y="7390638"/>
            <a:chExt cx="2032000" cy="2005964"/>
          </a:xfrm>
        </p:grpSpPr>
        <p:sp>
          <p:nvSpPr>
            <p:cNvPr id="30" name="object 30"/>
            <p:cNvSpPr/>
            <p:nvPr/>
          </p:nvSpPr>
          <p:spPr>
            <a:xfrm>
              <a:off x="630935" y="7431023"/>
              <a:ext cx="1767839" cy="194005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5487" y="7403592"/>
              <a:ext cx="2005964" cy="1979930"/>
            </a:xfrm>
            <a:custGeom>
              <a:avLst/>
              <a:gdLst/>
              <a:ahLst/>
              <a:cxnLst/>
              <a:rect l="l" t="t" r="r" b="b"/>
              <a:pathLst>
                <a:path w="2005964" h="1979929">
                  <a:moveTo>
                    <a:pt x="0" y="12192"/>
                  </a:moveTo>
                  <a:lnTo>
                    <a:pt x="0" y="1967483"/>
                  </a:lnTo>
                  <a:lnTo>
                    <a:pt x="0" y="1979675"/>
                  </a:lnTo>
                  <a:lnTo>
                    <a:pt x="13716" y="1979675"/>
                  </a:lnTo>
                  <a:lnTo>
                    <a:pt x="1993391" y="1979675"/>
                  </a:lnTo>
                  <a:lnTo>
                    <a:pt x="2005583" y="1979675"/>
                  </a:lnTo>
                  <a:lnTo>
                    <a:pt x="2005583" y="1967483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843803" y="1713037"/>
            <a:ext cx="2061845" cy="133177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5"/>
              </a:spcBef>
            </a:pPr>
            <a:r>
              <a:rPr lang="hr-HR" sz="1700" spc="-5" dirty="0">
                <a:solidFill>
                  <a:srgbClr val="929498"/>
                </a:solidFill>
                <a:latin typeface="Arial"/>
                <a:cs typeface="Arial"/>
              </a:rPr>
              <a:t>SPIRALNA MIJEŠALICA ZA TIJESTO</a:t>
            </a:r>
            <a:endParaRPr lang="hr-HR" sz="1850" dirty="0">
              <a:latin typeface="Arial"/>
              <a:cs typeface="Arial"/>
            </a:endParaRPr>
          </a:p>
          <a:p>
            <a:pPr marL="646430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MSM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10L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00883" y="9475743"/>
            <a:ext cx="1466215" cy="2692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Snažni motor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radi s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pogonskim lancem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>
              <a:latin typeface="Arial"/>
              <a:cs typeface="Arial"/>
            </a:endParaRPr>
          </a:p>
          <a:p>
            <a:pPr marL="820419">
              <a:lnSpc>
                <a:spcPct val="100000"/>
              </a:lnSpc>
              <a:spcBef>
                <a:spcPts val="52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klinasti</a:t>
            </a:r>
            <a:r>
              <a:rPr sz="4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remeni</a:t>
            </a:r>
            <a:endParaRPr sz="4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595632" y="9483470"/>
            <a:ext cx="1378585" cy="26352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Posuda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od nehrđajućeg čelika 20,0L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Ø</a:t>
            </a:r>
            <a:r>
              <a:rPr sz="5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27</a:t>
            </a:r>
            <a:endParaRPr sz="55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  <a:spcBef>
                <a:spcPts val="445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21 (h)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cm</a:t>
            </a:r>
            <a:endParaRPr sz="5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490984" y="9509676"/>
            <a:ext cx="716915" cy="10731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Jednostavno za</a:t>
            </a:r>
            <a:r>
              <a:rPr sz="4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operaciju</a:t>
            </a:r>
            <a:endParaRPr sz="4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199196"/>
            <a:ext cx="1795780" cy="9952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Profesionalna spiralna miješalica</a:t>
            </a:r>
            <a:endParaRPr sz="650" dirty="0">
              <a:latin typeface="Arial"/>
              <a:cs typeface="Arial"/>
            </a:endParaRPr>
          </a:p>
          <a:p>
            <a:pPr marL="12700" marR="302895">
              <a:lnSpc>
                <a:spcPts val="1400"/>
              </a:lnSpc>
              <a:spcBef>
                <a:spcPts val="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Miješalica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tijesto s vrlo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jakim motorom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Povucite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lanac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klinasti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remen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0000"/>
              </a:lnSpc>
              <a:spcBef>
                <a:spcPts val="14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Metalno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izdržljivim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60000"/>
              </a:lnSpc>
              <a:spcBef>
                <a:spcPts val="14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Osovina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spirala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metalna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4272433"/>
            <a:ext cx="1202958" cy="47577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sigurnosnim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prekidačem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4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4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6" name="object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288336"/>
              </p:ext>
            </p:extLst>
          </p:nvPr>
        </p:nvGraphicFramePr>
        <p:xfrm>
          <a:off x="701429" y="4802104"/>
          <a:ext cx="5318125" cy="811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470"/>
                <a:gridCol w="1944370"/>
                <a:gridCol w="2280285"/>
              </a:tblGrid>
              <a:tr h="312286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650" spc="-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Ambalažni</a:t>
                      </a:r>
                      <a:r>
                        <a:rPr sz="650" spc="-5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2095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650" spc="-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HS </a:t>
                      </a:r>
                      <a:r>
                        <a:rPr sz="650" spc="-5" dirty="0" err="1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carinski</a:t>
                      </a:r>
                      <a:r>
                        <a:rPr sz="650" spc="-9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50" spc="-10" dirty="0">
                          <a:solidFill>
                            <a:srgbClr val="79C043"/>
                          </a:solidFill>
                          <a:latin typeface="Arial"/>
                          <a:cs typeface="Arial"/>
                        </a:rPr>
                        <a:t>Drvena </a:t>
                      </a:r>
                      <a:r>
                        <a:rPr sz="650" spc="-5" dirty="0">
                          <a:solidFill>
                            <a:srgbClr val="79C043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650" spc="-10" dirty="0">
                          <a:solidFill>
                            <a:srgbClr val="79C043"/>
                          </a:solidFill>
                          <a:latin typeface="Arial"/>
                          <a:cs typeface="Arial"/>
                        </a:rPr>
                        <a:t>sa</a:t>
                      </a:r>
                      <a:r>
                        <a:rPr sz="650" spc="-5" dirty="0">
                          <a:solidFill>
                            <a:srgbClr val="79C0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5" dirty="0">
                          <a:solidFill>
                            <a:srgbClr val="79C043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>
                        <a:latin typeface="Arial"/>
                        <a:cs typeface="Arial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650" spc="-15" dirty="0">
                          <a:solidFill>
                            <a:srgbClr val="79C043"/>
                          </a:solidFill>
                          <a:latin typeface="Arial"/>
                          <a:cs typeface="Arial"/>
                        </a:rPr>
                        <a:t>84381010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709295">
                        <a:lnSpc>
                          <a:spcPts val="600"/>
                        </a:lnSpc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Spiralne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brzine: 160 o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/ </a:t>
                      </a:r>
                      <a:r>
                        <a:rPr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min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70929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lang="hr-HR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Brzine </a:t>
                      </a:r>
                      <a:r>
                        <a:rPr sz="650" spc="-5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zdjelice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: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15 o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/ </a:t>
                      </a:r>
                      <a:r>
                        <a:rPr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min.</a:t>
                      </a:r>
                      <a:r>
                        <a:rPr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66640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-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492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50" spc="-15" dirty="0">
                          <a:solidFill>
                            <a:srgbClr val="79C043"/>
                          </a:solidFill>
                          <a:latin typeface="Arial"/>
                          <a:cs typeface="Arial"/>
                        </a:rPr>
                        <a:t>8719632120261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6195" marB="0"/>
                </a:tc>
                <a:tc>
                  <a:txBody>
                    <a:bodyPr/>
                    <a:lstStyle/>
                    <a:p>
                      <a:pPr marL="7092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hr-HR" sz="650" spc="-10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Max</a:t>
                      </a:r>
                      <a:r>
                        <a:rPr lang="hr-HR"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Količina </a:t>
                      </a:r>
                      <a:r>
                        <a:rPr sz="650" spc="-10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brašna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: 5 </a:t>
                      </a:r>
                      <a:r>
                        <a:rPr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29209" marB="0"/>
                </a:tc>
              </a:tr>
              <a:tr h="187419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650" spc="-5" dirty="0" err="1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79C043"/>
                          </a:solidFill>
                          <a:latin typeface="Arial"/>
                          <a:cs typeface="Arial"/>
                        </a:rPr>
                        <a:t>09361010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709295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3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Min količina tijesta:</a:t>
                      </a:r>
                      <a:r>
                        <a:rPr lang="hr-HR"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2</a:t>
                      </a:r>
                      <a:r>
                        <a:rPr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5085" marB="0"/>
                </a:tc>
              </a:tr>
              <a:tr h="1451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09295">
                        <a:lnSpc>
                          <a:spcPts val="725"/>
                        </a:lnSpc>
                        <a:spcBef>
                          <a:spcPts val="320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Maks.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količina tijesta: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8 Kg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(tijesto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za hljeb)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</a:tr>
            </a:tbl>
          </a:graphicData>
        </a:graphic>
      </p:graphicFrame>
      <p:sp>
        <p:nvSpPr>
          <p:cNvPr id="37" name="object 37"/>
          <p:cNvSpPr txBox="1"/>
          <p:nvPr/>
        </p:nvSpPr>
        <p:spPr>
          <a:xfrm>
            <a:off x="709687" y="3630638"/>
            <a:ext cx="734695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</a:t>
            </a:r>
            <a:r>
              <a:rPr sz="650" spc="-3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5289" y="3633754"/>
            <a:ext cx="1204595" cy="113982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800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58,0</a:t>
            </a:r>
            <a:r>
              <a:rPr sz="650" spc="-9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70,0</a:t>
            </a:r>
            <a:r>
              <a:rPr sz="650" spc="-9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V630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Š300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D610 mm </a:t>
            </a:r>
            <a:endParaRPr lang="hr-HR" sz="650" spc="-10" dirty="0" smtClean="0">
              <a:solidFill>
                <a:srgbClr val="79C04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9C043"/>
                </a:solidFill>
                <a:latin typeface="Arial"/>
                <a:cs typeface="Arial"/>
              </a:rPr>
              <a:t>V760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Š360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D670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0,18 cbm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89247" y="5948171"/>
              <a:ext cx="3883151" cy="10805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4662718" y="393191"/>
            <a:ext cx="1630644" cy="252785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5343144" y="7571232"/>
              <a:ext cx="19415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62533" y="7390638"/>
            <a:ext cx="2032000" cy="2005964"/>
            <a:chOff x="462533" y="7390638"/>
            <a:chExt cx="2032000" cy="2005964"/>
          </a:xfrm>
        </p:grpSpPr>
        <p:sp>
          <p:nvSpPr>
            <p:cNvPr id="30" name="object 30"/>
            <p:cNvSpPr/>
            <p:nvPr/>
          </p:nvSpPr>
          <p:spPr>
            <a:xfrm>
              <a:off x="576071" y="7415784"/>
              <a:ext cx="1798319" cy="194919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5487" y="7403592"/>
              <a:ext cx="2005964" cy="1979930"/>
            </a:xfrm>
            <a:custGeom>
              <a:avLst/>
              <a:gdLst/>
              <a:ahLst/>
              <a:cxnLst/>
              <a:rect l="l" t="t" r="r" b="b"/>
              <a:pathLst>
                <a:path w="2005964" h="1979929">
                  <a:moveTo>
                    <a:pt x="0" y="12192"/>
                  </a:moveTo>
                  <a:lnTo>
                    <a:pt x="0" y="1967483"/>
                  </a:lnTo>
                  <a:lnTo>
                    <a:pt x="0" y="1979675"/>
                  </a:lnTo>
                  <a:lnTo>
                    <a:pt x="13716" y="1979675"/>
                  </a:lnTo>
                  <a:lnTo>
                    <a:pt x="1993391" y="1979675"/>
                  </a:lnTo>
                  <a:lnTo>
                    <a:pt x="2005583" y="1979675"/>
                  </a:lnTo>
                  <a:lnTo>
                    <a:pt x="2005583" y="1967483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843803" y="1713037"/>
            <a:ext cx="2061845" cy="113172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5"/>
              </a:spcBef>
            </a:pPr>
            <a:r>
              <a:rPr lang="hr-HR" sz="1700" spc="-5" dirty="0">
                <a:solidFill>
                  <a:srgbClr val="929498"/>
                </a:solidFill>
                <a:latin typeface="Arial"/>
                <a:cs typeface="Arial"/>
              </a:rPr>
              <a:t>SPIRALNA MIJEŠALICA ZA TIJESTO</a:t>
            </a:r>
            <a:endParaRPr lang="hr-HR" sz="1850" dirty="0">
              <a:latin typeface="Arial"/>
              <a:cs typeface="Arial"/>
            </a:endParaRPr>
          </a:p>
          <a:p>
            <a:pPr marL="644525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MSM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20L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00883" y="9475743"/>
            <a:ext cx="1466215" cy="2692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Snažni motor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radi s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pogonskim lancem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>
              <a:latin typeface="Arial"/>
              <a:cs typeface="Arial"/>
            </a:endParaRPr>
          </a:p>
          <a:p>
            <a:pPr marL="820419">
              <a:lnSpc>
                <a:spcPct val="100000"/>
              </a:lnSpc>
              <a:spcBef>
                <a:spcPts val="52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klinasti</a:t>
            </a:r>
            <a:r>
              <a:rPr sz="4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remeni</a:t>
            </a:r>
            <a:endParaRPr sz="4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595632" y="9483470"/>
            <a:ext cx="1378585" cy="26352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Posuda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od nehrđajućeg čelika 20,0L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Ø</a:t>
            </a:r>
            <a:r>
              <a:rPr sz="5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  <a:spcBef>
                <a:spcPts val="445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20 (h)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cm</a:t>
            </a:r>
            <a:endParaRPr sz="5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490984" y="9509676"/>
            <a:ext cx="716915" cy="10731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Jednostavno za</a:t>
            </a:r>
            <a:r>
              <a:rPr sz="4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operaciju</a:t>
            </a:r>
            <a:endParaRPr sz="4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199196"/>
            <a:ext cx="1795780" cy="9952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Profesionalna spiralna miješalica</a:t>
            </a:r>
            <a:endParaRPr sz="650" dirty="0">
              <a:latin typeface="Arial"/>
              <a:cs typeface="Arial"/>
            </a:endParaRPr>
          </a:p>
          <a:p>
            <a:pPr marL="12700" marR="302895">
              <a:lnSpc>
                <a:spcPts val="1400"/>
              </a:lnSpc>
              <a:spcBef>
                <a:spcPts val="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Miješalica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tijesto s vrlo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jakim motorom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Povucite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lanac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klinasti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remen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0000"/>
              </a:lnSpc>
              <a:spcBef>
                <a:spcPts val="14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Metalno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izdržljivim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60000"/>
              </a:lnSpc>
              <a:spcBef>
                <a:spcPts val="14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Osovina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spirala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metalna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4272433"/>
            <a:ext cx="1507758" cy="47577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30"/>
              </a:spcBef>
            </a:pP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sigurnosnim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prekidačem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4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4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6" name="object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843893"/>
              </p:ext>
            </p:extLst>
          </p:nvPr>
        </p:nvGraphicFramePr>
        <p:xfrm>
          <a:off x="701437" y="4811296"/>
          <a:ext cx="5363209" cy="7992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470"/>
                <a:gridCol w="1944370"/>
                <a:gridCol w="2325369"/>
              </a:tblGrid>
              <a:tr h="299035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650" spc="-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Ambalažni</a:t>
                      </a:r>
                      <a:r>
                        <a:rPr sz="650" spc="-5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2032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650" spc="-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HS </a:t>
                      </a:r>
                      <a:r>
                        <a:rPr sz="650" spc="-5" dirty="0" err="1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carinski</a:t>
                      </a:r>
                      <a:r>
                        <a:rPr sz="650" spc="-9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50" spc="-10" dirty="0">
                          <a:solidFill>
                            <a:srgbClr val="79C043"/>
                          </a:solidFill>
                          <a:latin typeface="Arial"/>
                          <a:cs typeface="Arial"/>
                        </a:rPr>
                        <a:t>Drvena </a:t>
                      </a:r>
                      <a:r>
                        <a:rPr sz="650" spc="-5" dirty="0">
                          <a:solidFill>
                            <a:srgbClr val="79C043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650" spc="-10" dirty="0">
                          <a:solidFill>
                            <a:srgbClr val="79C043"/>
                          </a:solidFill>
                          <a:latin typeface="Arial"/>
                          <a:cs typeface="Arial"/>
                        </a:rPr>
                        <a:t>sa</a:t>
                      </a:r>
                      <a:r>
                        <a:rPr sz="650" spc="-5" dirty="0">
                          <a:solidFill>
                            <a:srgbClr val="79C0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5" dirty="0">
                          <a:solidFill>
                            <a:srgbClr val="79C043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>
                        <a:latin typeface="Arial"/>
                        <a:cs typeface="Arial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650" spc="-15" dirty="0">
                          <a:solidFill>
                            <a:srgbClr val="79C043"/>
                          </a:solidFill>
                          <a:latin typeface="Arial"/>
                          <a:cs typeface="Arial"/>
                        </a:rPr>
                        <a:t>84381010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709295">
                        <a:lnSpc>
                          <a:spcPts val="525"/>
                        </a:lnSpc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Spiralne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brzine: 110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240 o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/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min</a:t>
                      </a:r>
                      <a:r>
                        <a:rPr sz="650" spc="-1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709295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hr-HR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Brzine </a:t>
                      </a:r>
                      <a:r>
                        <a:rPr sz="650" spc="-5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zdjelice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: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10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20 o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/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min 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79859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spc="-15" dirty="0">
                          <a:solidFill>
                            <a:srgbClr val="79C043"/>
                          </a:solidFill>
                          <a:latin typeface="Arial"/>
                          <a:cs typeface="Arial"/>
                        </a:rPr>
                        <a:t>8719632122692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9530" marB="0"/>
                </a:tc>
                <a:tc>
                  <a:txBody>
                    <a:bodyPr/>
                    <a:lstStyle/>
                    <a:p>
                      <a:pPr marL="709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hr-HR" sz="650" spc="-10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Max</a:t>
                      </a:r>
                      <a:r>
                        <a:rPr lang="hr-HR"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količina </a:t>
                      </a:r>
                      <a:r>
                        <a:rPr sz="650" spc="-10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brašna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: 8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25400" marB="0"/>
                </a:tc>
              </a:tr>
              <a:tr h="178248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spc="-5" dirty="0" err="1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79C043"/>
                          </a:solidFill>
                          <a:latin typeface="Arial"/>
                          <a:cs typeface="Arial"/>
                        </a:rPr>
                        <a:t>09361020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7092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Min. količina tijesta: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650" spc="-1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0005" marB="0"/>
                </a:tc>
              </a:tr>
              <a:tr h="1420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09295">
                        <a:lnSpc>
                          <a:spcPts val="725"/>
                        </a:lnSpc>
                        <a:spcBef>
                          <a:spcPts val="295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Maks.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količina tijesta: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13 Kg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(tijesto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za hljeb)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7465" marB="0"/>
                </a:tc>
              </a:tr>
            </a:tbl>
          </a:graphicData>
        </a:graphic>
      </p:graphicFrame>
      <p:sp>
        <p:nvSpPr>
          <p:cNvPr id="37" name="object 37"/>
          <p:cNvSpPr txBox="1"/>
          <p:nvPr/>
        </p:nvSpPr>
        <p:spPr>
          <a:xfrm>
            <a:off x="709687" y="3630638"/>
            <a:ext cx="734695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</a:t>
            </a:r>
            <a:r>
              <a:rPr sz="650" spc="-3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5289" y="3633754"/>
            <a:ext cx="974725" cy="114871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1100 W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1faza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90,0 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110,0 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V853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Š427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D675</a:t>
            </a:r>
            <a:r>
              <a:rPr sz="650" spc="-4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V1000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Š480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D790</a:t>
            </a:r>
            <a:r>
              <a:rPr sz="650" spc="-5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0,38 cbm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89247" y="5948171"/>
              <a:ext cx="3883151" cy="10805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4803647" y="401759"/>
            <a:ext cx="1464683" cy="25281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5367448" y="7571232"/>
              <a:ext cx="1801448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62533" y="7390638"/>
            <a:ext cx="2032000" cy="2005964"/>
            <a:chOff x="462533" y="7390638"/>
            <a:chExt cx="2032000" cy="2005964"/>
          </a:xfrm>
        </p:grpSpPr>
        <p:sp>
          <p:nvSpPr>
            <p:cNvPr id="30" name="object 30"/>
            <p:cNvSpPr/>
            <p:nvPr/>
          </p:nvSpPr>
          <p:spPr>
            <a:xfrm>
              <a:off x="722375" y="7431023"/>
              <a:ext cx="1579046" cy="192176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5487" y="7403592"/>
              <a:ext cx="2005964" cy="1979930"/>
            </a:xfrm>
            <a:custGeom>
              <a:avLst/>
              <a:gdLst/>
              <a:ahLst/>
              <a:cxnLst/>
              <a:rect l="l" t="t" r="r" b="b"/>
              <a:pathLst>
                <a:path w="2005964" h="1979929">
                  <a:moveTo>
                    <a:pt x="0" y="12192"/>
                  </a:moveTo>
                  <a:lnTo>
                    <a:pt x="0" y="1967483"/>
                  </a:lnTo>
                  <a:lnTo>
                    <a:pt x="0" y="1979675"/>
                  </a:lnTo>
                  <a:lnTo>
                    <a:pt x="13716" y="1979675"/>
                  </a:lnTo>
                  <a:lnTo>
                    <a:pt x="1993391" y="1979675"/>
                  </a:lnTo>
                  <a:lnTo>
                    <a:pt x="2005583" y="1979675"/>
                  </a:lnTo>
                  <a:lnTo>
                    <a:pt x="2005583" y="1967483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843803" y="1713037"/>
            <a:ext cx="2061845" cy="133177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5"/>
              </a:spcBef>
            </a:pPr>
            <a:r>
              <a:rPr lang="hr-HR" sz="1700" spc="-5" dirty="0">
                <a:solidFill>
                  <a:srgbClr val="929498"/>
                </a:solidFill>
                <a:latin typeface="Arial"/>
                <a:cs typeface="Arial"/>
              </a:rPr>
              <a:t>SPIRALNA MIJEŠALICA ZA TIJESTO</a:t>
            </a:r>
            <a:endParaRPr lang="hr-HR" sz="1850" dirty="0">
              <a:latin typeface="Arial"/>
              <a:cs typeface="Arial"/>
            </a:endParaRPr>
          </a:p>
          <a:p>
            <a:pPr marL="641985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MSM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30L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00883" y="9475743"/>
            <a:ext cx="1466215" cy="2692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Snažni motor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radi s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pogonskim lancem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>
              <a:latin typeface="Arial"/>
              <a:cs typeface="Arial"/>
            </a:endParaRPr>
          </a:p>
          <a:p>
            <a:pPr marL="820419">
              <a:lnSpc>
                <a:spcPct val="100000"/>
              </a:lnSpc>
              <a:spcBef>
                <a:spcPts val="52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klinasti</a:t>
            </a:r>
            <a:r>
              <a:rPr sz="4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remeni</a:t>
            </a:r>
            <a:endParaRPr sz="4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595632" y="9482925"/>
            <a:ext cx="137541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30,0 l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posuda od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čelika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Ø</a:t>
            </a:r>
            <a:r>
              <a:rPr sz="5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41</a:t>
            </a:r>
            <a:endParaRPr sz="55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  <a:spcBef>
                <a:spcPts val="445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x 27 (h)</a:t>
            </a:r>
            <a:r>
              <a:rPr sz="5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cm</a:t>
            </a:r>
            <a:endParaRPr sz="5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490984" y="9509676"/>
            <a:ext cx="716915" cy="10731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Jednostavno za</a:t>
            </a:r>
            <a:r>
              <a:rPr sz="4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operaciju</a:t>
            </a:r>
            <a:endParaRPr sz="4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199196"/>
            <a:ext cx="1795780" cy="9952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Profesionalna spiralna miješalica</a:t>
            </a:r>
            <a:endParaRPr sz="650" dirty="0">
              <a:latin typeface="Arial"/>
              <a:cs typeface="Arial"/>
            </a:endParaRPr>
          </a:p>
          <a:p>
            <a:pPr marL="12700" marR="302895">
              <a:lnSpc>
                <a:spcPts val="1400"/>
              </a:lnSpc>
              <a:spcBef>
                <a:spcPts val="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Miješalica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tijesto s vrlo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jakim motorom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Povucite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lanac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klinasti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remen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0000"/>
              </a:lnSpc>
              <a:spcBef>
                <a:spcPts val="14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Metalno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s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izdržljivim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60000"/>
              </a:lnSpc>
              <a:spcBef>
                <a:spcPts val="140"/>
              </a:spcBef>
            </a:pP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Osovina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spirala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metalna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4272433"/>
            <a:ext cx="1494155" cy="119391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sigurnosnim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prekidačem</a:t>
            </a:r>
            <a:endParaRPr sz="650" dirty="0">
              <a:latin typeface="Arial"/>
              <a:cs typeface="Arial"/>
            </a:endParaRPr>
          </a:p>
          <a:p>
            <a:pPr marL="12700" marR="488315">
              <a:lnSpc>
                <a:spcPts val="1400"/>
              </a:lnSpc>
              <a:spcBef>
                <a:spcPts val="4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noge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Spiralne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brzine: 110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240 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min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Brzine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zdjelice: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20 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min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Max.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količina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brašna: 12 Kg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Min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. količina tijesta: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10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5497559"/>
            <a:ext cx="162052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količina tijesta: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19 Kg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(tijesto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hljeb)</a:t>
            </a:r>
            <a:endParaRPr sz="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5289" y="3633754"/>
            <a:ext cx="1250315" cy="1788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1500 W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 1faza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106,0</a:t>
            </a:r>
            <a:r>
              <a:rPr sz="650" spc="-9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127,0</a:t>
            </a:r>
            <a:r>
              <a:rPr sz="650" spc="-9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V886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Š432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D725 mm V1030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Š500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D850 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0,44 cbm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pjenom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84381010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8719632122708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09361030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89247" y="5948171"/>
              <a:ext cx="3883151" cy="10805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4733032" y="342900"/>
            <a:ext cx="1896593" cy="26286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5367377" y="7571232"/>
              <a:ext cx="1917342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62533" y="7390638"/>
            <a:ext cx="2032000" cy="2005964"/>
            <a:chOff x="462533" y="7390638"/>
            <a:chExt cx="2032000" cy="2005964"/>
          </a:xfrm>
        </p:grpSpPr>
        <p:sp>
          <p:nvSpPr>
            <p:cNvPr id="30" name="object 30"/>
            <p:cNvSpPr/>
            <p:nvPr/>
          </p:nvSpPr>
          <p:spPr>
            <a:xfrm>
              <a:off x="673608" y="7455407"/>
              <a:ext cx="1578863" cy="187299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5487" y="7403592"/>
              <a:ext cx="2005964" cy="1979930"/>
            </a:xfrm>
            <a:custGeom>
              <a:avLst/>
              <a:gdLst/>
              <a:ahLst/>
              <a:cxnLst/>
              <a:rect l="l" t="t" r="r" b="b"/>
              <a:pathLst>
                <a:path w="2005964" h="1979929">
                  <a:moveTo>
                    <a:pt x="0" y="12192"/>
                  </a:moveTo>
                  <a:lnTo>
                    <a:pt x="0" y="1967483"/>
                  </a:lnTo>
                  <a:lnTo>
                    <a:pt x="0" y="1979675"/>
                  </a:lnTo>
                  <a:lnTo>
                    <a:pt x="13716" y="1979675"/>
                  </a:lnTo>
                  <a:lnTo>
                    <a:pt x="1993391" y="1979675"/>
                  </a:lnTo>
                  <a:lnTo>
                    <a:pt x="2005583" y="1979675"/>
                  </a:lnTo>
                  <a:lnTo>
                    <a:pt x="2005583" y="1967483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843803" y="1713037"/>
            <a:ext cx="2737597" cy="1121461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5"/>
              </a:spcBef>
            </a:pPr>
            <a:r>
              <a:rPr lang="hr-HR" sz="1700" spc="-5" dirty="0">
                <a:solidFill>
                  <a:srgbClr val="929498"/>
                </a:solidFill>
                <a:latin typeface="Arial"/>
                <a:cs typeface="Arial"/>
              </a:rPr>
              <a:t>SPIRALNA </a:t>
            </a:r>
            <a:r>
              <a:rPr lang="hr-HR" sz="1700" spc="-5" dirty="0" smtClean="0">
                <a:solidFill>
                  <a:srgbClr val="929498"/>
                </a:solidFill>
                <a:latin typeface="Arial"/>
                <a:cs typeface="Arial"/>
              </a:rPr>
              <a:t>MIJEŠALICA</a:t>
            </a:r>
          </a:p>
          <a:p>
            <a:pPr algn="ctr">
              <a:lnSpc>
                <a:spcPct val="100000"/>
              </a:lnSpc>
              <a:spcBef>
                <a:spcPts val="385"/>
              </a:spcBef>
            </a:pPr>
            <a:r>
              <a:rPr lang="hr-HR" sz="1700" spc="-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700" spc="-5" dirty="0">
                <a:solidFill>
                  <a:srgbClr val="929498"/>
                </a:solidFill>
                <a:latin typeface="Arial"/>
                <a:cs typeface="Arial"/>
              </a:rPr>
              <a:t>ZA TIJESTO</a:t>
            </a:r>
            <a:endParaRPr lang="hr-HR" sz="1850" dirty="0">
              <a:latin typeface="Arial"/>
              <a:cs typeface="Arial"/>
            </a:endParaRPr>
          </a:p>
          <a:p>
            <a:pPr marL="641985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MSM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50L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00883" y="9475743"/>
            <a:ext cx="1466215" cy="2692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Snažni motor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radi s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pogonskim lancem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>
              <a:latin typeface="Arial"/>
              <a:cs typeface="Arial"/>
            </a:endParaRPr>
          </a:p>
          <a:p>
            <a:pPr marL="820419">
              <a:lnSpc>
                <a:spcPct val="100000"/>
              </a:lnSpc>
              <a:spcBef>
                <a:spcPts val="52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klinasti</a:t>
            </a:r>
            <a:r>
              <a:rPr sz="4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remeni</a:t>
            </a:r>
            <a:endParaRPr sz="4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595632" y="9482925"/>
            <a:ext cx="137541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50,0 l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posuda od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čelika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Ø</a:t>
            </a:r>
            <a:r>
              <a:rPr sz="5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50</a:t>
            </a:r>
            <a:endParaRPr sz="55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  <a:spcBef>
                <a:spcPts val="445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x 30 (h)</a:t>
            </a:r>
            <a:r>
              <a:rPr sz="5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cm</a:t>
            </a:r>
            <a:endParaRPr sz="5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490984" y="9509676"/>
            <a:ext cx="716915" cy="10731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Jednostavno za</a:t>
            </a:r>
            <a:r>
              <a:rPr sz="4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operaciju</a:t>
            </a:r>
            <a:endParaRPr sz="4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198066"/>
            <a:ext cx="1736358" cy="47897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Profesionalna spiralna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miješalica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9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Miješalica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tijesto s vrlo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jakim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pogonskim lancem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klinastim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remenima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3720591"/>
            <a:ext cx="1795780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Metalno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izdržljivim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Osovina</a:t>
            </a:r>
            <a:r>
              <a:rPr sz="650" spc="3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spirala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Zaštitna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metalna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4271025"/>
            <a:ext cx="1494155" cy="98616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Sa sigurnosnim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prekidačem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kotačima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podesivim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nogama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Spiralne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brzine: 120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240 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min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Brzina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zdjelice: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15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 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min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Max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količina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brašna: 20 Kg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Min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. količina tijesta: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15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5319245"/>
            <a:ext cx="162052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količina tijesta: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32 Kg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(tijesto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hljeb)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145289" y="3680992"/>
            <a:ext cx="1295400" cy="17322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2400 W</a:t>
            </a:r>
            <a:endParaRPr sz="650" dirty="0">
              <a:latin typeface="Arial"/>
              <a:cs typeface="Arial"/>
            </a:endParaRPr>
          </a:p>
          <a:p>
            <a:pPr marL="12700" marR="560705">
              <a:lnSpc>
                <a:spcPct val="161600"/>
              </a:lnSpc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400V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3faza  143,0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160,0</a:t>
            </a:r>
            <a:r>
              <a:rPr sz="650" spc="-9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V1052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Š532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D800 mm </a:t>
            </a:r>
            <a:endParaRPr lang="hr-HR" sz="650" spc="-10" dirty="0" smtClean="0">
              <a:solidFill>
                <a:srgbClr val="79C04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9C043"/>
                </a:solidFill>
                <a:latin typeface="Arial"/>
                <a:cs typeface="Arial"/>
              </a:rPr>
              <a:t>V1190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D930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0,66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84381010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8719632122715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09361050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7520" cy="628015"/>
          </a:xfrm>
          <a:custGeom>
            <a:avLst/>
            <a:gdLst/>
            <a:ahLst/>
            <a:cxnLst/>
            <a:rect l="l" t="t" r="r" b="b"/>
            <a:pathLst>
              <a:path w="477520" h="628015">
                <a:moveTo>
                  <a:pt x="477012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7012" y="0"/>
                </a:lnTo>
                <a:lnTo>
                  <a:pt x="477012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89247" y="5948171"/>
              <a:ext cx="3883151" cy="10805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4587985" y="172212"/>
            <a:ext cx="1729956" cy="28777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5391912" y="7571232"/>
              <a:ext cx="1892807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64058" y="7390638"/>
            <a:ext cx="2030095" cy="2005964"/>
            <a:chOff x="464058" y="7390638"/>
            <a:chExt cx="2030095" cy="2005964"/>
          </a:xfrm>
        </p:grpSpPr>
        <p:sp>
          <p:nvSpPr>
            <p:cNvPr id="30" name="object 30"/>
            <p:cNvSpPr/>
            <p:nvPr/>
          </p:nvSpPr>
          <p:spPr>
            <a:xfrm>
              <a:off x="504443" y="7415784"/>
              <a:ext cx="1848611" cy="192179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7012" y="7403592"/>
              <a:ext cx="2004060" cy="1979930"/>
            </a:xfrm>
            <a:custGeom>
              <a:avLst/>
              <a:gdLst/>
              <a:ahLst/>
              <a:cxnLst/>
              <a:rect l="l" t="t" r="r" b="b"/>
              <a:pathLst>
                <a:path w="2004060" h="1979929">
                  <a:moveTo>
                    <a:pt x="0" y="12192"/>
                  </a:moveTo>
                  <a:lnTo>
                    <a:pt x="0" y="1967483"/>
                  </a:lnTo>
                  <a:lnTo>
                    <a:pt x="0" y="1979675"/>
                  </a:lnTo>
                  <a:lnTo>
                    <a:pt x="12192" y="1979675"/>
                  </a:lnTo>
                  <a:lnTo>
                    <a:pt x="1991867" y="1979675"/>
                  </a:lnTo>
                  <a:lnTo>
                    <a:pt x="2004059" y="1979675"/>
                  </a:lnTo>
                  <a:lnTo>
                    <a:pt x="2004059" y="1967483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843803" y="1713037"/>
            <a:ext cx="2432797" cy="107016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5"/>
              </a:spcBef>
            </a:pPr>
            <a:r>
              <a:rPr lang="hr-HR" sz="1700" spc="-5" dirty="0">
                <a:solidFill>
                  <a:srgbClr val="929498"/>
                </a:solidFill>
                <a:latin typeface="Arial"/>
                <a:cs typeface="Arial"/>
              </a:rPr>
              <a:t>SPIRALNA MIJEŠALICA ZA TIJESTO</a:t>
            </a:r>
            <a:endParaRPr lang="hr-HR" sz="1850" dirty="0">
              <a:latin typeface="Arial"/>
              <a:cs typeface="Arial"/>
            </a:endParaRPr>
          </a:p>
          <a:p>
            <a:pPr marL="644525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MSM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75L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198066"/>
            <a:ext cx="1736358" cy="47769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spiralna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miješalica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Miješalica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tijesto s vrlo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jakim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pogonskim lancem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klinastim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remenima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3720591"/>
            <a:ext cx="1795780" cy="107465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Metalno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izdržljivim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Osovina</a:t>
            </a:r>
            <a:r>
              <a:rPr sz="650" spc="3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spirala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916305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Komplet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tajmerima  Zaštitna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metalna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sigurnosnim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prekidačem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Stoje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čisti 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6" name="object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708127"/>
              </p:ext>
            </p:extLst>
          </p:nvPr>
        </p:nvGraphicFramePr>
        <p:xfrm>
          <a:off x="701653" y="4793004"/>
          <a:ext cx="5493384" cy="6392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470"/>
                <a:gridCol w="1944370"/>
                <a:gridCol w="2455544"/>
              </a:tblGrid>
              <a:tr h="318850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650" spc="-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Ambalažni</a:t>
                      </a:r>
                      <a:r>
                        <a:rPr sz="650" spc="-5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2032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650" spc="-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HS </a:t>
                      </a:r>
                      <a:r>
                        <a:rPr sz="650" spc="-5" dirty="0" err="1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carinski</a:t>
                      </a:r>
                      <a:r>
                        <a:rPr sz="650" spc="-9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2730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50" spc="-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Drvena </a:t>
                      </a:r>
                      <a:r>
                        <a:rPr sz="650" spc="-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650" spc="-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sa</a:t>
                      </a:r>
                      <a:r>
                        <a:rPr sz="650" spc="-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>
                        <a:latin typeface="Arial"/>
                        <a:cs typeface="Arial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650" spc="-1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84381010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709295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650" spc="-5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Spiralne</a:t>
                      </a:r>
                      <a:r>
                        <a:rPr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brzine: 120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240 o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/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min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lang="hr-HR" sz="650" spc="-5" dirty="0" smtClean="0">
                        <a:solidFill>
                          <a:srgbClr val="221F1F"/>
                        </a:solidFill>
                        <a:latin typeface="Arial"/>
                        <a:cs typeface="Arial"/>
                      </a:endParaRPr>
                    </a:p>
                    <a:p>
                      <a:pPr marL="709295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650" spc="-5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Brzina</a:t>
                      </a:r>
                      <a:r>
                        <a:rPr lang="hr-HR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pl-PL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zdjelice: </a:t>
                      </a:r>
                      <a:r>
                        <a:rPr lang="pl-PL"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15 </a:t>
                      </a:r>
                      <a:r>
                        <a:rPr lang="pl-PL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 </a:t>
                      </a:r>
                      <a:r>
                        <a:rPr lang="pl-PL"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30 o </a:t>
                      </a:r>
                      <a:r>
                        <a:rPr lang="pl-PL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/ </a:t>
                      </a:r>
                      <a:r>
                        <a:rPr lang="pl-PL"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min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63831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spc="-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8719632120308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70929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Max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.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količina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brašna:</a:t>
                      </a:r>
                      <a:r>
                        <a:rPr sz="65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30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26670" marB="0"/>
                </a:tc>
              </a:tr>
              <a:tr h="156550">
                <a:tc>
                  <a:txBody>
                    <a:bodyPr/>
                    <a:lstStyle/>
                    <a:p>
                      <a:pPr marL="20320">
                        <a:lnSpc>
                          <a:spcPts val="725"/>
                        </a:lnSpc>
                        <a:spcBef>
                          <a:spcPts val="409"/>
                        </a:spcBef>
                      </a:pPr>
                      <a:r>
                        <a:rPr sz="650" spc="-5" dirty="0" err="1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141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52069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50" spc="-15" dirty="0">
                          <a:solidFill>
                            <a:srgbClr val="79C043"/>
                          </a:solidFill>
                          <a:latin typeface="Arial"/>
                          <a:cs typeface="Arial"/>
                        </a:rPr>
                        <a:t>09361080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L="70929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Kg Max.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količina tijesta: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48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1275" marB="0"/>
                </a:tc>
              </a:tr>
            </a:tbl>
          </a:graphicData>
        </a:graphic>
      </p:graphicFrame>
      <p:sp>
        <p:nvSpPr>
          <p:cNvPr id="37" name="object 37"/>
          <p:cNvSpPr txBox="1"/>
          <p:nvPr/>
        </p:nvSpPr>
        <p:spPr>
          <a:xfrm>
            <a:off x="709687" y="3630638"/>
            <a:ext cx="734695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</a:t>
            </a:r>
            <a:r>
              <a:rPr sz="650" spc="-3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5289" y="3680992"/>
            <a:ext cx="1295400" cy="10833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2400 W</a:t>
            </a:r>
            <a:endParaRPr sz="650" dirty="0">
              <a:latin typeface="Arial"/>
              <a:cs typeface="Arial"/>
            </a:endParaRPr>
          </a:p>
          <a:p>
            <a:pPr marL="12700" marR="560705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400V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3faza  204,0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V1142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D920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V1640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Š835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D1290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1,75 cbm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00883" y="9481339"/>
            <a:ext cx="1466215" cy="2597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Snažni motor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radi s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pogonskim lancem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>
              <a:latin typeface="Arial"/>
              <a:cs typeface="Arial"/>
            </a:endParaRPr>
          </a:p>
          <a:p>
            <a:pPr marL="820419">
              <a:lnSpc>
                <a:spcPct val="100000"/>
              </a:lnSpc>
              <a:spcBef>
                <a:spcPts val="525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klinasti</a:t>
            </a:r>
            <a:r>
              <a:rPr sz="4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remeni</a:t>
            </a:r>
            <a:endParaRPr sz="4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965198" y="9507084"/>
            <a:ext cx="1468120" cy="1073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Jednostavno za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upotrebu,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zajedno sa</a:t>
            </a:r>
            <a:r>
              <a:rPr sz="5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tajmerima</a:t>
            </a:r>
            <a:endParaRPr sz="5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658110" y="9492746"/>
            <a:ext cx="1192530" cy="2476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00" spc="20" dirty="0">
                <a:solidFill>
                  <a:srgbClr val="FFFFFF"/>
                </a:solidFill>
                <a:latin typeface="Arial"/>
                <a:cs typeface="Arial"/>
              </a:rPr>
              <a:t>Posuda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čelika 75,0L</a:t>
            </a:r>
            <a:r>
              <a:rPr sz="5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20" dirty="0">
                <a:solidFill>
                  <a:srgbClr val="FFFFFF"/>
                </a:solidFill>
                <a:latin typeface="Arial"/>
                <a:cs typeface="Arial"/>
              </a:rPr>
              <a:t>ø</a:t>
            </a:r>
            <a:endParaRPr sz="500">
              <a:latin typeface="Arial"/>
              <a:cs typeface="Arial"/>
            </a:endParaRPr>
          </a:p>
          <a:p>
            <a:pPr marL="230504">
              <a:lnSpc>
                <a:spcPct val="100000"/>
              </a:lnSpc>
              <a:spcBef>
                <a:spcPts val="505"/>
              </a:spcBef>
            </a:pP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53 x 36 (h)</a:t>
            </a:r>
            <a:r>
              <a:rPr sz="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25" dirty="0">
                <a:solidFill>
                  <a:srgbClr val="FFFFFF"/>
                </a:solidFill>
                <a:latin typeface="Arial"/>
                <a:cs typeface="Arial"/>
              </a:rPr>
              <a:t>cm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4345" cy="628015"/>
          </a:xfrm>
          <a:custGeom>
            <a:avLst/>
            <a:gdLst/>
            <a:ahLst/>
            <a:cxnLst/>
            <a:rect l="l" t="t" r="r" b="b"/>
            <a:pathLst>
              <a:path w="474345" h="628015">
                <a:moveTo>
                  <a:pt x="473963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3963" y="0"/>
                </a:lnTo>
                <a:lnTo>
                  <a:pt x="473963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3851" y="0"/>
                </a:lnTo>
                <a:lnTo>
                  <a:pt x="7293851" y="627380"/>
                </a:lnTo>
                <a:lnTo>
                  <a:pt x="5288280" y="627380"/>
                </a:lnTo>
                <a:lnTo>
                  <a:pt x="5288280" y="0"/>
                </a:lnTo>
                <a:lnTo>
                  <a:pt x="2479548" y="0"/>
                </a:lnTo>
                <a:lnTo>
                  <a:pt x="2479548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86200" y="5948171"/>
              <a:ext cx="3886200" cy="10805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4583780" y="147828"/>
            <a:ext cx="1722531" cy="2860547"/>
          </a:xfrm>
          <a:prstGeom prst="rect">
            <a:avLst/>
          </a:prstGeom>
          <a:blipFill>
            <a:blip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2867405" y="7546085"/>
            <a:ext cx="2032000" cy="1850389"/>
            <a:chOff x="2867405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0359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5326" y="7546085"/>
            <a:ext cx="2032000" cy="1850389"/>
            <a:chOff x="5275326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5340096" y="7571232"/>
              <a:ext cx="1920239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88280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61009" y="7390638"/>
            <a:ext cx="2032000" cy="2005964"/>
            <a:chOff x="461009" y="7390638"/>
            <a:chExt cx="2032000" cy="2005964"/>
          </a:xfrm>
        </p:grpSpPr>
        <p:sp>
          <p:nvSpPr>
            <p:cNvPr id="30" name="object 30"/>
            <p:cNvSpPr/>
            <p:nvPr/>
          </p:nvSpPr>
          <p:spPr>
            <a:xfrm>
              <a:off x="720852" y="7431023"/>
              <a:ext cx="1383791" cy="193397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3963" y="7403592"/>
              <a:ext cx="2005964" cy="1979930"/>
            </a:xfrm>
            <a:custGeom>
              <a:avLst/>
              <a:gdLst/>
              <a:ahLst/>
              <a:cxnLst/>
              <a:rect l="l" t="t" r="r" b="b"/>
              <a:pathLst>
                <a:path w="2005964" h="1979929">
                  <a:moveTo>
                    <a:pt x="0" y="12192"/>
                  </a:moveTo>
                  <a:lnTo>
                    <a:pt x="0" y="1967483"/>
                  </a:lnTo>
                  <a:lnTo>
                    <a:pt x="0" y="1979675"/>
                  </a:lnTo>
                  <a:lnTo>
                    <a:pt x="12192" y="1979675"/>
                  </a:lnTo>
                  <a:lnTo>
                    <a:pt x="1991867" y="1979675"/>
                  </a:lnTo>
                  <a:lnTo>
                    <a:pt x="2005583" y="1979675"/>
                  </a:lnTo>
                  <a:lnTo>
                    <a:pt x="2005583" y="1967483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843803" y="1713037"/>
            <a:ext cx="2637013" cy="107016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5"/>
              </a:spcBef>
            </a:pPr>
            <a:r>
              <a:rPr lang="hr-HR" sz="1700" spc="-5" dirty="0">
                <a:solidFill>
                  <a:srgbClr val="929498"/>
                </a:solidFill>
                <a:latin typeface="Arial"/>
                <a:cs typeface="Arial"/>
              </a:rPr>
              <a:t>SPIRALNA MIJEŠALICA ZA TIJESTO</a:t>
            </a:r>
            <a:endParaRPr lang="hr-HR" sz="1850" dirty="0">
              <a:latin typeface="Arial"/>
              <a:cs typeface="Arial"/>
            </a:endParaRPr>
          </a:p>
          <a:p>
            <a:pPr marL="599440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MSM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130L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198066"/>
            <a:ext cx="1812558" cy="47769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spiralna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miješalica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</a:p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Miješalica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tijesto s vrlo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jakim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pogonskim lancem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klinastim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remenima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3720591"/>
            <a:ext cx="1855470" cy="16748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Metalno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izdržljivim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Osovina</a:t>
            </a:r>
            <a:r>
              <a:rPr sz="650" spc="3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spirala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975994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Komplet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tajmerima  Zaštitna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metalna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sigurnosnim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prekidačem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3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kotačima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3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  <a:p>
            <a:pPr marL="12700" marR="104139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Brzine spirale: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126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252 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min.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04139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Brzina</a:t>
            </a:r>
            <a:r>
              <a:rPr sz="650" spc="-5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zdjelice: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17 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min</a:t>
            </a:r>
            <a:endParaRPr sz="650" dirty="0">
              <a:latin typeface="Arial"/>
              <a:cs typeface="Arial"/>
            </a:endParaRPr>
          </a:p>
          <a:p>
            <a:pPr marL="12700" marR="596900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količina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brašna: 50 Kg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96900">
              <a:lnSpc>
                <a:spcPct val="15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Max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.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količina tijesta: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80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80992"/>
            <a:ext cx="1019810" cy="17418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4500 Watt</a:t>
            </a:r>
            <a:endParaRPr sz="650">
              <a:latin typeface="Arial"/>
              <a:cs typeface="Arial"/>
            </a:endParaRPr>
          </a:p>
          <a:p>
            <a:pPr marL="12700" marR="285115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400V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3faza  404,0 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440,0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V1364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Š682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D1112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V1630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Š860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D1290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1,81 cbm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sa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84381010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8719632120315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09361130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97842" y="9481339"/>
            <a:ext cx="1466215" cy="2597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Snažni motor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radi s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pogonskim lancem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>
              <a:latin typeface="Arial"/>
              <a:cs typeface="Arial"/>
            </a:endParaRPr>
          </a:p>
          <a:p>
            <a:pPr marL="820419">
              <a:lnSpc>
                <a:spcPct val="100000"/>
              </a:lnSpc>
              <a:spcBef>
                <a:spcPts val="525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klinasti</a:t>
            </a:r>
            <a:r>
              <a:rPr sz="4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remeni</a:t>
            </a:r>
            <a:endParaRPr sz="4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962156" y="9507084"/>
            <a:ext cx="1468120" cy="1073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Jednostavno za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upotrebu,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zajedno sa</a:t>
            </a:r>
            <a:r>
              <a:rPr sz="5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tajmerima</a:t>
            </a:r>
            <a:endParaRPr sz="5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563629" y="9435910"/>
            <a:ext cx="1420495" cy="3060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30835" marR="5080" indent="-318770">
              <a:lnSpc>
                <a:spcPct val="167300"/>
              </a:lnSpc>
              <a:spcBef>
                <a:spcPts val="90"/>
              </a:spcBef>
            </a:pP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Posuda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od nerđajućeg čelika 130,0L </a:t>
            </a:r>
            <a:r>
              <a:rPr sz="550" spc="30" dirty="0">
                <a:solidFill>
                  <a:srgbClr val="FFFFFF"/>
                </a:solidFill>
                <a:latin typeface="Arial"/>
                <a:cs typeface="Arial"/>
              </a:rPr>
              <a:t>Ø</a:t>
            </a:r>
            <a:r>
              <a:rPr sz="5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70  x 36 (h)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5" dirty="0">
                <a:solidFill>
                  <a:srgbClr val="FFFFFF"/>
                </a:solidFill>
                <a:latin typeface="Arial"/>
                <a:cs typeface="Arial"/>
              </a:rPr>
              <a:t>cm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38827" y="903732"/>
            <a:ext cx="2661317" cy="1984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04443" y="7780019"/>
              <a:ext cx="1964436" cy="14569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2938272" y="7571232"/>
              <a:ext cx="1938527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94988" y="1728713"/>
            <a:ext cx="2024412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ŠTAPNI</a:t>
            </a:r>
            <a:r>
              <a:rPr sz="1850" spc="-4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BLEND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ER</a:t>
            </a:r>
            <a:endParaRPr sz="1850" dirty="0">
              <a:latin typeface="Arial"/>
              <a:cs typeface="Arial"/>
            </a:endParaRPr>
          </a:p>
          <a:p>
            <a:pPr marL="734695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200</a:t>
            </a:r>
            <a:r>
              <a:rPr sz="850" spc="-6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929498"/>
                </a:solidFill>
                <a:latin typeface="Arial"/>
                <a:cs typeface="Arial"/>
              </a:rPr>
              <a:t>MM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00513" y="9487958"/>
            <a:ext cx="90233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Lagan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 za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rukovanje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082563" y="9487958"/>
            <a:ext cx="122682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Uklonjivi nož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unutrašnja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osovina</a:t>
            </a:r>
            <a:endParaRPr sz="6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587998" y="9496435"/>
            <a:ext cx="1120775" cy="12192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oštrice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specijalnog</a:t>
            </a:r>
            <a:r>
              <a:rPr sz="5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dizajna</a:t>
            </a:r>
            <a:endParaRPr sz="5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437765" cy="107465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Mješalica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teške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uvjete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rada,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profesionalnu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Šipka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unutarnja osovina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kućište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oštrice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191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Unutarnja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osovina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nož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dvostrukim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ležajevima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191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Metalne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spojnice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 osovini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bloku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motora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191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Osovina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odvoji od bloka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motora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191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Nož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unutarnja  osovina mogu se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rastaviti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191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Snažni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nož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rezanje kaljeni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418162"/>
            <a:ext cx="1449070" cy="94256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oštrice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specijalnog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dizajna</a:t>
            </a:r>
            <a:endParaRPr sz="650" dirty="0">
              <a:latin typeface="Arial"/>
              <a:cs typeface="Arial"/>
            </a:endParaRPr>
          </a:p>
          <a:p>
            <a:pPr marL="12700" marR="9525">
              <a:lnSpc>
                <a:spcPct val="150000"/>
              </a:lnSpc>
              <a:spcBef>
                <a:spcPts val="90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Savršeno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higijensko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čišćenje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Ergonomska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sklopka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brzine  Snažan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izdržljiv motor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525">
              <a:lnSpc>
                <a:spcPct val="150000"/>
              </a:lnSpc>
              <a:spcBef>
                <a:spcPts val="9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Lagan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 za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rukovanje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Optimalni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rezultati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bičevanja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miješanja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80992"/>
            <a:ext cx="1055111" cy="176586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220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3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1.60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2.0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V520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Š75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D75</a:t>
            </a:r>
            <a:r>
              <a:rPr sz="650" spc="-4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Š360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D240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0,01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3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85094090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8719632121770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08400500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9499" y="5436636"/>
            <a:ext cx="205867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Promjenjiva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brzina od 4.000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–20.000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min za do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10.0L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39499" y="5638800"/>
            <a:ext cx="1001394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Dubina potapanja: 200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60433" y="5798311"/>
            <a:ext cx="594360" cy="2997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Neobvezno: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Umutiti 185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197096" y="879347"/>
            <a:ext cx="2877311" cy="20292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3130296" y="7571232"/>
              <a:ext cx="1746503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5539739" y="7571231"/>
              <a:ext cx="1744979" cy="172829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94988" y="1728713"/>
            <a:ext cx="2088547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ŠTAPNI</a:t>
            </a:r>
            <a:r>
              <a:rPr lang="hr-HR" sz="1850" spc="-4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BLENDER</a:t>
            </a:r>
            <a:endParaRPr lang="hr-HR" sz="1850" dirty="0">
              <a:latin typeface="Arial"/>
              <a:cs typeface="Arial"/>
            </a:endParaRPr>
          </a:p>
          <a:p>
            <a:pPr marL="734695">
              <a:lnSpc>
                <a:spcPct val="100000"/>
              </a:lnSpc>
              <a:spcBef>
                <a:spcPts val="131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300</a:t>
            </a:r>
            <a:r>
              <a:rPr sz="850" spc="-6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929498"/>
                </a:solidFill>
                <a:latin typeface="Arial"/>
                <a:cs typeface="Arial"/>
              </a:rPr>
              <a:t>MM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00513" y="9487958"/>
            <a:ext cx="90233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Lagan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 za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rukovanje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082563" y="9487958"/>
            <a:ext cx="122682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Uklonjivi nož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unutrašnja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osovina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587998" y="9496435"/>
            <a:ext cx="1120775" cy="12192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oštrice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specijalnog</a:t>
            </a:r>
            <a:r>
              <a:rPr sz="5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dizajna</a:t>
            </a:r>
            <a:endParaRPr sz="5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437765" cy="107465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Mješalica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teške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uvjete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rada,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profesionalnu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Šipka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unutarnja osovina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kućište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oštrice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191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Unutarnja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osovina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nož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dvostrukim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ležajevima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191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Metalne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spojnice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 osovini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bloku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motora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191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Osovina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odvoji od bloka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motora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191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Nož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unutarnja  osovina mogu se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rastaviti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191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Snažni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nož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rezanje kaljeni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418162"/>
            <a:ext cx="1449070" cy="94256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oštrice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specijalnog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dizajna</a:t>
            </a:r>
            <a:endParaRPr sz="650" dirty="0">
              <a:latin typeface="Arial"/>
              <a:cs typeface="Arial"/>
            </a:endParaRPr>
          </a:p>
          <a:p>
            <a:pPr marL="12700" marR="9525">
              <a:lnSpc>
                <a:spcPct val="150000"/>
              </a:lnSpc>
              <a:spcBef>
                <a:spcPts val="90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Savršeno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higijensko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čišćenje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Ergonomska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sklopka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brzine  Snažan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izdržljiv motor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525">
              <a:lnSpc>
                <a:spcPct val="150000"/>
              </a:lnSpc>
              <a:spcBef>
                <a:spcPts val="9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Lagan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 za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rukovanje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Optimalni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rezultati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bičevanja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miješanja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33754"/>
            <a:ext cx="11313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350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3.0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3.50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V700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Š91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D91</a:t>
            </a:r>
            <a:r>
              <a:rPr sz="650" spc="-3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V110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Š560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D290</a:t>
            </a:r>
            <a:r>
              <a:rPr sz="650" spc="-5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0,02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85094090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8719632121787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08400600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5367660"/>
            <a:ext cx="2193558" cy="3116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Promjenjiva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brzina od 4.000 do 16.000 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min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do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30.0L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Dubina potapanja: 300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35842" y="5762751"/>
            <a:ext cx="594360" cy="2997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Neobvezno: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Umutiti 240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098035" y="658368"/>
            <a:ext cx="2960274" cy="2329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462533" y="7338822"/>
            <a:ext cx="2032000" cy="2057400"/>
            <a:chOff x="462533" y="7338822"/>
            <a:chExt cx="2032000" cy="2057400"/>
          </a:xfrm>
        </p:grpSpPr>
        <p:sp>
          <p:nvSpPr>
            <p:cNvPr id="23" name="object 23"/>
            <p:cNvSpPr/>
            <p:nvPr/>
          </p:nvSpPr>
          <p:spPr>
            <a:xfrm>
              <a:off x="469391" y="7359396"/>
              <a:ext cx="2016251" cy="202996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5487" y="7351776"/>
              <a:ext cx="2005964" cy="2032000"/>
            </a:xfrm>
            <a:custGeom>
              <a:avLst/>
              <a:gdLst/>
              <a:ahLst/>
              <a:cxnLst/>
              <a:rect l="l" t="t" r="r" b="b"/>
              <a:pathLst>
                <a:path w="2005964" h="2032000">
                  <a:moveTo>
                    <a:pt x="0" y="13716"/>
                  </a:moveTo>
                  <a:lnTo>
                    <a:pt x="0" y="2019299"/>
                  </a:lnTo>
                  <a:lnTo>
                    <a:pt x="0" y="2031491"/>
                  </a:lnTo>
                  <a:lnTo>
                    <a:pt x="12192" y="2031491"/>
                  </a:lnTo>
                  <a:lnTo>
                    <a:pt x="1991867" y="2031491"/>
                  </a:lnTo>
                  <a:lnTo>
                    <a:pt x="2005583" y="2031491"/>
                  </a:lnTo>
                  <a:lnTo>
                    <a:pt x="2005583" y="2019299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3160638" y="7571231"/>
              <a:ext cx="1714637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278374" y="7546085"/>
            <a:ext cx="2030095" cy="1850389"/>
            <a:chOff x="5278374" y="7546085"/>
            <a:chExt cx="2030095" cy="1850389"/>
          </a:xfrm>
        </p:grpSpPr>
        <p:sp>
          <p:nvSpPr>
            <p:cNvPr id="29" name="object 29"/>
            <p:cNvSpPr/>
            <p:nvPr/>
          </p:nvSpPr>
          <p:spPr>
            <a:xfrm>
              <a:off x="5454396" y="7571232"/>
              <a:ext cx="18288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291328" y="7559039"/>
              <a:ext cx="2004060" cy="1824355"/>
            </a:xfrm>
            <a:custGeom>
              <a:avLst/>
              <a:gdLst/>
              <a:ahLst/>
              <a:cxnLst/>
              <a:rect l="l" t="t" r="r" b="b"/>
              <a:pathLst>
                <a:path w="2004059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4059" y="1824228"/>
                  </a:lnTo>
                  <a:lnTo>
                    <a:pt x="2004059" y="1812036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94988" y="1728713"/>
            <a:ext cx="2204498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ŠTAPNI</a:t>
            </a:r>
            <a:r>
              <a:rPr lang="hr-HR" sz="1850" spc="-4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BLENDER</a:t>
            </a:r>
            <a:endParaRPr lang="hr-HR" sz="1850" dirty="0">
              <a:latin typeface="Arial"/>
              <a:cs typeface="Arial"/>
            </a:endParaRPr>
          </a:p>
          <a:p>
            <a:pPr marL="734695">
              <a:lnSpc>
                <a:spcPct val="100000"/>
              </a:lnSpc>
              <a:spcBef>
                <a:spcPts val="131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400</a:t>
            </a:r>
            <a:r>
              <a:rPr sz="850" spc="-6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929498"/>
                </a:solidFill>
                <a:latin typeface="Arial"/>
                <a:cs typeface="Arial"/>
              </a:rPr>
              <a:t>MM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00513" y="9487958"/>
            <a:ext cx="90233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Lagan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 za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rukovanje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082563" y="9487958"/>
            <a:ext cx="122682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Uklonjivi nož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unutrašnja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osovina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587998" y="9496435"/>
            <a:ext cx="1120775" cy="12192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oštrice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specijalnog</a:t>
            </a:r>
            <a:r>
              <a:rPr sz="5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dizajna</a:t>
            </a:r>
            <a:endParaRPr sz="5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437765" cy="112594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Mješalica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teške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uvjete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rada,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profesionalnu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Šipka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unutarnja osovina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oštrice Unutarnja  osovina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nož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dvostrukim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ležajevima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Metalne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spojnice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 osovini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bloku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motora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Osovina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odvoji od bloka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motora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Nož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unutarnja  osovina mogu se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rastaviti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Snažni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nož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rezanje kaljeni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418162"/>
            <a:ext cx="1449070" cy="97462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oštrice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specijalnog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dizajna</a:t>
            </a:r>
            <a:endParaRPr sz="650" dirty="0">
              <a:latin typeface="Arial"/>
              <a:cs typeface="Arial"/>
            </a:endParaRPr>
          </a:p>
          <a:p>
            <a:pPr marL="12700" marR="9525">
              <a:lnSpc>
                <a:spcPct val="182700"/>
              </a:lnSpc>
              <a:spcBef>
                <a:spcPts val="90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Savršeno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higijensko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čišćenje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Ergonomska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sklopka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brzine  Snažan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izdržljiv motor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525">
              <a:lnSpc>
                <a:spcPct val="182700"/>
              </a:lnSpc>
              <a:spcBef>
                <a:spcPts val="9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Lagan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 za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rukovanje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Optimalni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rezultati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bičevanja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miješanja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33754"/>
            <a:ext cx="111442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3.50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4.0 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V800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Š91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D91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V110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Š560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D290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0,02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85094090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8719632121794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08400700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5678943"/>
            <a:ext cx="1905000" cy="4737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Promjenjiva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brzina od 4.000 do 16.000 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min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do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60.0L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Dubina potapanja: 400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35842" y="6389475"/>
            <a:ext cx="594360" cy="2997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Neobvezno: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Umutiti 240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24400" y="342900"/>
            <a:ext cx="1797329" cy="2711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18760" y="7571231"/>
              <a:ext cx="1965959" cy="169932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416545"/>
            <a:ext cx="2032000" cy="1979930"/>
            <a:chOff x="462533" y="7416545"/>
            <a:chExt cx="2032000" cy="1979930"/>
          </a:xfrm>
        </p:grpSpPr>
        <p:sp>
          <p:nvSpPr>
            <p:cNvPr id="29" name="object 29"/>
            <p:cNvSpPr/>
            <p:nvPr/>
          </p:nvSpPr>
          <p:spPr>
            <a:xfrm>
              <a:off x="819912" y="7458455"/>
              <a:ext cx="1239012" cy="189433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429499"/>
              <a:ext cx="2005964" cy="1953895"/>
            </a:xfrm>
            <a:custGeom>
              <a:avLst/>
              <a:gdLst/>
              <a:ahLst/>
              <a:cxnLst/>
              <a:rect l="l" t="t" r="r" b="b"/>
              <a:pathLst>
                <a:path w="2005964" h="1953895">
                  <a:moveTo>
                    <a:pt x="0" y="13716"/>
                  </a:moveTo>
                  <a:lnTo>
                    <a:pt x="0" y="1941575"/>
                  </a:lnTo>
                  <a:lnTo>
                    <a:pt x="0" y="1953767"/>
                  </a:lnTo>
                  <a:lnTo>
                    <a:pt x="13716" y="1953767"/>
                  </a:lnTo>
                  <a:lnTo>
                    <a:pt x="1993391" y="1953767"/>
                  </a:lnTo>
                  <a:lnTo>
                    <a:pt x="2005583" y="1953767"/>
                  </a:lnTo>
                  <a:lnTo>
                    <a:pt x="2005583" y="1941575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55399" y="1758569"/>
            <a:ext cx="2200910" cy="10291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 smtClean="0">
                <a:solidFill>
                  <a:srgbClr val="929498"/>
                </a:solidFill>
                <a:latin typeface="Arial"/>
                <a:cs typeface="Arial"/>
              </a:rPr>
              <a:t>MAŠINA </a:t>
            </a:r>
            <a:r>
              <a:rPr sz="1600" dirty="0" smtClean="0">
                <a:solidFill>
                  <a:srgbClr val="929498"/>
                </a:solidFill>
                <a:latin typeface="Arial"/>
                <a:cs typeface="Arial"/>
              </a:rPr>
              <a:t>ZA</a:t>
            </a:r>
            <a:r>
              <a:rPr lang="hr-HR" sz="160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 smtClean="0">
                <a:solidFill>
                  <a:srgbClr val="929498"/>
                </a:solidFill>
                <a:latin typeface="Arial"/>
                <a:cs typeface="Arial"/>
              </a:rPr>
              <a:t>PUNJENJE</a:t>
            </a:r>
            <a:r>
              <a:rPr sz="1600" spc="-4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600" dirty="0" smtClean="0">
                <a:solidFill>
                  <a:srgbClr val="929498"/>
                </a:solidFill>
                <a:latin typeface="Arial"/>
                <a:cs typeface="Arial"/>
              </a:rPr>
              <a:t>KOBASIC</a:t>
            </a:r>
            <a:r>
              <a:rPr lang="hr-HR" sz="1600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endParaRPr sz="1600" dirty="0">
              <a:latin typeface="Arial"/>
              <a:cs typeface="Arial"/>
            </a:endParaRPr>
          </a:p>
          <a:p>
            <a:pPr marL="471170">
              <a:lnSpc>
                <a:spcPct val="100000"/>
              </a:lnSpc>
              <a:spcBef>
                <a:spcPts val="136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VERTIKALNI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SS</a:t>
            </a:r>
            <a:r>
              <a:rPr sz="850" spc="-3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3L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58448" y="9480134"/>
            <a:ext cx="1153795" cy="26479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Profesionalno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punilo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kobasice</a:t>
            </a:r>
            <a:endParaRPr sz="600">
              <a:latin typeface="Arial"/>
              <a:cs typeface="Arial"/>
            </a:endParaRPr>
          </a:p>
          <a:p>
            <a:pPr marL="349250">
              <a:lnSpc>
                <a:spcPct val="100000"/>
              </a:lnSpc>
              <a:spcBef>
                <a:spcPts val="53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komercijalna</a:t>
            </a: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upotreba</a:t>
            </a:r>
            <a:endParaRPr sz="4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554500" y="9486400"/>
            <a:ext cx="83883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rastavlja 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053595" y="9494235"/>
            <a:ext cx="1329055" cy="127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izrađen od nehrđajućeg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239010" cy="236859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Čvrsto, profesionalno punilo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kobasice.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punjenja do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3L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osnovna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Cilindar, osovina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preša za ploču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 Prsten i cijevi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punjenje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Matice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, vijci i  vijci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1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Presing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 rupom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odzračivanje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7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Presing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savršeno zapečaćena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gumenom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brtvom</a:t>
            </a:r>
            <a:endParaRPr sz="650" dirty="0">
              <a:latin typeface="Arial"/>
              <a:cs typeface="Arial"/>
            </a:endParaRPr>
          </a:p>
          <a:p>
            <a:pPr marL="12700" marR="343535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Izlazni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dio se može ukloniti odjednom sa 2 brzine za  savršeno doziranje</a:t>
            </a:r>
            <a:endParaRPr sz="650" dirty="0">
              <a:latin typeface="Arial"/>
              <a:cs typeface="Arial"/>
            </a:endParaRPr>
          </a:p>
          <a:p>
            <a:pPr marL="12700" marR="899160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lang="nl-NL" sz="650" spc="-10" dirty="0" smtClean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lang="nl-NL" sz="650" spc="-5" dirty="0">
                <a:solidFill>
                  <a:srgbClr val="221F1F"/>
                </a:solidFill>
                <a:latin typeface="Arial"/>
                <a:cs typeface="Arial"/>
              </a:rPr>
              <a:t>cilindra: </a:t>
            </a:r>
            <a:r>
              <a:rPr lang="nl-NL" sz="650" spc="-10" dirty="0">
                <a:solidFill>
                  <a:srgbClr val="221F1F"/>
                </a:solidFill>
                <a:latin typeface="Arial"/>
                <a:cs typeface="Arial"/>
              </a:rPr>
              <a:t>Ø140 x200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lang="nl-NL" sz="650" spc="-5" dirty="0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lang="nl-NL"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nl-NL" sz="650" spc="-10" dirty="0" smtClean="0">
                <a:solidFill>
                  <a:srgbClr val="221F1F"/>
                </a:solidFill>
                <a:latin typeface="Arial"/>
                <a:cs typeface="Arial"/>
              </a:rPr>
              <a:t>izlaznog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nl-NL" sz="650" spc="-5" dirty="0" smtClean="0">
                <a:solidFill>
                  <a:srgbClr val="221F1F"/>
                </a:solidFill>
                <a:latin typeface="Arial"/>
                <a:cs typeface="Arial"/>
              </a:rPr>
              <a:t>cilindra</a:t>
            </a:r>
            <a:r>
              <a:rPr lang="nl-NL" sz="650" spc="-5" dirty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lang="nl-NL" sz="650" spc="-10" dirty="0">
                <a:solidFill>
                  <a:srgbClr val="221F1F"/>
                </a:solidFill>
                <a:latin typeface="Arial"/>
                <a:cs typeface="Arial"/>
              </a:rPr>
              <a:t>Ø50 </a:t>
            </a:r>
            <a:r>
              <a:rPr lang="nl-NL" sz="650" spc="-10" dirty="0" smtClean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lang="nl-NL"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59534" y="3680992"/>
            <a:ext cx="27305" cy="283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59534" y="4010147"/>
            <a:ext cx="1193266" cy="14375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8,0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9,0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V570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Š340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D300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V250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Š570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D320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0,05 cbm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3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84385000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8719632121510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09300460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35842" y="5572330"/>
            <a:ext cx="2041158" cy="77457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uključuje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: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Cijev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punjenje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Ø16 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mm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Cijev</a:t>
            </a:r>
            <a:r>
              <a:rPr sz="650" spc="-7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punjenje </a:t>
            </a:r>
            <a:r>
              <a:rPr lang="vi-VN" sz="650" spc="15" dirty="0">
                <a:solidFill>
                  <a:srgbClr val="221F1F"/>
                </a:solidFill>
                <a:cs typeface="Arial"/>
              </a:rPr>
              <a:t>od 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nehrđajućeg </a:t>
            </a:r>
            <a:r>
              <a:rPr lang="vi-VN" sz="650" spc="15" dirty="0">
                <a:solidFill>
                  <a:srgbClr val="221F1F"/>
                </a:solidFill>
                <a:cs typeface="Arial"/>
              </a:rPr>
              <a:t>čelika </a:t>
            </a:r>
            <a:r>
              <a:rPr lang="vi-VN" sz="650" spc="20" dirty="0">
                <a:solidFill>
                  <a:srgbClr val="221F1F"/>
                </a:solidFill>
                <a:cs typeface="Arial"/>
              </a:rPr>
              <a:t>Ø22 </a:t>
            </a:r>
            <a:r>
              <a:rPr lang="vi-VN" sz="650" spc="25" dirty="0">
                <a:solidFill>
                  <a:srgbClr val="221F1F"/>
                </a:solidFill>
                <a:cs typeface="Arial"/>
              </a:rPr>
              <a:t>mm </a:t>
            </a: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Cijev </a:t>
            </a:r>
            <a:r>
              <a:rPr lang="vi-VN" sz="650" spc="15" dirty="0">
                <a:solidFill>
                  <a:srgbClr val="221F1F"/>
                </a:solidFill>
                <a:cs typeface="Arial"/>
              </a:rPr>
              <a:t>za 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punjenje</a:t>
            </a:r>
            <a:r>
              <a:rPr lang="vi-VN" sz="650" spc="-60" dirty="0">
                <a:solidFill>
                  <a:srgbClr val="221F1F"/>
                </a:solidFill>
                <a:cs typeface="Arial"/>
              </a:rPr>
              <a:t> </a:t>
            </a: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od</a:t>
            </a:r>
            <a:r>
              <a:rPr lang="hr-HR" sz="650" spc="10" dirty="0" smtClean="0">
                <a:solidFill>
                  <a:srgbClr val="221F1F"/>
                </a:solidFill>
                <a:cs typeface="Arial"/>
              </a:rPr>
              <a:t> </a:t>
            </a: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nehrđajućeg </a:t>
            </a:r>
            <a:r>
              <a:rPr lang="vi-VN" sz="650" spc="15" dirty="0">
                <a:solidFill>
                  <a:srgbClr val="221F1F"/>
                </a:solidFill>
                <a:cs typeface="Arial"/>
              </a:rPr>
              <a:t>čelika </a:t>
            </a:r>
            <a:r>
              <a:rPr lang="vi-VN" sz="650" spc="20" dirty="0">
                <a:solidFill>
                  <a:srgbClr val="221F1F"/>
                </a:solidFill>
                <a:cs typeface="Arial"/>
              </a:rPr>
              <a:t>Ø32 </a:t>
            </a:r>
            <a:r>
              <a:rPr lang="vi-VN" sz="650" spc="25" dirty="0">
                <a:solidFill>
                  <a:srgbClr val="221F1F"/>
                </a:solidFill>
                <a:cs typeface="Arial"/>
              </a:rPr>
              <a:t>mm </a:t>
            </a: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Cijev </a:t>
            </a:r>
            <a:r>
              <a:rPr lang="vi-VN" sz="650" spc="15" dirty="0">
                <a:solidFill>
                  <a:srgbClr val="221F1F"/>
                </a:solidFill>
                <a:cs typeface="Arial"/>
              </a:rPr>
              <a:t>za 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punjenje </a:t>
            </a:r>
            <a:r>
              <a:rPr lang="vi-VN" sz="650" spc="15" dirty="0">
                <a:solidFill>
                  <a:srgbClr val="221F1F"/>
                </a:solidFill>
                <a:cs typeface="Arial"/>
              </a:rPr>
              <a:t>od</a:t>
            </a:r>
            <a:r>
              <a:rPr lang="vi-VN" sz="650" spc="-50" dirty="0">
                <a:solidFill>
                  <a:srgbClr val="221F1F"/>
                </a:solidFill>
                <a:cs typeface="Arial"/>
              </a:rPr>
              <a:t> </a:t>
            </a: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nehrđajućeg</a:t>
            </a:r>
            <a:r>
              <a:rPr lang="hr-HR" sz="650" spc="1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lang="hr-HR" sz="650" spc="20" dirty="0">
                <a:solidFill>
                  <a:srgbClr val="221F1F"/>
                </a:solidFill>
                <a:latin typeface="Arial"/>
                <a:cs typeface="Arial"/>
              </a:rPr>
              <a:t>Ø38</a:t>
            </a:r>
            <a:r>
              <a:rPr lang="hr-HR"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25" dirty="0" smtClean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098035" y="684275"/>
            <a:ext cx="3051048" cy="23210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462533" y="7338822"/>
            <a:ext cx="2032000" cy="2057400"/>
            <a:chOff x="462533" y="7338822"/>
            <a:chExt cx="2032000" cy="2057400"/>
          </a:xfrm>
        </p:grpSpPr>
        <p:sp>
          <p:nvSpPr>
            <p:cNvPr id="23" name="object 23"/>
            <p:cNvSpPr/>
            <p:nvPr/>
          </p:nvSpPr>
          <p:spPr>
            <a:xfrm>
              <a:off x="469391" y="7359396"/>
              <a:ext cx="2016251" cy="202996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5487" y="7351776"/>
              <a:ext cx="2005964" cy="2032000"/>
            </a:xfrm>
            <a:custGeom>
              <a:avLst/>
              <a:gdLst/>
              <a:ahLst/>
              <a:cxnLst/>
              <a:rect l="l" t="t" r="r" b="b"/>
              <a:pathLst>
                <a:path w="2005964" h="2032000">
                  <a:moveTo>
                    <a:pt x="0" y="13716"/>
                  </a:moveTo>
                  <a:lnTo>
                    <a:pt x="0" y="2019299"/>
                  </a:lnTo>
                  <a:lnTo>
                    <a:pt x="0" y="2031491"/>
                  </a:lnTo>
                  <a:lnTo>
                    <a:pt x="12192" y="2031491"/>
                  </a:lnTo>
                  <a:lnTo>
                    <a:pt x="1993391" y="2031491"/>
                  </a:lnTo>
                  <a:lnTo>
                    <a:pt x="2005583" y="2031491"/>
                  </a:lnTo>
                  <a:lnTo>
                    <a:pt x="2005583" y="2019299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3105911" y="7571232"/>
              <a:ext cx="1769363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5407152" y="7595494"/>
              <a:ext cx="1879091" cy="171004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94988" y="1728713"/>
            <a:ext cx="2176812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ŠTAPNI</a:t>
            </a:r>
            <a:r>
              <a:rPr lang="hr-HR" sz="1850" spc="-4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BLENDER</a:t>
            </a:r>
            <a:endParaRPr lang="hr-HR" sz="1850" dirty="0">
              <a:latin typeface="Arial"/>
              <a:cs typeface="Arial"/>
            </a:endParaRPr>
          </a:p>
          <a:p>
            <a:pPr marL="735965">
              <a:lnSpc>
                <a:spcPct val="100000"/>
              </a:lnSpc>
              <a:spcBef>
                <a:spcPts val="131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500</a:t>
            </a:r>
            <a:r>
              <a:rPr sz="850" spc="-6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929498"/>
                </a:solidFill>
                <a:latin typeface="Arial"/>
                <a:cs typeface="Arial"/>
              </a:rPr>
              <a:t>MM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00513" y="9487958"/>
            <a:ext cx="90233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Lagan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 za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rukovanje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082563" y="9487958"/>
            <a:ext cx="122682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Uklonjivi nož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unutrašnja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osovina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587998" y="9496435"/>
            <a:ext cx="1120775" cy="12192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oštrice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specijalnog</a:t>
            </a:r>
            <a:r>
              <a:rPr sz="5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dizajna</a:t>
            </a:r>
            <a:endParaRPr sz="5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437765" cy="112594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Mješalica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teške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uvjete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rada,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profesionalnu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Šipka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unutarnja osovina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oštrice Unutarnja  osovina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nož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dvostrukim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ležajevima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Metalne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spojnice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 osovini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bloku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motora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Osovina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odvoji od bloka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motora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Nož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unutarnja  osovina mogu se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rastaviti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Snažni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nož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rezanje kaljeni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418162"/>
            <a:ext cx="1449070" cy="107465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oštrice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specijalnog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dizajna</a:t>
            </a:r>
            <a:endParaRPr sz="650" dirty="0">
              <a:latin typeface="Arial"/>
              <a:cs typeface="Arial"/>
            </a:endParaRPr>
          </a:p>
          <a:p>
            <a:pPr marL="12700" marR="9525">
              <a:lnSpc>
                <a:spcPct val="182700"/>
              </a:lnSpc>
              <a:spcBef>
                <a:spcPts val="90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Savršeno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higijensko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čišćenje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Ergonomska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sklopka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brzine  Snažan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izdržljiv motor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525">
              <a:lnSpc>
                <a:spcPct val="182700"/>
              </a:lnSpc>
              <a:spcBef>
                <a:spcPts val="9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Lagan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 za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rukovanje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Optimalni rezultati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bičevanja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miješanja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33754"/>
            <a:ext cx="111442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5,10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5.50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V900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Š91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D91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V110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Š580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D290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0,02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85094090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8719632122173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08400800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5678943"/>
            <a:ext cx="1905000" cy="4737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Promjenjiva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brzina od 4.000 do 16.000 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min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do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80.0L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Dubina potapanja: 500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35842" y="6389475"/>
            <a:ext cx="594360" cy="2997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Neobvezno: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Umutiti 240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72294" y="272795"/>
            <a:ext cx="3243845" cy="26610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361682"/>
            <a:ext cx="2032000" cy="2034539"/>
            <a:chOff x="2870454" y="7361682"/>
            <a:chExt cx="2032000" cy="2034539"/>
          </a:xfrm>
        </p:grpSpPr>
        <p:sp>
          <p:nvSpPr>
            <p:cNvPr id="23" name="object 23"/>
            <p:cNvSpPr/>
            <p:nvPr/>
          </p:nvSpPr>
          <p:spPr>
            <a:xfrm>
              <a:off x="2875788" y="7379207"/>
              <a:ext cx="2017775" cy="201015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374636"/>
              <a:ext cx="2005964" cy="2009139"/>
            </a:xfrm>
            <a:custGeom>
              <a:avLst/>
              <a:gdLst/>
              <a:ahLst/>
              <a:cxnLst/>
              <a:rect l="l" t="t" r="r" b="b"/>
              <a:pathLst>
                <a:path w="2005964" h="2009140">
                  <a:moveTo>
                    <a:pt x="0" y="12192"/>
                  </a:moveTo>
                  <a:lnTo>
                    <a:pt x="0" y="1996440"/>
                  </a:lnTo>
                  <a:lnTo>
                    <a:pt x="0" y="2008632"/>
                  </a:lnTo>
                  <a:lnTo>
                    <a:pt x="12192" y="2008632"/>
                  </a:lnTo>
                  <a:lnTo>
                    <a:pt x="1993391" y="2008632"/>
                  </a:lnTo>
                  <a:lnTo>
                    <a:pt x="2005583" y="2008632"/>
                  </a:lnTo>
                  <a:lnTo>
                    <a:pt x="2005583" y="1996440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171372" y="1695399"/>
            <a:ext cx="1877389" cy="111504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REZAČ ZA POVRĆE</a:t>
            </a:r>
            <a:endParaRPr sz="1850" dirty="0">
              <a:latin typeface="Arial"/>
              <a:cs typeface="Arial"/>
            </a:endParaRPr>
          </a:p>
          <a:p>
            <a:pPr marL="339725" algn="ctr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VC450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1796414" cy="105285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rezačica</a:t>
            </a:r>
            <a:r>
              <a:rPr sz="650" spc="-1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povrća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Robusno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aluminijumsko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brzina od 270 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min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Otvor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ručicom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velike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proizvode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7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Otvaranje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potiskivačem za male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duge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proizvode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7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Sigurnost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 dršci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261885"/>
            <a:ext cx="1344930" cy="6347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" dirty="0">
                <a:solidFill>
                  <a:srgbClr val="221F1F"/>
                </a:solidFill>
                <a:latin typeface="Arial"/>
                <a:cs typeface="Arial"/>
              </a:rPr>
              <a:t>Sigurnosni </a:t>
            </a:r>
            <a:r>
              <a:rPr sz="550" spc="-10" dirty="0">
                <a:solidFill>
                  <a:srgbClr val="221F1F"/>
                </a:solidFill>
                <a:latin typeface="Arial"/>
                <a:cs typeface="Arial"/>
              </a:rPr>
              <a:t>prekidač </a:t>
            </a:r>
            <a:r>
              <a:rPr sz="550" spc="-5" dirty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sz="550" spc="-10" dirty="0">
                <a:solidFill>
                  <a:srgbClr val="221F1F"/>
                </a:solidFill>
                <a:latin typeface="Arial"/>
                <a:cs typeface="Arial"/>
              </a:rPr>
              <a:t> poklopcu</a:t>
            </a:r>
            <a:endParaRPr sz="5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50 do 450 Kg 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sat  Stoje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2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80992"/>
            <a:ext cx="1204595" cy="17506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550 W</a:t>
            </a:r>
            <a:endParaRPr sz="650" dirty="0">
              <a:latin typeface="Arial"/>
              <a:cs typeface="Arial"/>
            </a:endParaRPr>
          </a:p>
          <a:p>
            <a:pPr marL="12700" marR="469900">
              <a:lnSpc>
                <a:spcPct val="146200"/>
              </a:lnSpc>
              <a:spcBef>
                <a:spcPts val="12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1faza  22,5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25,0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V400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Š290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D540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V570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Š310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D570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0,10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84386000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8719632121039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09300235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4951856"/>
            <a:ext cx="1250315" cy="9963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Isporučuje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sa 5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reznih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diskova:</a:t>
            </a:r>
            <a:endParaRPr sz="650" dirty="0">
              <a:latin typeface="Arial"/>
              <a:cs typeface="Arial"/>
            </a:endParaRPr>
          </a:p>
          <a:p>
            <a:pPr marL="12700" marR="59055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Standardni rezač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mm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Standardni rezač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4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9055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Rende</a:t>
            </a:r>
            <a:r>
              <a:rPr sz="650" spc="-8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 mm</a:t>
            </a:r>
            <a:endParaRPr sz="650" dirty="0">
              <a:latin typeface="Arial"/>
              <a:cs typeface="Arial"/>
            </a:endParaRPr>
          </a:p>
          <a:p>
            <a:pPr marL="12700" marR="763905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Rende 4</a:t>
            </a:r>
            <a:r>
              <a:rPr sz="650" spc="-8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  Rende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7mm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35842" y="6021887"/>
            <a:ext cx="2401570" cy="301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Bilješka: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Potreban vam je dodatni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noževa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rezanje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pomfrita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kockica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00513" y="9429836"/>
            <a:ext cx="1082675" cy="31369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R="8890" algn="r">
              <a:lnSpc>
                <a:spcPct val="100000"/>
              </a:lnSpc>
              <a:spcBef>
                <a:spcPts val="49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Otvaranje ručicom i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odvojeno</a:t>
            </a:r>
            <a:endParaRPr sz="6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375"/>
              </a:spcBef>
            </a:pP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otvaranje</a:t>
            </a:r>
            <a:r>
              <a:rPr sz="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potiskivačem</a:t>
            </a:r>
            <a:endParaRPr sz="6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263882" y="9505525"/>
            <a:ext cx="996315" cy="10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Robusno aluminijumsko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kućište</a:t>
            </a:r>
            <a:endParaRPr sz="5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597190" y="9437185"/>
            <a:ext cx="1037590" cy="30607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Dolazi sa 5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različitih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veličina</a:t>
            </a:r>
            <a:endParaRPr sz="650">
              <a:latin typeface="Arial"/>
              <a:cs typeface="Arial"/>
            </a:endParaRPr>
          </a:p>
          <a:p>
            <a:pPr marL="388620">
              <a:lnSpc>
                <a:spcPct val="100000"/>
              </a:lnSpc>
              <a:spcBef>
                <a:spcPts val="32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rezni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diskovi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7520" cy="628015"/>
          </a:xfrm>
          <a:custGeom>
            <a:avLst/>
            <a:gdLst/>
            <a:ahLst/>
            <a:cxnLst/>
            <a:rect l="l" t="t" r="r" b="b"/>
            <a:pathLst>
              <a:path w="477520" h="628015">
                <a:moveTo>
                  <a:pt x="477012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7012" y="0"/>
                </a:lnTo>
                <a:lnTo>
                  <a:pt x="477012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3851" y="0"/>
                </a:lnTo>
                <a:lnTo>
                  <a:pt x="7293851" y="627380"/>
                </a:lnTo>
                <a:lnTo>
                  <a:pt x="5288280" y="627380"/>
                </a:lnTo>
                <a:lnTo>
                  <a:pt x="5288280" y="0"/>
                </a:lnTo>
                <a:lnTo>
                  <a:pt x="2482596" y="0"/>
                </a:lnTo>
                <a:lnTo>
                  <a:pt x="2482596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89247" y="5948171"/>
              <a:ext cx="3883151" cy="10805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4081272" y="650615"/>
            <a:ext cx="2993550" cy="204564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2871977" y="7546085"/>
            <a:ext cx="2032000" cy="1850389"/>
            <a:chOff x="2871977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80359" y="7566660"/>
              <a:ext cx="2016251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4931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64058" y="7546085"/>
            <a:ext cx="2032000" cy="1850389"/>
            <a:chOff x="464058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486156" y="7566660"/>
              <a:ext cx="1987295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7012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275326" y="7546085"/>
            <a:ext cx="2032000" cy="1850389"/>
            <a:chOff x="5275326" y="7546085"/>
            <a:chExt cx="2032000" cy="1850389"/>
          </a:xfrm>
        </p:grpSpPr>
        <p:sp>
          <p:nvSpPr>
            <p:cNvPr id="30" name="object 30"/>
            <p:cNvSpPr/>
            <p:nvPr/>
          </p:nvSpPr>
          <p:spPr>
            <a:xfrm>
              <a:off x="5300471" y="7571232"/>
              <a:ext cx="1981200" cy="179984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288280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764478" y="1785478"/>
            <a:ext cx="2188210" cy="752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1400" spc="-10" dirty="0" smtClean="0">
                <a:solidFill>
                  <a:srgbClr val="929498"/>
                </a:solidFill>
                <a:latin typeface="Arial"/>
                <a:cs typeface="Arial"/>
              </a:rPr>
              <a:t>MAŠINA ZA REZANJE PARADAJZA</a:t>
            </a:r>
            <a:endParaRPr sz="1400" dirty="0">
              <a:latin typeface="Arial"/>
              <a:cs typeface="Arial"/>
            </a:endParaRPr>
          </a:p>
          <a:p>
            <a:pPr marL="866140">
              <a:lnSpc>
                <a:spcPct val="100000"/>
              </a:lnSpc>
              <a:spcBef>
                <a:spcPts val="1405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4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5" dirty="0" smtClean="0">
                <a:solidFill>
                  <a:srgbClr val="929498"/>
                </a:solidFill>
                <a:latin typeface="Arial"/>
                <a:cs typeface="Arial"/>
              </a:rPr>
              <a:t>MM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7342" y="3200514"/>
            <a:ext cx="2075814" cy="17524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ugostiteljska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rezačica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paradajza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Konstrukcija</a:t>
            </a:r>
            <a:r>
              <a:rPr sz="650" spc="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teške radne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snage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Super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oštri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nazubljeni noževi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Reže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savršene kriške od 4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 marR="785495">
              <a:lnSpc>
                <a:spcPct val="150000"/>
              </a:lnSpc>
              <a:spcBef>
                <a:spcPts val="29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praktičan potiskivač  Ručka opremljena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zaštitom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7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ruku</a:t>
            </a:r>
            <a:endParaRPr lang="hr-HR" sz="650" spc="-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785495">
              <a:lnSpc>
                <a:spcPct val="150000"/>
              </a:lnSpc>
              <a:spcBef>
                <a:spcPts val="29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rad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dvije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ruke</a:t>
            </a:r>
            <a:endParaRPr sz="650" dirty="0">
              <a:latin typeface="Arial"/>
              <a:cs typeface="Arial"/>
            </a:endParaRPr>
          </a:p>
          <a:p>
            <a:pPr marL="12700" marR="76835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Stabilan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položaj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zahvaljujući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vakuumskim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čašama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76835">
              <a:lnSpc>
                <a:spcPct val="15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S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ručkom 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vrhu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premještanje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76835">
              <a:lnSpc>
                <a:spcPct val="15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Uklonjiva jedinica 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noža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4010147"/>
            <a:ext cx="1283711" cy="14375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5.0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6,0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V355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Š485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D260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V210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Š450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D210</a:t>
            </a:r>
            <a:r>
              <a:rPr sz="650" spc="-6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0,02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82100000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8719632121251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09300510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28548" y="9436458"/>
            <a:ext cx="1040130" cy="30734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Izuzetno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oštar nehrđajući</a:t>
            </a:r>
            <a:r>
              <a:rPr sz="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</a:t>
            </a:r>
            <a:endParaRPr sz="600">
              <a:latin typeface="Arial"/>
              <a:cs typeface="Arial"/>
            </a:endParaRPr>
          </a:p>
          <a:p>
            <a:pPr marL="286385">
              <a:lnSpc>
                <a:spcPct val="100000"/>
              </a:lnSpc>
              <a:spcBef>
                <a:spcPts val="434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nazubljeni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noževi</a:t>
            </a:r>
            <a:endParaRPr sz="5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216674" y="9497582"/>
            <a:ext cx="106489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Reže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savršene kriške od 4</a:t>
            </a:r>
            <a:r>
              <a:rPr sz="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96571" y="9495679"/>
            <a:ext cx="1261745" cy="1206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Ručka opremljena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zaštitom za</a:t>
            </a:r>
            <a:r>
              <a:rPr sz="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ruku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91312"/>
            <a:ext cx="7772400" cy="9467215"/>
            <a:chOff x="0" y="591312"/>
            <a:chExt cx="7772400" cy="9467215"/>
          </a:xfrm>
        </p:grpSpPr>
        <p:sp>
          <p:nvSpPr>
            <p:cNvPr id="3" name="object 3"/>
            <p:cNvSpPr/>
            <p:nvPr/>
          </p:nvSpPr>
          <p:spPr>
            <a:xfrm>
              <a:off x="0" y="8755379"/>
              <a:ext cx="7772400" cy="1303020"/>
            </a:xfrm>
            <a:custGeom>
              <a:avLst/>
              <a:gdLst/>
              <a:ahLst/>
              <a:cxnLst/>
              <a:rect l="l" t="t" r="r" b="b"/>
              <a:pathLst>
                <a:path w="7772400" h="1303020">
                  <a:moveTo>
                    <a:pt x="7772400" y="1303019"/>
                  </a:moveTo>
                  <a:lnTo>
                    <a:pt x="0" y="1303019"/>
                  </a:lnTo>
                  <a:lnTo>
                    <a:pt x="0" y="0"/>
                  </a:lnTo>
                  <a:lnTo>
                    <a:pt x="7772400" y="0"/>
                  </a:lnTo>
                  <a:lnTo>
                    <a:pt x="7772400" y="1303019"/>
                  </a:lnTo>
                  <a:close/>
                </a:path>
              </a:pathLst>
            </a:custGeom>
            <a:solidFill>
              <a:srgbClr val="7CC1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31664" y="591312"/>
              <a:ext cx="2840735" cy="91729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9938003"/>
              <a:ext cx="1981200" cy="120650"/>
            </a:xfrm>
            <a:custGeom>
              <a:avLst/>
              <a:gdLst/>
              <a:ahLst/>
              <a:cxnLst/>
              <a:rect l="l" t="t" r="r" b="b"/>
              <a:pathLst>
                <a:path w="1981200" h="120650">
                  <a:moveTo>
                    <a:pt x="1981200" y="120396"/>
                  </a:moveTo>
                  <a:lnTo>
                    <a:pt x="0" y="120396"/>
                  </a:lnTo>
                  <a:lnTo>
                    <a:pt x="0" y="0"/>
                  </a:lnTo>
                  <a:lnTo>
                    <a:pt x="1981200" y="0"/>
                  </a:lnTo>
                  <a:lnTo>
                    <a:pt x="1981200" y="1203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87614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220711"/>
              <a:ext cx="7772400" cy="832485"/>
            </a:xfrm>
            <a:custGeom>
              <a:avLst/>
              <a:gdLst/>
              <a:ahLst/>
              <a:cxnLst/>
              <a:rect l="l" t="t" r="r" b="b"/>
              <a:pathLst>
                <a:path w="7772400" h="832484">
                  <a:moveTo>
                    <a:pt x="7772400" y="832103"/>
                  </a:moveTo>
                  <a:lnTo>
                    <a:pt x="0" y="832103"/>
                  </a:lnTo>
                  <a:lnTo>
                    <a:pt x="0" y="0"/>
                  </a:lnTo>
                  <a:lnTo>
                    <a:pt x="7772400" y="0"/>
                  </a:lnTo>
                  <a:lnTo>
                    <a:pt x="7772400" y="8321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8761476"/>
              <a:ext cx="7772400" cy="1297305"/>
            </a:xfrm>
            <a:custGeom>
              <a:avLst/>
              <a:gdLst/>
              <a:ahLst/>
              <a:cxnLst/>
              <a:rect l="l" t="t" r="r" b="b"/>
              <a:pathLst>
                <a:path w="7772400" h="1297304">
                  <a:moveTo>
                    <a:pt x="7772400" y="1296923"/>
                  </a:moveTo>
                  <a:lnTo>
                    <a:pt x="0" y="1296923"/>
                  </a:lnTo>
                  <a:lnTo>
                    <a:pt x="0" y="0"/>
                  </a:lnTo>
                  <a:lnTo>
                    <a:pt x="7772400" y="0"/>
                  </a:lnTo>
                  <a:lnTo>
                    <a:pt x="7772400" y="1296923"/>
                  </a:lnTo>
                  <a:close/>
                </a:path>
              </a:pathLst>
            </a:custGeom>
            <a:solidFill>
              <a:srgbClr val="0074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552502" y="7411203"/>
            <a:ext cx="4655820" cy="520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50" spc="-10" dirty="0">
                <a:solidFill>
                  <a:srgbClr val="00736A"/>
                </a:solidFill>
                <a:latin typeface="Arial"/>
                <a:cs typeface="Arial"/>
              </a:rPr>
              <a:t>MAŠINA </a:t>
            </a:r>
            <a:r>
              <a:rPr sz="3250" spc="-5" dirty="0">
                <a:solidFill>
                  <a:srgbClr val="00736A"/>
                </a:solidFill>
                <a:latin typeface="Arial"/>
                <a:cs typeface="Arial"/>
              </a:rPr>
              <a:t>ZA</a:t>
            </a:r>
            <a:r>
              <a:rPr sz="3250" spc="-3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3250" spc="-5" dirty="0">
                <a:solidFill>
                  <a:srgbClr val="00736A"/>
                </a:solidFill>
                <a:latin typeface="Arial"/>
                <a:cs typeface="Arial"/>
              </a:rPr>
              <a:t>PAKIRANJE</a:t>
            </a:r>
            <a:endParaRPr sz="32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18646" y="9184669"/>
            <a:ext cx="2853055" cy="1428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50" spc="10" dirty="0">
                <a:solidFill>
                  <a:srgbClr val="FFFFFF"/>
                </a:solidFill>
                <a:latin typeface="Arial"/>
                <a:cs typeface="Arial"/>
              </a:rPr>
              <a:t>VAKUMSKA MAŠINA ZA PAKIRANJE </a:t>
            </a:r>
            <a:r>
              <a:rPr sz="750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750" spc="10" dirty="0">
                <a:solidFill>
                  <a:srgbClr val="FFFFFF"/>
                </a:solidFill>
                <a:latin typeface="Arial"/>
                <a:cs typeface="Arial"/>
              </a:rPr>
              <a:t>VAKUUMSKA</a:t>
            </a:r>
            <a:r>
              <a:rPr sz="7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FFFFFF"/>
                </a:solidFill>
                <a:latin typeface="Arial"/>
                <a:cs typeface="Arial"/>
              </a:rPr>
              <a:t>BERILICA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4345" cy="628015"/>
          </a:xfrm>
          <a:custGeom>
            <a:avLst/>
            <a:gdLst/>
            <a:ahLst/>
            <a:cxnLst/>
            <a:rect l="l" t="t" r="r" b="b"/>
            <a:pathLst>
              <a:path w="474345" h="628015">
                <a:moveTo>
                  <a:pt x="473963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3963" y="0"/>
                </a:lnTo>
                <a:lnTo>
                  <a:pt x="473963" y="627887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92027" y="0"/>
                </a:lnTo>
                <a:lnTo>
                  <a:pt x="4892027" y="627380"/>
                </a:lnTo>
                <a:lnTo>
                  <a:pt x="2886456" y="627380"/>
                </a:lnTo>
                <a:lnTo>
                  <a:pt x="2886456" y="0"/>
                </a:lnTo>
                <a:lnTo>
                  <a:pt x="2479548" y="0"/>
                </a:lnTo>
                <a:lnTo>
                  <a:pt x="2479548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471574" y="297180"/>
            <a:ext cx="2191353" cy="2590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5276850" y="7546085"/>
            <a:ext cx="2032000" cy="1850389"/>
            <a:chOff x="5276850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5282184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8980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461009" y="7546085"/>
            <a:ext cx="2032000" cy="1850389"/>
            <a:chOff x="461009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486156" y="7586471"/>
              <a:ext cx="1981200" cy="17846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7396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2873502" y="7546085"/>
            <a:ext cx="2032000" cy="1850389"/>
            <a:chOff x="2873502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2938272" y="7586471"/>
              <a:ext cx="1894331" cy="165105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886456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48082" y="1695399"/>
            <a:ext cx="2548685" cy="9609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065" marR="5080" indent="-762000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VAKUM MAŠINA </a:t>
            </a:r>
          </a:p>
          <a:p>
            <a:pPr marL="774065" marR="5080" indent="-762000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ZA 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PAKIRANJE</a:t>
            </a:r>
            <a:r>
              <a:rPr sz="1850" spc="-5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endParaRPr sz="1850" dirty="0">
              <a:latin typeface="Arial"/>
              <a:cs typeface="Arial"/>
            </a:endParaRPr>
          </a:p>
          <a:p>
            <a:pPr marL="501650">
              <a:lnSpc>
                <a:spcPct val="100000"/>
              </a:lnSpc>
              <a:spcBef>
                <a:spcPts val="1290"/>
              </a:spcBef>
            </a:pPr>
            <a:r>
              <a:rPr sz="850" spc="5" dirty="0">
                <a:solidFill>
                  <a:srgbClr val="929498"/>
                </a:solidFill>
                <a:latin typeface="Arial"/>
                <a:cs typeface="Arial"/>
              </a:rPr>
              <a:t>MODEL: TEKUĆINA </a:t>
            </a:r>
            <a:r>
              <a:rPr sz="850" dirty="0">
                <a:solidFill>
                  <a:srgbClr val="929498"/>
                </a:solidFill>
                <a:latin typeface="Arial"/>
                <a:cs typeface="Arial"/>
              </a:rPr>
              <a:t>250 </a:t>
            </a:r>
            <a:r>
              <a:rPr sz="850" spc="5" dirty="0">
                <a:solidFill>
                  <a:srgbClr val="929498"/>
                </a:solidFill>
                <a:latin typeface="Arial"/>
                <a:cs typeface="Arial"/>
              </a:rPr>
              <a:t>BEZ</a:t>
            </a:r>
            <a:r>
              <a:rPr sz="850" spc="-4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dirty="0" smtClean="0">
                <a:solidFill>
                  <a:srgbClr val="929498"/>
                </a:solidFill>
                <a:latin typeface="Arial"/>
                <a:cs typeface="Arial"/>
              </a:rPr>
              <a:t>ULJA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265680" cy="82868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Luksuzna mašina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vakumiranje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automatski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ciklus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Mali stolni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model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prekrasnom završnom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obradom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ABS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komora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kukama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vješanje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vreća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060441"/>
            <a:ext cx="2216785" cy="9630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Ekstra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pogodno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tečnosti (sos,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juha,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sos)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Suvi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proizvodi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takođe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mogu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pakirati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Digitalna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kontrolna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Snažna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zavojem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Vakuumska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pumpa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bez ulja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bez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održavanja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Sigurnosni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prekidač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poklopcu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130257"/>
            <a:ext cx="1344930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lang="hr-HR" sz="650" dirty="0"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00736A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00736A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00736A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00736A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207511" cy="1805621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380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 marR="582930">
              <a:lnSpc>
                <a:spcPts val="1420"/>
              </a:lnSpc>
              <a:spcBef>
                <a:spcPts val="3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13.80</a:t>
            </a:r>
            <a:r>
              <a:rPr sz="650" spc="-8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Kg  </a:t>
            </a:r>
            <a:endParaRPr lang="hr-HR" sz="650" spc="-10" dirty="0" smtClean="0">
              <a:solidFill>
                <a:srgbClr val="00736A"/>
              </a:solidFill>
              <a:latin typeface="Arial"/>
              <a:cs typeface="Arial"/>
            </a:endParaRPr>
          </a:p>
          <a:p>
            <a:pPr marL="12700" marR="582930">
              <a:lnSpc>
                <a:spcPts val="1420"/>
              </a:lnSpc>
              <a:spcBef>
                <a:spcPts val="30"/>
              </a:spcBef>
            </a:pPr>
            <a:r>
              <a:rPr sz="650" spc="-10" dirty="0" smtClean="0">
                <a:solidFill>
                  <a:srgbClr val="00736A"/>
                </a:solidFill>
                <a:latin typeface="Arial"/>
                <a:cs typeface="Arial"/>
              </a:rPr>
              <a:t>16,0</a:t>
            </a:r>
            <a:r>
              <a:rPr sz="650" spc="-35" dirty="0" smtClean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V424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Š346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D249</a:t>
            </a:r>
            <a:r>
              <a:rPr sz="650" spc="-6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V455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Š430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D335</a:t>
            </a:r>
            <a:r>
              <a:rPr sz="650" spc="-6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0,07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00736A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00736A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00736A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00736A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84224000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8719632121657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09501300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35842" y="5532076"/>
            <a:ext cx="2383155" cy="624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zaptivne šipke: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254 x10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Dimenzije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komore: V261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x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Š315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xD30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 marR="261620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Pogodno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vreće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250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250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6162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vakuumske  pumpe: 29,3 Hg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-0,993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Bar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60398" y="6214173"/>
            <a:ext cx="2545715" cy="461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podesivo: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Podesivi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vakuumski pritisak,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vrijeme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brtvljenja,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brtvljenja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vrijeme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hlađenja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96909" y="9503434"/>
            <a:ext cx="1410335" cy="1111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Digitalna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kontrolna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ploča, potpuno</a:t>
            </a:r>
            <a:r>
              <a:rPr sz="5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podesiva</a:t>
            </a:r>
            <a:endParaRPr sz="5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180090" y="9426903"/>
            <a:ext cx="1064895" cy="31496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50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kukama za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vješanje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torbi,</a:t>
            </a:r>
            <a:endParaRPr sz="650">
              <a:latin typeface="Arial"/>
              <a:cs typeface="Arial"/>
            </a:endParaRPr>
          </a:p>
          <a:p>
            <a:pPr marR="10160" algn="r">
              <a:lnSpc>
                <a:spcPct val="100000"/>
              </a:lnSpc>
              <a:spcBef>
                <a:spcPts val="375"/>
              </a:spcBef>
            </a:pP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ekstra pogodan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tekućine</a:t>
            </a:r>
            <a:endParaRPr sz="6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572791" y="9431283"/>
            <a:ext cx="929640" cy="31242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484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Bez ulja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bez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održavanja</a:t>
            </a:r>
            <a:endParaRPr sz="6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37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vakuum</a:t>
            </a:r>
            <a:r>
              <a:rPr sz="6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pumpa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4345" cy="628015"/>
          </a:xfrm>
          <a:custGeom>
            <a:avLst/>
            <a:gdLst/>
            <a:ahLst/>
            <a:cxnLst/>
            <a:rect l="l" t="t" r="r" b="b"/>
            <a:pathLst>
              <a:path w="474345" h="628015">
                <a:moveTo>
                  <a:pt x="473963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3963" y="0"/>
                </a:lnTo>
                <a:lnTo>
                  <a:pt x="473963" y="627887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89791" y="627380"/>
                </a:lnTo>
                <a:lnTo>
                  <a:pt x="5289791" y="0"/>
                </a:lnTo>
                <a:lnTo>
                  <a:pt x="2479548" y="0"/>
                </a:lnTo>
                <a:lnTo>
                  <a:pt x="2479548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38827" y="443484"/>
            <a:ext cx="2545079" cy="25607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68929" y="7546085"/>
            <a:ext cx="2032000" cy="1850389"/>
            <a:chOff x="2868929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188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6850" y="7546085"/>
            <a:ext cx="2032000" cy="1850389"/>
            <a:chOff x="5276850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487923" y="7571232"/>
              <a:ext cx="1793748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8980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1009" y="7546085"/>
            <a:ext cx="2032000" cy="1850389"/>
            <a:chOff x="461009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486156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396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48082" y="1695399"/>
            <a:ext cx="2376170" cy="9609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065" marR="5080" indent="-762000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VAKUM MAŠINA </a:t>
            </a:r>
          </a:p>
          <a:p>
            <a:pPr marL="774065" marR="5080" indent="-762000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ZA PAKIRANJE</a:t>
            </a:r>
            <a:r>
              <a:rPr lang="hr-HR" sz="1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endParaRPr lang="hr-HR" sz="1850" dirty="0">
              <a:latin typeface="Arial"/>
              <a:cs typeface="Arial"/>
            </a:endParaRPr>
          </a:p>
          <a:p>
            <a:pPr marL="542925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MVAC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280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BEZ</a:t>
            </a:r>
            <a:r>
              <a:rPr sz="850" spc="-3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ULJA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265680" cy="82868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Luksuzna mašina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vakumiranje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automatski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ciklus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Mali stolni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model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prekrasnom završnom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obradom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komora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Digitalna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064765"/>
            <a:ext cx="1638300" cy="82452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Snažan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poklopac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sa krivinom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Vakuumska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pumpa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bez ulja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bez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održavanja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Sigurnosni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prekidač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poklopcu</a:t>
            </a:r>
            <a:endParaRPr sz="650" dirty="0">
              <a:latin typeface="Arial"/>
              <a:cs typeface="Arial"/>
            </a:endParaRPr>
          </a:p>
          <a:p>
            <a:pPr marL="12700" marR="298450">
              <a:lnSpc>
                <a:spcPct val="179900"/>
              </a:lnSpc>
              <a:spcBef>
                <a:spcPts val="4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98450">
              <a:lnSpc>
                <a:spcPct val="179900"/>
              </a:lnSpc>
              <a:spcBef>
                <a:spcPts val="4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00736A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00736A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00736A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00736A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80992"/>
            <a:ext cx="1204595" cy="17322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1100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 marR="858519">
              <a:lnSpc>
                <a:spcPct val="161600"/>
              </a:lnSpc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27.40</a:t>
            </a:r>
            <a:r>
              <a:rPr sz="650" spc="-8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Kg  31,0</a:t>
            </a:r>
            <a:r>
              <a:rPr sz="650" spc="-3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V345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Š359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D468 mm </a:t>
            </a:r>
            <a:endParaRPr lang="hr-HR" sz="650" spc="-10" dirty="0" smtClean="0">
              <a:solidFill>
                <a:srgbClr val="00736A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00736A"/>
                </a:solidFill>
                <a:latin typeface="Arial"/>
                <a:cs typeface="Arial"/>
              </a:rPr>
              <a:t>V455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Š585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D490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0,13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84224000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8719632122593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09501200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5145500"/>
            <a:ext cx="1800860" cy="4603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zaptivne šipke: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290 x10 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komore: V110xŠ300 xD350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vakuumske pumpe: 29,5 Hg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-0,999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Bar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35842" y="5854188"/>
            <a:ext cx="2545715" cy="461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podesivo: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Podesivi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vakuumski pritisak,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vrijeme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brtvljenja,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brtvljenja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vrijeme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hlađenja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96909" y="9503434"/>
            <a:ext cx="1410335" cy="1111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Digitalna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kontrolna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ploča, potpuno</a:t>
            </a:r>
            <a:r>
              <a:rPr sz="5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podesiva</a:t>
            </a:r>
            <a:endParaRPr sz="5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004626" y="9495194"/>
            <a:ext cx="1410970" cy="1212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komora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568210" y="9429853"/>
            <a:ext cx="929640" cy="31242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Bez ulja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bez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održavanja</a:t>
            </a:r>
            <a:endParaRPr sz="6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375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vakuum</a:t>
            </a:r>
            <a:r>
              <a:rPr sz="6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pumpa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46769" y="675131"/>
            <a:ext cx="2461634" cy="2295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6806946"/>
            <a:ext cx="2032000" cy="2589530"/>
            <a:chOff x="5278374" y="6806946"/>
            <a:chExt cx="2032000" cy="2589530"/>
          </a:xfrm>
        </p:grpSpPr>
        <p:sp>
          <p:nvSpPr>
            <p:cNvPr id="26" name="object 26"/>
            <p:cNvSpPr/>
            <p:nvPr/>
          </p:nvSpPr>
          <p:spPr>
            <a:xfrm>
              <a:off x="5324855" y="6847332"/>
              <a:ext cx="1914144" cy="245668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6819900"/>
              <a:ext cx="2005964" cy="2563495"/>
            </a:xfrm>
            <a:custGeom>
              <a:avLst/>
              <a:gdLst/>
              <a:ahLst/>
              <a:cxnLst/>
              <a:rect l="l" t="t" r="r" b="b"/>
              <a:pathLst>
                <a:path w="2005965" h="2563495">
                  <a:moveTo>
                    <a:pt x="0" y="12192"/>
                  </a:moveTo>
                  <a:lnTo>
                    <a:pt x="0" y="2551175"/>
                  </a:lnTo>
                  <a:lnTo>
                    <a:pt x="0" y="2563367"/>
                  </a:lnTo>
                  <a:lnTo>
                    <a:pt x="12192" y="2563367"/>
                  </a:lnTo>
                  <a:lnTo>
                    <a:pt x="1993391" y="2563367"/>
                  </a:lnTo>
                  <a:lnTo>
                    <a:pt x="2005583" y="2563367"/>
                  </a:lnTo>
                  <a:lnTo>
                    <a:pt x="2005583" y="2551175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48082" y="1695399"/>
            <a:ext cx="2376170" cy="9609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065" marR="5080" indent="-762000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VAKUM MAŠINA </a:t>
            </a:r>
          </a:p>
          <a:p>
            <a:pPr marL="774065" marR="5080" indent="-762000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ZA PAKIRANJE</a:t>
            </a:r>
            <a:r>
              <a:rPr lang="hr-HR" sz="1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endParaRPr lang="hr-HR" sz="1850" dirty="0">
              <a:latin typeface="Arial"/>
              <a:cs typeface="Arial"/>
            </a:endParaRPr>
          </a:p>
          <a:p>
            <a:pPr marL="896619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MVAC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200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006122" y="9489711"/>
            <a:ext cx="1410970" cy="13271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komora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98405" y="9498518"/>
            <a:ext cx="1410335" cy="12128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Digitalna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kontrolna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ploča, potpuno</a:t>
            </a:r>
            <a:r>
              <a:rPr sz="5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podesiva</a:t>
            </a:r>
            <a:endParaRPr sz="5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632246" y="9500918"/>
            <a:ext cx="1049020" cy="11620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Standardno sa servisnim</a:t>
            </a:r>
            <a:r>
              <a:rPr sz="5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paketom</a:t>
            </a:r>
            <a:endParaRPr sz="5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265680" cy="82868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Luksuzna mašina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vakumiranje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automatski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ciklus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Mali stolni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model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prekrasnom završnom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obradom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komora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Digitalna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075885"/>
            <a:ext cx="1211580" cy="2276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Snažan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poklopac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krivinom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spcBef>
                <a:spcPts val="114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Sigurnosni</a:t>
            </a:r>
            <a:r>
              <a:rPr lang="hr-HR" sz="650" dirty="0">
                <a:solidFill>
                  <a:srgbClr val="221F1F"/>
                </a:solidFill>
                <a:latin typeface="Arial"/>
                <a:cs typeface="Arial"/>
              </a:rPr>
              <a:t>prekidač </a:t>
            </a:r>
            <a:r>
              <a:rPr lang="hr-HR" sz="650" spc="10" dirty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lang="hr-HR"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poklopcu</a:t>
            </a:r>
            <a:endParaRPr lang="hr-HR"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4423312"/>
            <a:ext cx="1464310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Standardno sa servisnim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paketom</a:t>
            </a:r>
            <a:r>
              <a:rPr sz="650" spc="-8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8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Postolja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00736A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00736A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00736A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00736A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5289" y="3633754"/>
            <a:ext cx="1204595" cy="1788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370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35,0</a:t>
            </a:r>
            <a:r>
              <a:rPr sz="650" spc="-9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40,0</a:t>
            </a:r>
            <a:r>
              <a:rPr sz="650" spc="-9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V320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Š330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D480 mm V400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Š530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D380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0,08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84224000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8719632120988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09300216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35842" y="5145500"/>
            <a:ext cx="1557020" cy="5257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zaptivne šipke: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260 x8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komore: V90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Š280 xD385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vakuumske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pumpe: 10 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m</a:t>
            </a:r>
            <a:r>
              <a:rPr sz="650" spc="-114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3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35842" y="6032502"/>
            <a:ext cx="2369820" cy="4446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podesivo: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vrijeme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vakuuma, podesivo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vrijeme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brtvljenja, podesiva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 zaptivanja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podesivo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vrijeme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hlađenja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4345" cy="628015"/>
          </a:xfrm>
          <a:custGeom>
            <a:avLst/>
            <a:gdLst/>
            <a:ahLst/>
            <a:cxnLst/>
            <a:rect l="l" t="t" r="r" b="b"/>
            <a:pathLst>
              <a:path w="474345" h="628015">
                <a:moveTo>
                  <a:pt x="473963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3963" y="0"/>
                </a:lnTo>
                <a:lnTo>
                  <a:pt x="473963" y="627887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89791" y="627380"/>
                </a:lnTo>
                <a:lnTo>
                  <a:pt x="5289791" y="0"/>
                </a:lnTo>
                <a:lnTo>
                  <a:pt x="2479548" y="0"/>
                </a:lnTo>
                <a:lnTo>
                  <a:pt x="2479548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110095" y="463295"/>
            <a:ext cx="3076806" cy="24879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868929" y="7546085"/>
            <a:ext cx="2032000" cy="1850389"/>
            <a:chOff x="2868929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188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6850" y="6806946"/>
            <a:ext cx="2032000" cy="2589530"/>
            <a:chOff x="5276850" y="6806946"/>
            <a:chExt cx="2032000" cy="2589530"/>
          </a:xfrm>
        </p:grpSpPr>
        <p:sp>
          <p:nvSpPr>
            <p:cNvPr id="26" name="object 26"/>
            <p:cNvSpPr/>
            <p:nvPr/>
          </p:nvSpPr>
          <p:spPr>
            <a:xfrm>
              <a:off x="5366003" y="6871716"/>
              <a:ext cx="1915667" cy="24993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89803" y="6819900"/>
              <a:ext cx="2005964" cy="2563495"/>
            </a:xfrm>
            <a:custGeom>
              <a:avLst/>
              <a:gdLst/>
              <a:ahLst/>
              <a:cxnLst/>
              <a:rect l="l" t="t" r="r" b="b"/>
              <a:pathLst>
                <a:path w="2005965" h="2563495">
                  <a:moveTo>
                    <a:pt x="0" y="12192"/>
                  </a:moveTo>
                  <a:lnTo>
                    <a:pt x="0" y="2551175"/>
                  </a:lnTo>
                  <a:lnTo>
                    <a:pt x="0" y="2563367"/>
                  </a:lnTo>
                  <a:lnTo>
                    <a:pt x="12192" y="2563367"/>
                  </a:lnTo>
                  <a:lnTo>
                    <a:pt x="1991867" y="2563367"/>
                  </a:lnTo>
                  <a:lnTo>
                    <a:pt x="2005583" y="2563367"/>
                  </a:lnTo>
                  <a:lnTo>
                    <a:pt x="2005583" y="2551175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1009" y="7546085"/>
            <a:ext cx="2032000" cy="1850389"/>
            <a:chOff x="461009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487680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396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48082" y="1695399"/>
            <a:ext cx="2376170" cy="9609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065" marR="5080" indent="-762000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VAKUM MAŠINA </a:t>
            </a:r>
          </a:p>
          <a:p>
            <a:pPr marL="774065" marR="5080" indent="-762000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ZA PAKIRANJE</a:t>
            </a:r>
            <a:r>
              <a:rPr lang="hr-HR" sz="1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endParaRPr lang="hr-HR" sz="1850" dirty="0">
              <a:latin typeface="Arial"/>
              <a:cs typeface="Arial"/>
            </a:endParaRPr>
          </a:p>
          <a:p>
            <a:pPr marL="896619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MVAC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300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006122" y="9489711"/>
            <a:ext cx="1410970" cy="13271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komora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98405" y="9498518"/>
            <a:ext cx="1410335" cy="12128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Digitalna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kontrolna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ploča, potpuno</a:t>
            </a:r>
            <a:r>
              <a:rPr sz="5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podesiva</a:t>
            </a:r>
            <a:endParaRPr sz="5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632246" y="9500918"/>
            <a:ext cx="1049020" cy="11620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Standardno sa servisnim</a:t>
            </a:r>
            <a:r>
              <a:rPr sz="5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paketom</a:t>
            </a:r>
            <a:endParaRPr sz="5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265680" cy="82868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Luksuzna mašina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vakumiranje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automatski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ciklus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Mali stolni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model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prekrasnom završnom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obradom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komora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Digitalna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075885"/>
            <a:ext cx="1211580" cy="32765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Snažan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poklopac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krivinom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Sigurnosni</a:t>
            </a:r>
            <a:r>
              <a:rPr lang="hr-HR" sz="650" dirty="0">
                <a:solidFill>
                  <a:srgbClr val="221F1F"/>
                </a:solidFill>
                <a:latin typeface="Arial"/>
                <a:cs typeface="Arial"/>
              </a:rPr>
              <a:t>prekidač </a:t>
            </a:r>
            <a:r>
              <a:rPr lang="hr-HR" sz="650" spc="10" dirty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lang="hr-HR"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poklopcu</a:t>
            </a:r>
            <a:endParaRPr lang="hr-HR"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4423312"/>
            <a:ext cx="1464310" cy="4744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Standardno sa servisnim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paketom</a:t>
            </a:r>
            <a:r>
              <a:rPr sz="650" spc="-8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8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Postolja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00736A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00736A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00736A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00736A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5289" y="3633754"/>
            <a:ext cx="1204595" cy="1788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370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40,0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45,20 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V435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Š370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D480 mm </a:t>
            </a:r>
            <a:endParaRPr lang="hr-HR" sz="650" spc="-10" dirty="0" smtClean="0">
              <a:solidFill>
                <a:srgbClr val="00736A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00736A"/>
                </a:solidFill>
                <a:latin typeface="Arial"/>
                <a:cs typeface="Arial"/>
              </a:rPr>
              <a:t>V490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Š540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D410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0,11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84224000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8719632120995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09300220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35842" y="5145500"/>
            <a:ext cx="1602105" cy="5899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zaptivne šipke: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300 x8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komore: V185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Š320 xD370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65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vakuumske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pumpe: 10 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m</a:t>
            </a:r>
            <a:r>
              <a:rPr sz="650" spc="-114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3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35842" y="6032502"/>
            <a:ext cx="2369820" cy="4446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podesivo: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vrijeme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vakuuma, podesivo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vrijeme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brtvljenja, podesiva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 zaptivanja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podesivo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vrijeme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hlađenja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8790" cy="628015"/>
          </a:xfrm>
          <a:custGeom>
            <a:avLst/>
            <a:gdLst/>
            <a:ahLst/>
            <a:cxnLst/>
            <a:rect l="l" t="t" r="r" b="b"/>
            <a:pathLst>
              <a:path w="478790" h="628015">
                <a:moveTo>
                  <a:pt x="478536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8536" y="0"/>
                </a:lnTo>
                <a:lnTo>
                  <a:pt x="478536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8423" y="0"/>
                </a:lnTo>
                <a:lnTo>
                  <a:pt x="7298423" y="627380"/>
                </a:lnTo>
                <a:lnTo>
                  <a:pt x="5294376" y="627380"/>
                </a:lnTo>
                <a:lnTo>
                  <a:pt x="5294376" y="0"/>
                </a:lnTo>
                <a:lnTo>
                  <a:pt x="2484107" y="0"/>
                </a:lnTo>
                <a:lnTo>
                  <a:pt x="2484107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155124" y="272796"/>
            <a:ext cx="3016119" cy="27272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873502" y="7546085"/>
            <a:ext cx="2032000" cy="1850389"/>
            <a:chOff x="2873502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80359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6456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81422" y="7546085"/>
            <a:ext cx="2030095" cy="1850389"/>
            <a:chOff x="5281422" y="7546085"/>
            <a:chExt cx="2030095" cy="1850389"/>
          </a:xfrm>
        </p:grpSpPr>
        <p:sp>
          <p:nvSpPr>
            <p:cNvPr id="26" name="object 26"/>
            <p:cNvSpPr/>
            <p:nvPr/>
          </p:nvSpPr>
          <p:spPr>
            <a:xfrm>
              <a:off x="5321807" y="7571232"/>
              <a:ext cx="1964436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4376" y="7559039"/>
              <a:ext cx="2004060" cy="1824355"/>
            </a:xfrm>
            <a:custGeom>
              <a:avLst/>
              <a:gdLst/>
              <a:ahLst/>
              <a:cxnLst/>
              <a:rect l="l" t="t" r="r" b="b"/>
              <a:pathLst>
                <a:path w="2004059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4059" y="1824228"/>
                  </a:lnTo>
                  <a:lnTo>
                    <a:pt x="2004059" y="1812036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5581" y="7416545"/>
            <a:ext cx="2032000" cy="1979930"/>
            <a:chOff x="465581" y="7416545"/>
            <a:chExt cx="2032000" cy="1979930"/>
          </a:xfrm>
        </p:grpSpPr>
        <p:sp>
          <p:nvSpPr>
            <p:cNvPr id="29" name="object 29"/>
            <p:cNvSpPr/>
            <p:nvPr/>
          </p:nvSpPr>
          <p:spPr>
            <a:xfrm>
              <a:off x="918972" y="7458455"/>
              <a:ext cx="1069848" cy="186994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8535" y="7429499"/>
              <a:ext cx="2005964" cy="1953895"/>
            </a:xfrm>
            <a:custGeom>
              <a:avLst/>
              <a:gdLst/>
              <a:ahLst/>
              <a:cxnLst/>
              <a:rect l="l" t="t" r="r" b="b"/>
              <a:pathLst>
                <a:path w="2005964" h="1953895">
                  <a:moveTo>
                    <a:pt x="0" y="13716"/>
                  </a:moveTo>
                  <a:lnTo>
                    <a:pt x="0" y="1941575"/>
                  </a:lnTo>
                  <a:lnTo>
                    <a:pt x="0" y="1953767"/>
                  </a:lnTo>
                  <a:lnTo>
                    <a:pt x="12192" y="1953767"/>
                  </a:lnTo>
                  <a:lnTo>
                    <a:pt x="1991867" y="1953767"/>
                  </a:lnTo>
                  <a:lnTo>
                    <a:pt x="2005583" y="1953767"/>
                  </a:lnTo>
                  <a:lnTo>
                    <a:pt x="2005583" y="1941575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55399" y="1758569"/>
            <a:ext cx="2200910" cy="8290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MAŠINA ZA 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PUNJENJE</a:t>
            </a:r>
            <a:r>
              <a:rPr lang="hr-HR" sz="1600" spc="-4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KOBASICA</a:t>
            </a:r>
            <a:endParaRPr lang="hr-HR" sz="1600" dirty="0">
              <a:latin typeface="Arial"/>
              <a:cs typeface="Arial"/>
            </a:endParaRPr>
          </a:p>
          <a:p>
            <a:pPr marL="471170">
              <a:lnSpc>
                <a:spcPct val="100000"/>
              </a:lnSpc>
              <a:spcBef>
                <a:spcPts val="136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VERTIKALNI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SS</a:t>
            </a:r>
            <a:r>
              <a:rPr sz="850" spc="-3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5L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58448" y="9480134"/>
            <a:ext cx="1153795" cy="26479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Profesionalno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punilo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kobasice</a:t>
            </a:r>
            <a:endParaRPr sz="600">
              <a:latin typeface="Arial"/>
              <a:cs typeface="Arial"/>
            </a:endParaRPr>
          </a:p>
          <a:p>
            <a:pPr marL="349250">
              <a:lnSpc>
                <a:spcPct val="100000"/>
              </a:lnSpc>
              <a:spcBef>
                <a:spcPts val="53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komercijalna</a:t>
            </a: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upotreba</a:t>
            </a:r>
            <a:endParaRPr sz="4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554500" y="9486400"/>
            <a:ext cx="83883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rastavlja 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053595" y="9494235"/>
            <a:ext cx="1329055" cy="127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izrađen od nehrđajućeg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239010" cy="22275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Čvrsto, profesionalno punilo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kobasice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.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punjenja do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5L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osnovna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Cilindar, osovina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preša za ploču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 Prsten i cijevi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punjenje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Matice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, vijci i  vijci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lang="hr-HR"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Presing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 rupom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odzračivanje</a:t>
            </a:r>
            <a:endParaRPr lang="hr-HR"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Presing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savršeno zapečaćena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gumenom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brtvom</a:t>
            </a:r>
            <a:endParaRPr sz="650" dirty="0">
              <a:latin typeface="Arial"/>
              <a:cs typeface="Arial"/>
            </a:endParaRPr>
          </a:p>
          <a:p>
            <a:pPr marL="12700" marR="343535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Izlazni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dio se može ukloniti odjednom sa 2 brzine za  savršeno doziranje</a:t>
            </a:r>
            <a:endParaRPr sz="650" dirty="0">
              <a:latin typeface="Arial"/>
              <a:cs typeface="Arial"/>
            </a:endParaRPr>
          </a:p>
          <a:p>
            <a:pPr marL="12700" marR="899160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lang="nl-NL" sz="650" spc="-10" dirty="0" smtClean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lang="nl-NL" sz="650" spc="-5" dirty="0">
                <a:solidFill>
                  <a:srgbClr val="221F1F"/>
                </a:solidFill>
                <a:latin typeface="Arial"/>
                <a:cs typeface="Arial"/>
              </a:rPr>
              <a:t>cilindra: </a:t>
            </a:r>
            <a:r>
              <a:rPr lang="nl-NL" sz="650" spc="-10" dirty="0">
                <a:solidFill>
                  <a:srgbClr val="221F1F"/>
                </a:solidFill>
                <a:latin typeface="Arial"/>
                <a:cs typeface="Arial"/>
              </a:rPr>
              <a:t>Ø140 x320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lang="nl-NL" sz="650" spc="-5" dirty="0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lang="nl-NL"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nl-NL" sz="650" spc="-10" dirty="0" smtClean="0">
                <a:solidFill>
                  <a:srgbClr val="221F1F"/>
                </a:solidFill>
                <a:latin typeface="Arial"/>
                <a:cs typeface="Arial"/>
              </a:rPr>
              <a:t>izlaznog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nl-NL" sz="650" spc="-5" dirty="0" smtClean="0">
                <a:solidFill>
                  <a:srgbClr val="221F1F"/>
                </a:solidFill>
                <a:latin typeface="Arial"/>
                <a:cs typeface="Arial"/>
              </a:rPr>
              <a:t>cilindra</a:t>
            </a:r>
            <a:r>
              <a:rPr lang="nl-NL" sz="650" spc="-5" dirty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lang="nl-NL" sz="650" spc="-10" dirty="0">
                <a:solidFill>
                  <a:srgbClr val="221F1F"/>
                </a:solidFill>
                <a:latin typeface="Arial"/>
                <a:cs typeface="Arial"/>
              </a:rPr>
              <a:t>Ø50 </a:t>
            </a:r>
            <a:r>
              <a:rPr lang="nl-NL" sz="650" spc="-10" dirty="0" smtClean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lang="nl-NL"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59534" y="3680992"/>
            <a:ext cx="27305" cy="283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59534" y="3990359"/>
            <a:ext cx="1179195" cy="148976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10,0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65"/>
              </a:spcBef>
            </a:pPr>
            <a:r>
              <a:rPr sz="600" spc="10" dirty="0">
                <a:solidFill>
                  <a:srgbClr val="7DC141"/>
                </a:solidFill>
                <a:latin typeface="Arial"/>
                <a:cs typeface="Arial"/>
              </a:rPr>
              <a:t>11,0</a:t>
            </a:r>
            <a:r>
              <a:rPr sz="600" spc="-8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>
              <a:lnSpc>
                <a:spcPct val="161600"/>
              </a:lnSpc>
              <a:spcBef>
                <a:spcPts val="16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V690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Š340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D300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>
              <a:lnSpc>
                <a:spcPct val="161600"/>
              </a:lnSpc>
              <a:spcBef>
                <a:spcPts val="165"/>
              </a:spcBef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V290</a:t>
            </a:r>
            <a:r>
              <a:rPr sz="650" spc="-30" dirty="0" smtClean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Š680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D320 mm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0,06 cbm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84385000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8719632121527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09300461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35842" y="5341006"/>
            <a:ext cx="2117358" cy="81304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uključuje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: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Cijev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punjenje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Ø16 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mm </a:t>
            </a:r>
            <a:endParaRPr lang="hr-HR" sz="650" spc="2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Cijev</a:t>
            </a:r>
            <a:r>
              <a:rPr sz="650" spc="-7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punjenje </a:t>
            </a:r>
            <a:r>
              <a:rPr lang="vi-VN" sz="650" spc="15" dirty="0">
                <a:solidFill>
                  <a:srgbClr val="221F1F"/>
                </a:solidFill>
                <a:cs typeface="Arial"/>
              </a:rPr>
              <a:t>od 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nehrđajućeg </a:t>
            </a:r>
            <a:r>
              <a:rPr lang="vi-VN" sz="650" spc="15" dirty="0">
                <a:solidFill>
                  <a:srgbClr val="221F1F"/>
                </a:solidFill>
                <a:cs typeface="Arial"/>
              </a:rPr>
              <a:t>čelika </a:t>
            </a:r>
            <a:r>
              <a:rPr lang="vi-VN" sz="650" spc="20" dirty="0">
                <a:solidFill>
                  <a:srgbClr val="221F1F"/>
                </a:solidFill>
                <a:cs typeface="Arial"/>
              </a:rPr>
              <a:t>Ø22 </a:t>
            </a:r>
            <a:r>
              <a:rPr lang="vi-VN" sz="650" spc="25" dirty="0">
                <a:solidFill>
                  <a:srgbClr val="221F1F"/>
                </a:solidFill>
                <a:cs typeface="Arial"/>
              </a:rPr>
              <a:t>mm </a:t>
            </a:r>
            <a:endParaRPr lang="hr-HR" sz="650" spc="25" dirty="0">
              <a:solidFill>
                <a:srgbClr val="221F1F"/>
              </a:solidFill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Cijev </a:t>
            </a:r>
            <a:r>
              <a:rPr lang="vi-VN" sz="650" spc="15" dirty="0">
                <a:solidFill>
                  <a:srgbClr val="221F1F"/>
                </a:solidFill>
                <a:cs typeface="Arial"/>
              </a:rPr>
              <a:t>za 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punjenje</a:t>
            </a:r>
            <a:r>
              <a:rPr lang="vi-VN" sz="650" spc="-60" dirty="0">
                <a:solidFill>
                  <a:srgbClr val="221F1F"/>
                </a:solidFill>
                <a:cs typeface="Arial"/>
              </a:rPr>
              <a:t> </a:t>
            </a: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od</a:t>
            </a:r>
            <a:r>
              <a:rPr lang="hr-HR" sz="650" spc="10" dirty="0" smtClean="0">
                <a:solidFill>
                  <a:srgbClr val="221F1F"/>
                </a:solidFill>
                <a:cs typeface="Arial"/>
              </a:rPr>
              <a:t> </a:t>
            </a: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nehrđajućeg </a:t>
            </a:r>
            <a:r>
              <a:rPr lang="vi-VN" sz="650" spc="15" dirty="0">
                <a:solidFill>
                  <a:srgbClr val="221F1F"/>
                </a:solidFill>
                <a:cs typeface="Arial"/>
              </a:rPr>
              <a:t>čelika </a:t>
            </a:r>
            <a:r>
              <a:rPr lang="vi-VN" sz="650" spc="20" dirty="0">
                <a:solidFill>
                  <a:srgbClr val="221F1F"/>
                </a:solidFill>
                <a:cs typeface="Arial"/>
              </a:rPr>
              <a:t>Ø32 </a:t>
            </a:r>
            <a:r>
              <a:rPr lang="vi-VN" sz="650" spc="25" dirty="0">
                <a:solidFill>
                  <a:srgbClr val="221F1F"/>
                </a:solidFill>
                <a:cs typeface="Arial"/>
              </a:rPr>
              <a:t>mm </a:t>
            </a:r>
            <a:endParaRPr lang="hr-HR" sz="650" spc="25" dirty="0">
              <a:solidFill>
                <a:srgbClr val="221F1F"/>
              </a:solidFill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Cijev </a:t>
            </a:r>
            <a:r>
              <a:rPr lang="vi-VN" sz="650" spc="15" dirty="0">
                <a:solidFill>
                  <a:srgbClr val="221F1F"/>
                </a:solidFill>
                <a:cs typeface="Arial"/>
              </a:rPr>
              <a:t>za 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punjenje </a:t>
            </a:r>
            <a:r>
              <a:rPr lang="vi-VN" sz="650" spc="15" dirty="0">
                <a:solidFill>
                  <a:srgbClr val="221F1F"/>
                </a:solidFill>
                <a:cs typeface="Arial"/>
              </a:rPr>
              <a:t>od</a:t>
            </a:r>
            <a:r>
              <a:rPr lang="vi-VN" sz="650" spc="-50" dirty="0">
                <a:solidFill>
                  <a:srgbClr val="221F1F"/>
                </a:solidFill>
                <a:cs typeface="Arial"/>
              </a:rPr>
              <a:t> </a:t>
            </a: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nehrđajućeg</a:t>
            </a:r>
            <a:r>
              <a:rPr lang="hr-HR" sz="650" spc="1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lang="hr-HR" sz="650" spc="20" dirty="0">
                <a:solidFill>
                  <a:srgbClr val="221F1F"/>
                </a:solidFill>
                <a:latin typeface="Arial"/>
                <a:cs typeface="Arial"/>
              </a:rPr>
              <a:t>Ø38</a:t>
            </a:r>
            <a:r>
              <a:rPr lang="hr-HR"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25" dirty="0" smtClean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4345" cy="628015"/>
          </a:xfrm>
          <a:custGeom>
            <a:avLst/>
            <a:gdLst/>
            <a:ahLst/>
            <a:cxnLst/>
            <a:rect l="l" t="t" r="r" b="b"/>
            <a:pathLst>
              <a:path w="474345" h="628015">
                <a:moveTo>
                  <a:pt x="473963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3963" y="0"/>
                </a:lnTo>
                <a:lnTo>
                  <a:pt x="473963" y="627887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89791" y="627380"/>
                </a:lnTo>
                <a:lnTo>
                  <a:pt x="5289791" y="0"/>
                </a:lnTo>
                <a:lnTo>
                  <a:pt x="2479548" y="0"/>
                </a:lnTo>
                <a:lnTo>
                  <a:pt x="2479548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297585" y="563880"/>
            <a:ext cx="2893475" cy="23698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868929" y="7546085"/>
            <a:ext cx="2032000" cy="1850389"/>
            <a:chOff x="2868929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188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6850" y="6745985"/>
            <a:ext cx="2032000" cy="2650490"/>
            <a:chOff x="5276850" y="6745985"/>
            <a:chExt cx="2032000" cy="2650490"/>
          </a:xfrm>
        </p:grpSpPr>
        <p:sp>
          <p:nvSpPr>
            <p:cNvPr id="26" name="object 26"/>
            <p:cNvSpPr/>
            <p:nvPr/>
          </p:nvSpPr>
          <p:spPr>
            <a:xfrm>
              <a:off x="5301996" y="6812280"/>
              <a:ext cx="1958339" cy="25283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89803" y="6758939"/>
              <a:ext cx="2005964" cy="2624455"/>
            </a:xfrm>
            <a:custGeom>
              <a:avLst/>
              <a:gdLst/>
              <a:ahLst/>
              <a:cxnLst/>
              <a:rect l="l" t="t" r="r" b="b"/>
              <a:pathLst>
                <a:path w="2005965" h="2624454">
                  <a:moveTo>
                    <a:pt x="0" y="13715"/>
                  </a:moveTo>
                  <a:lnTo>
                    <a:pt x="0" y="2612135"/>
                  </a:lnTo>
                  <a:lnTo>
                    <a:pt x="0" y="2624327"/>
                  </a:lnTo>
                  <a:lnTo>
                    <a:pt x="12192" y="2624327"/>
                  </a:lnTo>
                  <a:lnTo>
                    <a:pt x="1991867" y="2624327"/>
                  </a:lnTo>
                  <a:lnTo>
                    <a:pt x="2005583" y="2624327"/>
                  </a:lnTo>
                  <a:lnTo>
                    <a:pt x="2005583" y="2612135"/>
                  </a:lnTo>
                  <a:lnTo>
                    <a:pt x="2005583" y="13715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1009" y="7546085"/>
            <a:ext cx="2032000" cy="1850389"/>
            <a:chOff x="461009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486156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396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48082" y="1695399"/>
            <a:ext cx="2376170" cy="9609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065" marR="5080" indent="-762000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VAKUM MAŠINA </a:t>
            </a:r>
          </a:p>
          <a:p>
            <a:pPr marL="774065" marR="5080" indent="-762000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ZA PAKIRANJE</a:t>
            </a:r>
            <a:r>
              <a:rPr lang="hr-HR" sz="1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endParaRPr lang="hr-HR" sz="1850" dirty="0">
              <a:latin typeface="Arial"/>
              <a:cs typeface="Arial"/>
            </a:endParaRPr>
          </a:p>
          <a:p>
            <a:pPr marL="894715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MVAC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400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006122" y="9489711"/>
            <a:ext cx="1410970" cy="13271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komora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98405" y="9498518"/>
            <a:ext cx="1410335" cy="12128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Digitalna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kontrolna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ploča, potpuno</a:t>
            </a:r>
            <a:r>
              <a:rPr sz="5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podesiva</a:t>
            </a:r>
            <a:endParaRPr sz="5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632246" y="9500918"/>
            <a:ext cx="1049020" cy="11620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Standardno sa servisnim</a:t>
            </a:r>
            <a:r>
              <a:rPr sz="5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paketom</a:t>
            </a:r>
            <a:endParaRPr sz="5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265680" cy="82868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Luksuzna mašina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vakumiranje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automatski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ciklus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Mali stolni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model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prekrasnom završnom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obradom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komora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075885"/>
            <a:ext cx="1211580" cy="31482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Snažan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poklopac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krivinom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Sigurnosni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prekidač </a:t>
            </a:r>
            <a:r>
              <a:rPr lang="hr-HR" sz="650" spc="10" dirty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lang="hr-HR"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poklopcu</a:t>
            </a:r>
            <a:endParaRPr lang="hr-HR"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4423312"/>
            <a:ext cx="1464310" cy="4744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Standardno sa servisnim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paketom</a:t>
            </a:r>
            <a:r>
              <a:rPr sz="650" spc="-8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8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Postolja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gumene noge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Jednostavno se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00736A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00736A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00736A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00736A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5289" y="3680992"/>
            <a:ext cx="1204595" cy="17322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900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00" spc="15" dirty="0">
                <a:solidFill>
                  <a:srgbClr val="00736A"/>
                </a:solidFill>
                <a:latin typeface="Arial"/>
                <a:cs typeface="Arial"/>
              </a:rPr>
              <a:t>67,0</a:t>
            </a:r>
            <a:r>
              <a:rPr sz="600" spc="-8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00736A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75,0</a:t>
            </a:r>
            <a:r>
              <a:rPr sz="650" spc="-9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V460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Š520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D560 mm </a:t>
            </a:r>
            <a:endParaRPr lang="hr-HR" sz="650" spc="-10" dirty="0" smtClean="0">
              <a:solidFill>
                <a:srgbClr val="00736A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00736A"/>
                </a:solidFill>
                <a:latin typeface="Arial"/>
                <a:cs typeface="Arial"/>
              </a:rPr>
              <a:t>V550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D560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0,18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84224000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8719632121008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09300225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35842" y="5145500"/>
            <a:ext cx="1602105" cy="5899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zaptivne šipke: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440 x8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komore: V220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Š460 xD460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65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vakuumske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pumpe: 20 </a:t>
            </a:r>
            <a:r>
              <a:rPr sz="650" spc="30" dirty="0">
                <a:solidFill>
                  <a:srgbClr val="221F1F"/>
                </a:solidFill>
                <a:latin typeface="Arial"/>
                <a:cs typeface="Arial"/>
              </a:rPr>
              <a:t>m</a:t>
            </a:r>
            <a:r>
              <a:rPr sz="650" spc="-9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3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35842" y="6032502"/>
            <a:ext cx="2369820" cy="4446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podesivo: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vrijeme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vakuuma, podesivo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vrijeme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brtvljenja, podesiva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 zaptivanja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podesivo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vrijeme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hlađenja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146803" y="188724"/>
            <a:ext cx="2977896" cy="28285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6745985"/>
            <a:ext cx="2032000" cy="2650490"/>
            <a:chOff x="5278374" y="6745985"/>
            <a:chExt cx="2032000" cy="2650490"/>
          </a:xfrm>
        </p:grpSpPr>
        <p:sp>
          <p:nvSpPr>
            <p:cNvPr id="26" name="object 26"/>
            <p:cNvSpPr/>
            <p:nvPr/>
          </p:nvSpPr>
          <p:spPr>
            <a:xfrm>
              <a:off x="5303520" y="7668768"/>
              <a:ext cx="1981200" cy="165049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6758939"/>
              <a:ext cx="2005964" cy="2624455"/>
            </a:xfrm>
            <a:custGeom>
              <a:avLst/>
              <a:gdLst/>
              <a:ahLst/>
              <a:cxnLst/>
              <a:rect l="l" t="t" r="r" b="b"/>
              <a:pathLst>
                <a:path w="2005965" h="2624454">
                  <a:moveTo>
                    <a:pt x="0" y="13715"/>
                  </a:moveTo>
                  <a:lnTo>
                    <a:pt x="0" y="2612135"/>
                  </a:lnTo>
                  <a:lnTo>
                    <a:pt x="0" y="2624327"/>
                  </a:lnTo>
                  <a:lnTo>
                    <a:pt x="12192" y="2624327"/>
                  </a:lnTo>
                  <a:lnTo>
                    <a:pt x="1993391" y="2624327"/>
                  </a:lnTo>
                  <a:lnTo>
                    <a:pt x="2005583" y="2624327"/>
                  </a:lnTo>
                  <a:lnTo>
                    <a:pt x="2005583" y="2612135"/>
                  </a:lnTo>
                  <a:lnTo>
                    <a:pt x="2005583" y="13715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481584" y="7566660"/>
              <a:ext cx="1991867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48082" y="1695399"/>
            <a:ext cx="2376170" cy="9609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065" marR="5080" indent="-762000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VAKUM MAŠINA </a:t>
            </a:r>
          </a:p>
          <a:p>
            <a:pPr marL="774065" marR="5080" indent="-762000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ZA PAKIRANJE</a:t>
            </a:r>
            <a:r>
              <a:rPr lang="hr-HR" sz="1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endParaRPr lang="hr-HR" sz="1850" dirty="0">
              <a:latin typeface="Arial"/>
              <a:cs typeface="Arial"/>
            </a:endParaRPr>
          </a:p>
          <a:p>
            <a:pPr marL="897890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MVAC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450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006122" y="9489711"/>
            <a:ext cx="1410970" cy="13271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komora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98405" y="9498518"/>
            <a:ext cx="1410335" cy="12128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Digitalna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kontrolna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ploča, potpuno</a:t>
            </a:r>
            <a:r>
              <a:rPr sz="5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podesiva</a:t>
            </a:r>
            <a:endParaRPr sz="5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632246" y="9500918"/>
            <a:ext cx="1049020" cy="11620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Standardno sa servisnim</a:t>
            </a:r>
            <a:r>
              <a:rPr sz="5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paketom</a:t>
            </a:r>
            <a:endParaRPr sz="5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7342" y="3168920"/>
            <a:ext cx="2265680" cy="82868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Luksuzna mašina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vakumiranje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automatski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ciklus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Mali stolni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model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prekrasnom završnom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obradom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komora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Digitalna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7342" y="4075885"/>
            <a:ext cx="1211580" cy="32765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Snažan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poklopac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krivinom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Sigurnosni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prekidač </a:t>
            </a:r>
            <a:r>
              <a:rPr lang="hr-HR" sz="650" spc="10" dirty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lang="hr-HR"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poklopcu</a:t>
            </a:r>
            <a:endParaRPr lang="hr-HR"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7342" y="4423312"/>
            <a:ext cx="1464310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Standardno sa servisnim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paketom</a:t>
            </a:r>
            <a:r>
              <a:rPr sz="650" spc="-8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8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Postolja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gumene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00736A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00736A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00736A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00736A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5289" y="3633754"/>
            <a:ext cx="1204595" cy="1788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900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86,0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93,50 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V520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Š590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D680 mm </a:t>
            </a:r>
            <a:endParaRPr lang="hr-HR" sz="650" spc="-10" dirty="0" smtClean="0">
              <a:solidFill>
                <a:srgbClr val="00736A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00736A"/>
                </a:solidFill>
                <a:latin typeface="Arial"/>
                <a:cs typeface="Arial"/>
              </a:rPr>
              <a:t>V550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Š720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D650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0,26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84224000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8719632121015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09300227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38911" y="5145500"/>
            <a:ext cx="1602105" cy="60401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zaptivne šipke: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440 x8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komore: V220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Š460 xD460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75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vakuumske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pumpe: 20 </a:t>
            </a:r>
            <a:r>
              <a:rPr sz="650" spc="30" dirty="0">
                <a:solidFill>
                  <a:srgbClr val="221F1F"/>
                </a:solidFill>
                <a:latin typeface="Arial"/>
                <a:cs typeface="Arial"/>
              </a:rPr>
              <a:t>m</a:t>
            </a:r>
            <a:r>
              <a:rPr sz="650" spc="-9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3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37342" y="6032502"/>
            <a:ext cx="2369820" cy="4446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podesivo: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vrijeme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vakuuma, podesivo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vrijeme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brtvljenja, podesiva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 zaptivanja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podesivo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vrijeme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hlađenja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4345" cy="628015"/>
          </a:xfrm>
          <a:custGeom>
            <a:avLst/>
            <a:gdLst/>
            <a:ahLst/>
            <a:cxnLst/>
            <a:rect l="l" t="t" r="r" b="b"/>
            <a:pathLst>
              <a:path w="474345" h="628015">
                <a:moveTo>
                  <a:pt x="473963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3963" y="0"/>
                </a:lnTo>
                <a:lnTo>
                  <a:pt x="473963" y="627887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89791" y="627380"/>
                </a:lnTo>
                <a:lnTo>
                  <a:pt x="5289791" y="0"/>
                </a:lnTo>
                <a:lnTo>
                  <a:pt x="2479548" y="0"/>
                </a:lnTo>
                <a:lnTo>
                  <a:pt x="2479548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53940" y="205740"/>
            <a:ext cx="1663637" cy="2848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68929" y="7546085"/>
            <a:ext cx="2032000" cy="1850389"/>
            <a:chOff x="2868929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188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6850" y="6745985"/>
            <a:ext cx="2032000" cy="2650490"/>
            <a:chOff x="5276850" y="6745985"/>
            <a:chExt cx="2032000" cy="2650490"/>
          </a:xfrm>
        </p:grpSpPr>
        <p:sp>
          <p:nvSpPr>
            <p:cNvPr id="26" name="object 26"/>
            <p:cNvSpPr/>
            <p:nvPr/>
          </p:nvSpPr>
          <p:spPr>
            <a:xfrm>
              <a:off x="5341620" y="6908292"/>
              <a:ext cx="1871471" cy="240791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89803" y="6758939"/>
              <a:ext cx="2005964" cy="2624455"/>
            </a:xfrm>
            <a:custGeom>
              <a:avLst/>
              <a:gdLst/>
              <a:ahLst/>
              <a:cxnLst/>
              <a:rect l="l" t="t" r="r" b="b"/>
              <a:pathLst>
                <a:path w="2005965" h="2624454">
                  <a:moveTo>
                    <a:pt x="0" y="13715"/>
                  </a:moveTo>
                  <a:lnTo>
                    <a:pt x="0" y="2612135"/>
                  </a:lnTo>
                  <a:lnTo>
                    <a:pt x="0" y="2624327"/>
                  </a:lnTo>
                  <a:lnTo>
                    <a:pt x="12192" y="2624327"/>
                  </a:lnTo>
                  <a:lnTo>
                    <a:pt x="1991867" y="2624327"/>
                  </a:lnTo>
                  <a:lnTo>
                    <a:pt x="2005583" y="2624327"/>
                  </a:lnTo>
                  <a:lnTo>
                    <a:pt x="2005583" y="2612135"/>
                  </a:lnTo>
                  <a:lnTo>
                    <a:pt x="2005583" y="13715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1009" y="7546085"/>
            <a:ext cx="2032000" cy="1850389"/>
            <a:chOff x="461009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486156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396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48082" y="1695399"/>
            <a:ext cx="2376170" cy="9609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065" marR="5080" indent="-762000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VAKUM MAŠINA </a:t>
            </a:r>
          </a:p>
          <a:p>
            <a:pPr marL="774065" marR="5080" indent="-762000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ZA PAKIRANJE</a:t>
            </a:r>
            <a:r>
              <a:rPr lang="hr-HR" sz="1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endParaRPr lang="hr-HR" sz="1850" dirty="0">
              <a:latin typeface="Arial"/>
              <a:cs typeface="Arial"/>
            </a:endParaRPr>
          </a:p>
          <a:p>
            <a:pPr marL="896619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MVAC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500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006122" y="9489711"/>
            <a:ext cx="1410970" cy="13271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komora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98405" y="9498518"/>
            <a:ext cx="1410335" cy="12128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Digitalna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kontrolna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ploča, potpuno</a:t>
            </a:r>
            <a:r>
              <a:rPr sz="5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podesiva</a:t>
            </a:r>
            <a:endParaRPr sz="5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632246" y="9500918"/>
            <a:ext cx="1049020" cy="11620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00" spc="15" dirty="0">
                <a:solidFill>
                  <a:srgbClr val="FFFFFF"/>
                </a:solidFill>
                <a:latin typeface="Arial"/>
                <a:cs typeface="Arial"/>
              </a:rPr>
              <a:t>Standardno sa servisnim</a:t>
            </a:r>
            <a:r>
              <a:rPr sz="5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paketom</a:t>
            </a:r>
            <a:endParaRPr sz="5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265680" cy="82868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Luksuzna mašina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vakumiranje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automatski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ciklus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Mali stolni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model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prekrasnom završnom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obradom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komora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Digitalna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61800" y="4008935"/>
            <a:ext cx="1211580" cy="32765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Snažan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poklopac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krivinom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lang="hr-HR" sz="650" spc="15" dirty="0" smtClean="0">
                <a:solidFill>
                  <a:srgbClr val="221F1F"/>
                </a:solidFill>
                <a:latin typeface="Arial"/>
                <a:cs typeface="Arial"/>
              </a:rPr>
              <a:t>Sigurnosni 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prekidač </a:t>
            </a:r>
            <a:r>
              <a:rPr lang="hr-HR" sz="650" spc="10" dirty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lang="hr-HR"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poklopcu 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60963" y="4336588"/>
            <a:ext cx="1489710" cy="61491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3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Standardno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servisnim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paketom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Postolja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3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Pokretna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4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točka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00736A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00736A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00736A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00736A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974725" cy="179832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900 W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1faza</a:t>
            </a:r>
            <a:endParaRPr sz="650">
              <a:latin typeface="Arial"/>
              <a:cs typeface="Arial"/>
            </a:endParaRPr>
          </a:p>
          <a:p>
            <a:pPr marL="12700" marR="673100">
              <a:lnSpc>
                <a:spcPts val="1420"/>
              </a:lnSpc>
              <a:spcBef>
                <a:spcPts val="3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73.0</a:t>
            </a:r>
            <a:r>
              <a:rPr sz="650" spc="-8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Kg  94,0</a:t>
            </a:r>
            <a:r>
              <a:rPr sz="650" spc="-8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V1050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Š475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D555</a:t>
            </a:r>
            <a:r>
              <a:rPr sz="650" spc="-5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V1220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D520</a:t>
            </a:r>
            <a:r>
              <a:rPr sz="650" spc="-5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0,38 cbm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sa</a:t>
            </a:r>
            <a:r>
              <a:rPr sz="650" spc="-2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pjenom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84224000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8719632121022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09300230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35842" y="5322315"/>
            <a:ext cx="1602105" cy="46551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zaptivne šipke: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400 x8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komore: V200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Š420 xD440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vakuumske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pumpe: 20 </a:t>
            </a:r>
            <a:r>
              <a:rPr sz="650" spc="30" dirty="0">
                <a:solidFill>
                  <a:srgbClr val="221F1F"/>
                </a:solidFill>
                <a:latin typeface="Arial"/>
                <a:cs typeface="Arial"/>
              </a:rPr>
              <a:t>m</a:t>
            </a:r>
            <a:r>
              <a:rPr sz="650" spc="-9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3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35842" y="6032502"/>
            <a:ext cx="2369820" cy="4446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podesivo: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vrijeme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vakuuma, podesivo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vrijeme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brtvljenja, podesiva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 zaptivanja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podesivo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vrijeme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hlađenja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4840"/>
          </a:xfrm>
          <a:custGeom>
            <a:avLst/>
            <a:gdLst/>
            <a:ahLst/>
            <a:cxnLst/>
            <a:rect l="l" t="t" r="r" b="b"/>
            <a:pathLst>
              <a:path w="475615" h="624840">
                <a:moveTo>
                  <a:pt x="475487" y="624839"/>
                </a:moveTo>
                <a:lnTo>
                  <a:pt x="0" y="624839"/>
                </a:lnTo>
                <a:lnTo>
                  <a:pt x="0" y="0"/>
                </a:lnTo>
                <a:lnTo>
                  <a:pt x="475487" y="0"/>
                </a:lnTo>
                <a:lnTo>
                  <a:pt x="475487" y="624839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2886456" y="0"/>
                </a:moveTo>
                <a:lnTo>
                  <a:pt x="2481072" y="0"/>
                </a:lnTo>
                <a:lnTo>
                  <a:pt x="2481072" y="624827"/>
                </a:lnTo>
                <a:lnTo>
                  <a:pt x="2886456" y="624827"/>
                </a:lnTo>
                <a:lnTo>
                  <a:pt x="2886456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4892027" y="0"/>
                </a:lnTo>
                <a:lnTo>
                  <a:pt x="4892027" y="624840"/>
                </a:lnTo>
                <a:lnTo>
                  <a:pt x="0" y="62484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4840"/>
                </a:lnTo>
                <a:lnTo>
                  <a:pt x="7772400" y="0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7096" y="879348"/>
            <a:ext cx="2852927" cy="19970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7541514"/>
            <a:ext cx="2030095" cy="1851660"/>
            <a:chOff x="5278374" y="7541514"/>
            <a:chExt cx="2030095" cy="1851660"/>
          </a:xfrm>
        </p:grpSpPr>
        <p:sp>
          <p:nvSpPr>
            <p:cNvPr id="23" name="object 23"/>
            <p:cNvSpPr/>
            <p:nvPr/>
          </p:nvSpPr>
          <p:spPr>
            <a:xfrm>
              <a:off x="5286755" y="7562087"/>
              <a:ext cx="2013204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7554468"/>
              <a:ext cx="2004060" cy="1826260"/>
            </a:xfrm>
            <a:custGeom>
              <a:avLst/>
              <a:gdLst/>
              <a:ahLst/>
              <a:cxnLst/>
              <a:rect l="l" t="t" r="r" b="b"/>
              <a:pathLst>
                <a:path w="2004059" h="1826259">
                  <a:moveTo>
                    <a:pt x="0" y="13716"/>
                  </a:moveTo>
                  <a:lnTo>
                    <a:pt x="0" y="1813560"/>
                  </a:lnTo>
                  <a:lnTo>
                    <a:pt x="0" y="1825752"/>
                  </a:lnTo>
                  <a:lnTo>
                    <a:pt x="12192" y="1825752"/>
                  </a:lnTo>
                  <a:lnTo>
                    <a:pt x="1991867" y="1825752"/>
                  </a:lnTo>
                  <a:lnTo>
                    <a:pt x="2004059" y="1825752"/>
                  </a:lnTo>
                  <a:lnTo>
                    <a:pt x="2004059" y="1813560"/>
                  </a:lnTo>
                  <a:lnTo>
                    <a:pt x="2004059" y="13716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462533" y="7541514"/>
            <a:ext cx="2032000" cy="1851660"/>
            <a:chOff x="462533" y="7541514"/>
            <a:chExt cx="2032000" cy="1851660"/>
          </a:xfrm>
        </p:grpSpPr>
        <p:sp>
          <p:nvSpPr>
            <p:cNvPr id="26" name="object 26"/>
            <p:cNvSpPr/>
            <p:nvPr/>
          </p:nvSpPr>
          <p:spPr>
            <a:xfrm>
              <a:off x="487680" y="7583423"/>
              <a:ext cx="1979675" cy="17846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75487" y="7554468"/>
              <a:ext cx="2005964" cy="1826260"/>
            </a:xfrm>
            <a:custGeom>
              <a:avLst/>
              <a:gdLst/>
              <a:ahLst/>
              <a:cxnLst/>
              <a:rect l="l" t="t" r="r" b="b"/>
              <a:pathLst>
                <a:path w="2005964" h="1826259">
                  <a:moveTo>
                    <a:pt x="0" y="13716"/>
                  </a:moveTo>
                  <a:lnTo>
                    <a:pt x="0" y="1813560"/>
                  </a:lnTo>
                  <a:lnTo>
                    <a:pt x="0" y="1825752"/>
                  </a:lnTo>
                  <a:lnTo>
                    <a:pt x="12192" y="1825752"/>
                  </a:lnTo>
                  <a:lnTo>
                    <a:pt x="1991867" y="1825752"/>
                  </a:lnTo>
                  <a:lnTo>
                    <a:pt x="2005583" y="1825752"/>
                  </a:lnTo>
                  <a:lnTo>
                    <a:pt x="2005583" y="1813560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2873502" y="7541514"/>
            <a:ext cx="2032000" cy="1851660"/>
            <a:chOff x="2873502" y="7541514"/>
            <a:chExt cx="2032000" cy="1851660"/>
          </a:xfrm>
        </p:grpSpPr>
        <p:sp>
          <p:nvSpPr>
            <p:cNvPr id="29" name="object 29"/>
            <p:cNvSpPr/>
            <p:nvPr/>
          </p:nvSpPr>
          <p:spPr>
            <a:xfrm>
              <a:off x="2915411" y="7632192"/>
              <a:ext cx="1964436" cy="168401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886456" y="7554468"/>
              <a:ext cx="2005964" cy="1826260"/>
            </a:xfrm>
            <a:custGeom>
              <a:avLst/>
              <a:gdLst/>
              <a:ahLst/>
              <a:cxnLst/>
              <a:rect l="l" t="t" r="r" b="b"/>
              <a:pathLst>
                <a:path w="2005964" h="1826259">
                  <a:moveTo>
                    <a:pt x="0" y="13716"/>
                  </a:moveTo>
                  <a:lnTo>
                    <a:pt x="0" y="1813560"/>
                  </a:lnTo>
                  <a:lnTo>
                    <a:pt x="0" y="1825752"/>
                  </a:lnTo>
                  <a:lnTo>
                    <a:pt x="13716" y="1825752"/>
                  </a:lnTo>
                  <a:lnTo>
                    <a:pt x="1993391" y="1825752"/>
                  </a:lnTo>
                  <a:lnTo>
                    <a:pt x="2005583" y="1825752"/>
                  </a:lnTo>
                  <a:lnTo>
                    <a:pt x="2005583" y="1813560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48082" y="1695399"/>
            <a:ext cx="2376170" cy="1160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065" marR="5080" indent="-762000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VAKUM MAŠINA </a:t>
            </a:r>
          </a:p>
          <a:p>
            <a:pPr marL="774065" marR="5080" indent="-762000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ZA PAKIRANJE</a:t>
            </a:r>
            <a:r>
              <a:rPr lang="hr-HR" sz="1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endParaRPr lang="hr-HR" sz="1850" dirty="0">
              <a:latin typeface="Arial"/>
              <a:cs typeface="Arial"/>
            </a:endParaRPr>
          </a:p>
          <a:p>
            <a:pPr marL="673735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BRTVILO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310</a:t>
            </a:r>
            <a:r>
              <a:rPr sz="850" spc="-2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929498"/>
                </a:solidFill>
                <a:latin typeface="Arial"/>
                <a:cs typeface="Arial"/>
              </a:rPr>
              <a:t>MM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004834" y="9483377"/>
            <a:ext cx="13900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zaptivne šipke: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310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758967" y="9490970"/>
            <a:ext cx="853440" cy="127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Prozirni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poklopac</a:t>
            </a:r>
            <a:r>
              <a:rPr sz="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PMMA</a:t>
            </a:r>
            <a:endParaRPr sz="6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98405" y="9495465"/>
            <a:ext cx="1410335" cy="12128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Digitalna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kontrolna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ploča, potpuno</a:t>
            </a:r>
            <a:r>
              <a:rPr sz="5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podesiva</a:t>
            </a:r>
            <a:endParaRPr sz="5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081680"/>
            <a:ext cx="2167255" cy="11041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Luksuzna mašina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vakumiranje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automatski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ciklus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5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Mali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stolni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model s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prekrasnom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završnom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obradom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5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  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8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Prozirni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poklopac PMMA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Dvostruka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pumpa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258993"/>
            <a:ext cx="2117725" cy="76431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Digitalna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kontrolna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endParaRPr sz="650" dirty="0">
              <a:latin typeface="Arial"/>
              <a:cs typeface="Arial"/>
            </a:endParaRPr>
          </a:p>
          <a:p>
            <a:pPr marL="12700" marR="1111885">
              <a:lnSpc>
                <a:spcPct val="1500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noge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Pulsna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funkcija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vakuuma za mekane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proizvode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Moguće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samo brtvljenje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00736A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00736A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00736A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00736A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33754"/>
            <a:ext cx="929005" cy="1913343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700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6.50</a:t>
            </a:r>
            <a:r>
              <a:rPr sz="650" spc="-9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7.40</a:t>
            </a:r>
            <a:r>
              <a:rPr sz="650" spc="-9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V130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Š390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D275</a:t>
            </a:r>
            <a:r>
              <a:rPr sz="650" spc="-6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V190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Š430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D330</a:t>
            </a:r>
            <a:r>
              <a:rPr sz="650" spc="-6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0,03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00736A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00736A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00736A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00736A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84224000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8719632121602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09501000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5304002"/>
            <a:ext cx="1403350" cy="4965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Kratko vrijeme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brtvljenja od 2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sekunde</a:t>
            </a:r>
            <a:endParaRPr sz="650" dirty="0">
              <a:latin typeface="Arial"/>
              <a:cs typeface="Arial"/>
            </a:endParaRPr>
          </a:p>
          <a:p>
            <a:pPr marL="12700" marR="41275">
              <a:lnSpc>
                <a:spcPts val="1540"/>
              </a:lnSpc>
              <a:spcBef>
                <a:spcPts val="4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Maksimalni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vakuum0,96 mbar  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zaptivne šipke: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310 x5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35842" y="6032502"/>
            <a:ext cx="2270760" cy="461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podesivo: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vrijeme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vakuuma, vakuumski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tlak, vrijeme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brtvljenja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temperatura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brtvljenja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4840"/>
          </a:xfrm>
          <a:custGeom>
            <a:avLst/>
            <a:gdLst/>
            <a:ahLst/>
            <a:cxnLst/>
            <a:rect l="l" t="t" r="r" b="b"/>
            <a:pathLst>
              <a:path w="475615" h="624840">
                <a:moveTo>
                  <a:pt x="475487" y="624839"/>
                </a:moveTo>
                <a:lnTo>
                  <a:pt x="0" y="624839"/>
                </a:lnTo>
                <a:lnTo>
                  <a:pt x="0" y="0"/>
                </a:lnTo>
                <a:lnTo>
                  <a:pt x="475487" y="0"/>
                </a:lnTo>
                <a:lnTo>
                  <a:pt x="475487" y="624839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2886456" y="0"/>
                </a:moveTo>
                <a:lnTo>
                  <a:pt x="2481072" y="0"/>
                </a:lnTo>
                <a:lnTo>
                  <a:pt x="2481072" y="624827"/>
                </a:lnTo>
                <a:lnTo>
                  <a:pt x="2886456" y="624827"/>
                </a:lnTo>
                <a:lnTo>
                  <a:pt x="2886456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4892027" y="0"/>
                </a:lnTo>
                <a:lnTo>
                  <a:pt x="4892027" y="624840"/>
                </a:lnTo>
                <a:lnTo>
                  <a:pt x="0" y="62484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4840"/>
                </a:lnTo>
                <a:lnTo>
                  <a:pt x="7772400" y="0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098035" y="929639"/>
            <a:ext cx="3101340" cy="18624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5278374" y="7541514"/>
            <a:ext cx="2030095" cy="1851660"/>
            <a:chOff x="5278374" y="7541514"/>
            <a:chExt cx="2030095" cy="1851660"/>
          </a:xfrm>
        </p:grpSpPr>
        <p:sp>
          <p:nvSpPr>
            <p:cNvPr id="23" name="object 23"/>
            <p:cNvSpPr/>
            <p:nvPr/>
          </p:nvSpPr>
          <p:spPr>
            <a:xfrm>
              <a:off x="5286755" y="7562087"/>
              <a:ext cx="2013204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7554468"/>
              <a:ext cx="2004060" cy="1826260"/>
            </a:xfrm>
            <a:custGeom>
              <a:avLst/>
              <a:gdLst/>
              <a:ahLst/>
              <a:cxnLst/>
              <a:rect l="l" t="t" r="r" b="b"/>
              <a:pathLst>
                <a:path w="2004059" h="1826259">
                  <a:moveTo>
                    <a:pt x="0" y="13716"/>
                  </a:moveTo>
                  <a:lnTo>
                    <a:pt x="0" y="1813560"/>
                  </a:lnTo>
                  <a:lnTo>
                    <a:pt x="0" y="1825752"/>
                  </a:lnTo>
                  <a:lnTo>
                    <a:pt x="12192" y="1825752"/>
                  </a:lnTo>
                  <a:lnTo>
                    <a:pt x="1991867" y="1825752"/>
                  </a:lnTo>
                  <a:lnTo>
                    <a:pt x="2004059" y="1825752"/>
                  </a:lnTo>
                  <a:lnTo>
                    <a:pt x="2004059" y="1813560"/>
                  </a:lnTo>
                  <a:lnTo>
                    <a:pt x="2004059" y="13716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462533" y="7541514"/>
            <a:ext cx="2032000" cy="1851660"/>
            <a:chOff x="462533" y="7541514"/>
            <a:chExt cx="2032000" cy="1851660"/>
          </a:xfrm>
        </p:grpSpPr>
        <p:sp>
          <p:nvSpPr>
            <p:cNvPr id="26" name="object 26"/>
            <p:cNvSpPr/>
            <p:nvPr/>
          </p:nvSpPr>
          <p:spPr>
            <a:xfrm>
              <a:off x="487680" y="7629144"/>
              <a:ext cx="1979675" cy="173888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75487" y="7554468"/>
              <a:ext cx="2005964" cy="1826260"/>
            </a:xfrm>
            <a:custGeom>
              <a:avLst/>
              <a:gdLst/>
              <a:ahLst/>
              <a:cxnLst/>
              <a:rect l="l" t="t" r="r" b="b"/>
              <a:pathLst>
                <a:path w="2005964" h="1826259">
                  <a:moveTo>
                    <a:pt x="0" y="13716"/>
                  </a:moveTo>
                  <a:lnTo>
                    <a:pt x="0" y="1813560"/>
                  </a:lnTo>
                  <a:lnTo>
                    <a:pt x="0" y="1825752"/>
                  </a:lnTo>
                  <a:lnTo>
                    <a:pt x="12192" y="1825752"/>
                  </a:lnTo>
                  <a:lnTo>
                    <a:pt x="1991867" y="1825752"/>
                  </a:lnTo>
                  <a:lnTo>
                    <a:pt x="2005583" y="1825752"/>
                  </a:lnTo>
                  <a:lnTo>
                    <a:pt x="2005583" y="1813560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2873502" y="7541514"/>
            <a:ext cx="2032000" cy="1851660"/>
            <a:chOff x="2873502" y="7541514"/>
            <a:chExt cx="2032000" cy="1851660"/>
          </a:xfrm>
        </p:grpSpPr>
        <p:sp>
          <p:nvSpPr>
            <p:cNvPr id="29" name="object 29"/>
            <p:cNvSpPr/>
            <p:nvPr/>
          </p:nvSpPr>
          <p:spPr>
            <a:xfrm>
              <a:off x="2915411" y="7703820"/>
              <a:ext cx="1964436" cy="15331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886456" y="7554468"/>
              <a:ext cx="2005964" cy="1826260"/>
            </a:xfrm>
            <a:custGeom>
              <a:avLst/>
              <a:gdLst/>
              <a:ahLst/>
              <a:cxnLst/>
              <a:rect l="l" t="t" r="r" b="b"/>
              <a:pathLst>
                <a:path w="2005964" h="1826259">
                  <a:moveTo>
                    <a:pt x="0" y="13716"/>
                  </a:moveTo>
                  <a:lnTo>
                    <a:pt x="0" y="1813560"/>
                  </a:lnTo>
                  <a:lnTo>
                    <a:pt x="0" y="1825752"/>
                  </a:lnTo>
                  <a:lnTo>
                    <a:pt x="13716" y="1825752"/>
                  </a:lnTo>
                  <a:lnTo>
                    <a:pt x="1993391" y="1825752"/>
                  </a:lnTo>
                  <a:lnTo>
                    <a:pt x="2005583" y="1825752"/>
                  </a:lnTo>
                  <a:lnTo>
                    <a:pt x="2005583" y="1813560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48082" y="1695399"/>
            <a:ext cx="2376170" cy="1160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065" marR="5080" indent="-762000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VAKUM MAŠINA </a:t>
            </a:r>
          </a:p>
          <a:p>
            <a:pPr marL="774065" marR="5080" indent="-762000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ZA PAKIRANJE</a:t>
            </a:r>
            <a:r>
              <a:rPr lang="hr-HR" sz="1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endParaRPr lang="hr-HR" sz="1850" dirty="0">
              <a:latin typeface="Arial"/>
              <a:cs typeface="Arial"/>
            </a:endParaRPr>
          </a:p>
          <a:p>
            <a:pPr marL="662940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BERILICA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406</a:t>
            </a:r>
            <a:r>
              <a:rPr sz="850" spc="-3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929498"/>
                </a:solidFill>
                <a:latin typeface="Arial"/>
                <a:cs typeface="Arial"/>
              </a:rPr>
              <a:t>MM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004834" y="9483377"/>
            <a:ext cx="13900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zaptivne šipke: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406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758967" y="9490970"/>
            <a:ext cx="853440" cy="127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Prozirni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poklopac</a:t>
            </a:r>
            <a:r>
              <a:rPr sz="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PMMA</a:t>
            </a:r>
            <a:endParaRPr sz="6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98405" y="9495465"/>
            <a:ext cx="1410335" cy="12128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Digitalna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kontrolna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ploča, potpuno</a:t>
            </a:r>
            <a:r>
              <a:rPr sz="5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podesiva</a:t>
            </a:r>
            <a:endParaRPr sz="5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167255" cy="106311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Luksuzna mašina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vakumiranje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automatski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ciklus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Mali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stolni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model s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prekrasnom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završnom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obradom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  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Prozirni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poklopac PMMA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Dvostruka pumpa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258993"/>
            <a:ext cx="2117725" cy="8134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Digitalna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kontrolna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endParaRPr sz="650" dirty="0">
              <a:latin typeface="Arial"/>
              <a:cs typeface="Arial"/>
            </a:endParaRPr>
          </a:p>
          <a:p>
            <a:pPr marL="12700" marR="1111885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noge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Pulsna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funkcija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vakuuma za mekane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proizvode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Moguće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samo brtvljenje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00736A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00736A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00736A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00736A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00736A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80992"/>
            <a:ext cx="1131311" cy="175394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650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 marR="628015">
              <a:lnSpc>
                <a:spcPct val="161600"/>
              </a:lnSpc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7.20</a:t>
            </a:r>
            <a:r>
              <a:rPr sz="650" spc="-8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Kg  9,0</a:t>
            </a:r>
            <a:r>
              <a:rPr sz="650" spc="-3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V125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Š490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D260</a:t>
            </a:r>
            <a:r>
              <a:rPr sz="650" spc="-50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20"/>
              </a:lnSpc>
              <a:spcBef>
                <a:spcPts val="30"/>
              </a:spcBef>
            </a:pP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V200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Š560 </a:t>
            </a:r>
            <a:r>
              <a:rPr sz="650" spc="-5" dirty="0">
                <a:solidFill>
                  <a:srgbClr val="00736A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D340</a:t>
            </a:r>
            <a:r>
              <a:rPr sz="650" spc="-5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00736A"/>
                </a:solidFill>
                <a:latin typeface="Arial"/>
                <a:cs typeface="Arial"/>
              </a:rPr>
              <a:t>mm  0,04 </a:t>
            </a: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650" spc="10" dirty="0">
                <a:solidFill>
                  <a:srgbClr val="00736A"/>
                </a:solidFill>
                <a:latin typeface="Arial"/>
                <a:cs typeface="Arial"/>
              </a:rPr>
              <a:t>Kartonska </a:t>
            </a:r>
            <a:r>
              <a:rPr sz="650" spc="5" dirty="0">
                <a:solidFill>
                  <a:srgbClr val="00736A"/>
                </a:solidFill>
                <a:latin typeface="Arial"/>
                <a:cs typeface="Arial"/>
              </a:rPr>
              <a:t>kutija </a:t>
            </a:r>
            <a:r>
              <a:rPr sz="650" spc="10" dirty="0">
                <a:solidFill>
                  <a:srgbClr val="00736A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00736A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84224000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8719632121619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00736A"/>
                </a:solidFill>
                <a:latin typeface="Arial"/>
                <a:cs typeface="Arial"/>
              </a:rPr>
              <a:t>09501100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5304002"/>
            <a:ext cx="1403350" cy="4671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Kratko vrijeme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brtvljenja od 2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sekunde</a:t>
            </a:r>
            <a:endParaRPr sz="650" dirty="0">
              <a:latin typeface="Arial"/>
              <a:cs typeface="Arial"/>
            </a:endParaRPr>
          </a:p>
          <a:p>
            <a:pPr marL="12700" marR="63500">
              <a:lnSpc>
                <a:spcPts val="1540"/>
              </a:lnSpc>
              <a:spcBef>
                <a:spcPts val="4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Maksimalni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vakuum0,96 mbar  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zaptivne šipke: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406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x5mm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35842" y="6032502"/>
            <a:ext cx="2270760" cy="461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podesivo: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vrijeme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vakuuma, vakuumski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tlak, vrijeme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brtvljenja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temperatura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brtvljenja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755380"/>
            <a:ext cx="7772400" cy="1303020"/>
            <a:chOff x="0" y="8755380"/>
            <a:chExt cx="7772400" cy="1303020"/>
          </a:xfrm>
        </p:grpSpPr>
        <p:sp>
          <p:nvSpPr>
            <p:cNvPr id="3" name="object 3"/>
            <p:cNvSpPr/>
            <p:nvPr/>
          </p:nvSpPr>
          <p:spPr>
            <a:xfrm>
              <a:off x="0" y="8755380"/>
              <a:ext cx="7772400" cy="1303020"/>
            </a:xfrm>
            <a:custGeom>
              <a:avLst/>
              <a:gdLst/>
              <a:ahLst/>
              <a:cxnLst/>
              <a:rect l="l" t="t" r="r" b="b"/>
              <a:pathLst>
                <a:path w="7772400" h="1303020">
                  <a:moveTo>
                    <a:pt x="7772400" y="1303019"/>
                  </a:moveTo>
                  <a:lnTo>
                    <a:pt x="0" y="1303019"/>
                  </a:lnTo>
                  <a:lnTo>
                    <a:pt x="0" y="0"/>
                  </a:lnTo>
                  <a:lnTo>
                    <a:pt x="7772400" y="0"/>
                  </a:lnTo>
                  <a:lnTo>
                    <a:pt x="7772400" y="1303019"/>
                  </a:lnTo>
                  <a:close/>
                </a:path>
              </a:pathLst>
            </a:custGeom>
            <a:solidFill>
              <a:srgbClr val="0074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9938004"/>
              <a:ext cx="1981200" cy="120650"/>
            </a:xfrm>
            <a:custGeom>
              <a:avLst/>
              <a:gdLst/>
              <a:ahLst/>
              <a:cxnLst/>
              <a:rect l="l" t="t" r="r" b="b"/>
              <a:pathLst>
                <a:path w="1981200" h="120650">
                  <a:moveTo>
                    <a:pt x="1981200" y="120396"/>
                  </a:moveTo>
                  <a:lnTo>
                    <a:pt x="0" y="120396"/>
                  </a:lnTo>
                  <a:lnTo>
                    <a:pt x="0" y="0"/>
                  </a:lnTo>
                  <a:lnTo>
                    <a:pt x="1981200" y="0"/>
                  </a:lnTo>
                  <a:lnTo>
                    <a:pt x="1981200" y="1203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87614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220711"/>
              <a:ext cx="7772400" cy="832485"/>
            </a:xfrm>
            <a:custGeom>
              <a:avLst/>
              <a:gdLst/>
              <a:ahLst/>
              <a:cxnLst/>
              <a:rect l="l" t="t" r="r" b="b"/>
              <a:pathLst>
                <a:path w="7772400" h="832484">
                  <a:moveTo>
                    <a:pt x="7772400" y="832103"/>
                  </a:moveTo>
                  <a:lnTo>
                    <a:pt x="0" y="832103"/>
                  </a:lnTo>
                  <a:lnTo>
                    <a:pt x="0" y="0"/>
                  </a:lnTo>
                  <a:lnTo>
                    <a:pt x="7772400" y="0"/>
                  </a:lnTo>
                  <a:lnTo>
                    <a:pt x="7772400" y="8321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8761476"/>
              <a:ext cx="7772400" cy="1297305"/>
            </a:xfrm>
            <a:custGeom>
              <a:avLst/>
              <a:gdLst/>
              <a:ahLst/>
              <a:cxnLst/>
              <a:rect l="l" t="t" r="r" b="b"/>
              <a:pathLst>
                <a:path w="7772400" h="1297304">
                  <a:moveTo>
                    <a:pt x="7772400" y="1296923"/>
                  </a:moveTo>
                  <a:lnTo>
                    <a:pt x="0" y="1296923"/>
                  </a:lnTo>
                  <a:lnTo>
                    <a:pt x="0" y="0"/>
                  </a:lnTo>
                  <a:lnTo>
                    <a:pt x="7772400" y="0"/>
                  </a:lnTo>
                  <a:lnTo>
                    <a:pt x="7772400" y="1296923"/>
                  </a:lnTo>
                  <a:close/>
                </a:path>
              </a:pathLst>
            </a:custGeom>
            <a:solidFill>
              <a:srgbClr val="9A9E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662013" y="7432841"/>
            <a:ext cx="3780790" cy="4946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50" spc="10" dirty="0">
                <a:solidFill>
                  <a:srgbClr val="9A9EA1"/>
                </a:solidFill>
                <a:latin typeface="Arial"/>
                <a:cs typeface="Arial"/>
              </a:rPr>
              <a:t>NEHRĐAJUĆI</a:t>
            </a:r>
            <a:r>
              <a:rPr sz="3050" spc="-5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3050" spc="10" dirty="0">
                <a:solidFill>
                  <a:srgbClr val="9A9EA1"/>
                </a:solidFill>
                <a:latin typeface="Arial"/>
                <a:cs typeface="Arial"/>
              </a:rPr>
              <a:t>ČELIK</a:t>
            </a:r>
            <a:endParaRPr sz="30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29287" y="9177584"/>
            <a:ext cx="3540760" cy="5016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40335">
              <a:lnSpc>
                <a:spcPct val="100000"/>
              </a:lnSpc>
              <a:spcBef>
                <a:spcPts val="120"/>
              </a:spcBef>
            </a:pP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POKRETNI STROJ ZA STROJEVE 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KOLICA 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ČIŠĆENJE</a:t>
            </a:r>
            <a:r>
              <a:rPr sz="8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SERVISNA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KOLICA 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KOLICA 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ZA PLOČE 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FFFFFF"/>
                </a:solidFill>
                <a:latin typeface="Arial"/>
                <a:cs typeface="Arial"/>
              </a:rPr>
              <a:t>WORKBENCH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48171"/>
            <a:ext cx="3889375" cy="1080770"/>
          </a:xfrm>
          <a:custGeom>
            <a:avLst/>
            <a:gdLst/>
            <a:ahLst/>
            <a:cxnLst/>
            <a:rect l="l" t="t" r="r" b="b"/>
            <a:pathLst>
              <a:path w="3889375" h="1080770">
                <a:moveTo>
                  <a:pt x="3889248" y="1080516"/>
                </a:moveTo>
                <a:lnTo>
                  <a:pt x="0" y="1080516"/>
                </a:lnTo>
                <a:lnTo>
                  <a:pt x="0" y="0"/>
                </a:lnTo>
                <a:lnTo>
                  <a:pt x="3889248" y="0"/>
                </a:lnTo>
                <a:lnTo>
                  <a:pt x="3889248" y="1080516"/>
                </a:lnTo>
                <a:close/>
              </a:path>
            </a:pathLst>
          </a:custGeom>
          <a:solidFill>
            <a:srgbClr val="A7A8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80"/>
            <a:ext cx="2886710" cy="628015"/>
          </a:xfrm>
          <a:custGeom>
            <a:avLst/>
            <a:gdLst/>
            <a:ahLst/>
            <a:cxnLst/>
            <a:rect l="l" t="t" r="r" b="b"/>
            <a:pathLst>
              <a:path w="2886710" h="628015">
                <a:moveTo>
                  <a:pt x="2886456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6456" y="0"/>
                </a:lnTo>
                <a:lnTo>
                  <a:pt x="2886456" y="627887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92027" y="0"/>
                </a:lnTo>
                <a:lnTo>
                  <a:pt x="4892027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96384" y="729995"/>
            <a:ext cx="1829627" cy="20952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2" name="object 22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5278374" y="7520177"/>
            <a:ext cx="2032000" cy="1876425"/>
            <a:chOff x="5278374" y="7520177"/>
            <a:chExt cx="2032000" cy="1876425"/>
          </a:xfrm>
        </p:grpSpPr>
        <p:sp>
          <p:nvSpPr>
            <p:cNvPr id="25" name="object 25"/>
            <p:cNvSpPr/>
            <p:nvPr/>
          </p:nvSpPr>
          <p:spPr>
            <a:xfrm>
              <a:off x="5303520" y="7545323"/>
              <a:ext cx="1862328" cy="17252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291328" y="7533131"/>
              <a:ext cx="2005964" cy="1850389"/>
            </a:xfrm>
            <a:custGeom>
              <a:avLst/>
              <a:gdLst/>
              <a:ahLst/>
              <a:cxnLst/>
              <a:rect l="l" t="t" r="r" b="b"/>
              <a:pathLst>
                <a:path w="2005965" h="1850390">
                  <a:moveTo>
                    <a:pt x="0" y="12192"/>
                  </a:moveTo>
                  <a:lnTo>
                    <a:pt x="0" y="1837943"/>
                  </a:lnTo>
                  <a:lnTo>
                    <a:pt x="0" y="1850136"/>
                  </a:lnTo>
                  <a:lnTo>
                    <a:pt x="12192" y="1850136"/>
                  </a:lnTo>
                  <a:lnTo>
                    <a:pt x="1993391" y="1850136"/>
                  </a:lnTo>
                  <a:lnTo>
                    <a:pt x="2005583" y="1850136"/>
                  </a:lnTo>
                  <a:lnTo>
                    <a:pt x="2005583" y="1837943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2873502" y="7546085"/>
            <a:ext cx="2032000" cy="1850389"/>
            <a:chOff x="2873502" y="7546085"/>
            <a:chExt cx="2032000" cy="1850389"/>
          </a:xfrm>
        </p:grpSpPr>
        <p:sp>
          <p:nvSpPr>
            <p:cNvPr id="28" name="object 28"/>
            <p:cNvSpPr/>
            <p:nvPr/>
          </p:nvSpPr>
          <p:spPr>
            <a:xfrm>
              <a:off x="3288792" y="7684007"/>
              <a:ext cx="1218031" cy="152857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886456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3889247" y="5948171"/>
            <a:ext cx="3883151" cy="10805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801090" y="1641823"/>
            <a:ext cx="2170710" cy="1079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34670" algn="ctr">
              <a:lnSpc>
                <a:spcPct val="121600"/>
              </a:lnSpc>
              <a:spcBef>
                <a:spcPts val="100"/>
              </a:spcBef>
            </a:pP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POKRETN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A KOLICA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  </a:t>
            </a:r>
            <a:endParaRPr lang="hr-HR" sz="1850" spc="-10" dirty="0" smtClean="0">
              <a:solidFill>
                <a:srgbClr val="929498"/>
              </a:solidFill>
              <a:latin typeface="Arial"/>
              <a:cs typeface="Arial"/>
            </a:endParaRPr>
          </a:p>
          <a:p>
            <a:pPr marL="12700" marR="5080" indent="534670" algn="ctr">
              <a:lnSpc>
                <a:spcPct val="121600"/>
              </a:lnSpc>
              <a:spcBef>
                <a:spcPts val="10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</a:t>
            </a:r>
            <a:r>
              <a:rPr sz="850" spc="-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CM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99388" y="9475743"/>
            <a:ext cx="155257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stol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dva</a:t>
            </a:r>
            <a:endParaRPr sz="650">
              <a:latin typeface="Arial"/>
              <a:cs typeface="Arial"/>
            </a:endParaRPr>
          </a:p>
          <a:p>
            <a:pPr marL="673735">
              <a:lnSpc>
                <a:spcPct val="100000"/>
              </a:lnSpc>
              <a:spcBef>
                <a:spcPts val="32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fiksne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police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365539" y="9486400"/>
            <a:ext cx="144907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Opremljen sa 4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kotača,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 sa</a:t>
            </a:r>
            <a:r>
              <a:rPr sz="6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kočnicama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85041" y="9508489"/>
            <a:ext cx="1440180" cy="10858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Zatvorene bočne stranice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otvorena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stražnja</a:t>
            </a:r>
            <a:r>
              <a:rPr sz="4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strana</a:t>
            </a:r>
            <a:endParaRPr sz="4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1268095" cy="301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Pokretni sto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7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Nosivost 120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9A9EA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9A9EA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9A9EA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9A9EA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9A9EA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9A9EA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9A9EA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4010147"/>
            <a:ext cx="1182370" cy="14333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25,0</a:t>
            </a:r>
            <a:r>
              <a:rPr sz="650" spc="-9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26,0</a:t>
            </a:r>
            <a:r>
              <a:rPr sz="650" spc="-9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V700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Š600x D600 mm V720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Š630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D630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0,29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9A9EA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9A9EA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9A9EA1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9A9EA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94032080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8719632120971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09300780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48171"/>
            <a:ext cx="3889375" cy="1080770"/>
          </a:xfrm>
          <a:custGeom>
            <a:avLst/>
            <a:gdLst/>
            <a:ahLst/>
            <a:cxnLst/>
            <a:rect l="l" t="t" r="r" b="b"/>
            <a:pathLst>
              <a:path w="3889375" h="1080770">
                <a:moveTo>
                  <a:pt x="3889248" y="1080516"/>
                </a:moveTo>
                <a:lnTo>
                  <a:pt x="0" y="1080516"/>
                </a:lnTo>
                <a:lnTo>
                  <a:pt x="0" y="0"/>
                </a:lnTo>
                <a:lnTo>
                  <a:pt x="3889248" y="0"/>
                </a:lnTo>
                <a:lnTo>
                  <a:pt x="3889248" y="1080516"/>
                </a:lnTo>
                <a:close/>
              </a:path>
            </a:pathLst>
          </a:custGeom>
          <a:solidFill>
            <a:srgbClr val="A7A8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80"/>
            <a:ext cx="2886710" cy="628015"/>
          </a:xfrm>
          <a:custGeom>
            <a:avLst/>
            <a:gdLst/>
            <a:ahLst/>
            <a:cxnLst/>
            <a:rect l="l" t="t" r="r" b="b"/>
            <a:pathLst>
              <a:path w="2886710" h="628015">
                <a:moveTo>
                  <a:pt x="2886456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6456" y="0"/>
                </a:lnTo>
                <a:lnTo>
                  <a:pt x="2886456" y="627887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92027" y="0"/>
                </a:lnTo>
                <a:lnTo>
                  <a:pt x="4892027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96384" y="729995"/>
            <a:ext cx="1829627" cy="20952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2" name="object 22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5278374" y="7520177"/>
            <a:ext cx="2032000" cy="1876425"/>
            <a:chOff x="5278374" y="7520177"/>
            <a:chExt cx="2032000" cy="1876425"/>
          </a:xfrm>
        </p:grpSpPr>
        <p:sp>
          <p:nvSpPr>
            <p:cNvPr id="25" name="object 25"/>
            <p:cNvSpPr/>
            <p:nvPr/>
          </p:nvSpPr>
          <p:spPr>
            <a:xfrm>
              <a:off x="5303520" y="7545323"/>
              <a:ext cx="1862328" cy="17252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291328" y="7533131"/>
              <a:ext cx="2005964" cy="1850389"/>
            </a:xfrm>
            <a:custGeom>
              <a:avLst/>
              <a:gdLst/>
              <a:ahLst/>
              <a:cxnLst/>
              <a:rect l="l" t="t" r="r" b="b"/>
              <a:pathLst>
                <a:path w="2005965" h="1850390">
                  <a:moveTo>
                    <a:pt x="0" y="12192"/>
                  </a:moveTo>
                  <a:lnTo>
                    <a:pt x="0" y="1837943"/>
                  </a:lnTo>
                  <a:lnTo>
                    <a:pt x="0" y="1850136"/>
                  </a:lnTo>
                  <a:lnTo>
                    <a:pt x="12192" y="1850136"/>
                  </a:lnTo>
                  <a:lnTo>
                    <a:pt x="1993391" y="1850136"/>
                  </a:lnTo>
                  <a:lnTo>
                    <a:pt x="2005583" y="1850136"/>
                  </a:lnTo>
                  <a:lnTo>
                    <a:pt x="2005583" y="1837943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2873502" y="7546085"/>
            <a:ext cx="2032000" cy="1850389"/>
            <a:chOff x="2873502" y="7546085"/>
            <a:chExt cx="2032000" cy="1850389"/>
          </a:xfrm>
        </p:grpSpPr>
        <p:sp>
          <p:nvSpPr>
            <p:cNvPr id="28" name="object 28"/>
            <p:cNvSpPr/>
            <p:nvPr/>
          </p:nvSpPr>
          <p:spPr>
            <a:xfrm>
              <a:off x="3288792" y="7684007"/>
              <a:ext cx="1218031" cy="152857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886456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3889247" y="5948171"/>
            <a:ext cx="3883151" cy="10805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173184" y="1641823"/>
            <a:ext cx="2103415" cy="12050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34670" algn="ctr">
              <a:lnSpc>
                <a:spcPct val="1216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POKRETNA KOLICA  </a:t>
            </a:r>
          </a:p>
          <a:p>
            <a:pPr marL="596265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80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</a:t>
            </a:r>
            <a:r>
              <a:rPr sz="850" spc="-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CM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99388" y="9475743"/>
            <a:ext cx="155257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stol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dva</a:t>
            </a:r>
            <a:endParaRPr sz="650">
              <a:latin typeface="Arial"/>
              <a:cs typeface="Arial"/>
            </a:endParaRPr>
          </a:p>
          <a:p>
            <a:pPr marL="673735">
              <a:lnSpc>
                <a:spcPct val="100000"/>
              </a:lnSpc>
              <a:spcBef>
                <a:spcPts val="32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fiksne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police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365539" y="9486400"/>
            <a:ext cx="144907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Opremljen sa 4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kotača,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 sa</a:t>
            </a:r>
            <a:r>
              <a:rPr sz="6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kočnicama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85041" y="9508489"/>
            <a:ext cx="1440180" cy="10858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Zatvorene bočne stranice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otvorena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stražnja</a:t>
            </a:r>
            <a:r>
              <a:rPr sz="4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strana</a:t>
            </a:r>
            <a:endParaRPr sz="4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1268095" cy="301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Pokretni sto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7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Nosivost 120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9A9EA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9A9EA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9A9EA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9A9EA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9A9EA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9A9EA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9A9EA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4010147"/>
            <a:ext cx="1182370" cy="14333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35,0</a:t>
            </a:r>
            <a:r>
              <a:rPr sz="650" spc="-9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36,0</a:t>
            </a:r>
            <a:r>
              <a:rPr sz="650" spc="-9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V700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Š800x D600 mm V720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Š830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D630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0,38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9A9EA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9A9EA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9A9EA1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9A9EA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94032080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8719632124191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09300785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875276" y="147828"/>
            <a:ext cx="1984247" cy="282743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67528" y="7571231"/>
              <a:ext cx="1895855" cy="175111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285482"/>
            <a:ext cx="2032000" cy="2110740"/>
            <a:chOff x="462533" y="7285482"/>
            <a:chExt cx="2032000" cy="2110740"/>
          </a:xfrm>
        </p:grpSpPr>
        <p:sp>
          <p:nvSpPr>
            <p:cNvPr id="29" name="object 29"/>
            <p:cNvSpPr/>
            <p:nvPr/>
          </p:nvSpPr>
          <p:spPr>
            <a:xfrm>
              <a:off x="989075" y="7350252"/>
              <a:ext cx="972312" cy="199339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298436"/>
              <a:ext cx="2005964" cy="2085339"/>
            </a:xfrm>
            <a:custGeom>
              <a:avLst/>
              <a:gdLst/>
              <a:ahLst/>
              <a:cxnLst/>
              <a:rect l="l" t="t" r="r" b="b"/>
              <a:pathLst>
                <a:path w="2005964" h="2085340">
                  <a:moveTo>
                    <a:pt x="0" y="12192"/>
                  </a:moveTo>
                  <a:lnTo>
                    <a:pt x="0" y="2072640"/>
                  </a:lnTo>
                  <a:lnTo>
                    <a:pt x="0" y="2084832"/>
                  </a:lnTo>
                  <a:lnTo>
                    <a:pt x="13716" y="2084832"/>
                  </a:lnTo>
                  <a:lnTo>
                    <a:pt x="1993391" y="2084832"/>
                  </a:lnTo>
                  <a:lnTo>
                    <a:pt x="2005583" y="2084832"/>
                  </a:lnTo>
                  <a:lnTo>
                    <a:pt x="2005583" y="2072640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55399" y="1758569"/>
            <a:ext cx="2200910" cy="8290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MAŠINA ZA 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PUNJENJE</a:t>
            </a:r>
            <a:r>
              <a:rPr lang="hr-HR" sz="1600" spc="-4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KOBASICA</a:t>
            </a:r>
            <a:endParaRPr lang="hr-HR" sz="1600" dirty="0">
              <a:latin typeface="Arial"/>
              <a:cs typeface="Arial"/>
            </a:endParaRPr>
          </a:p>
          <a:p>
            <a:pPr marL="472440">
              <a:lnSpc>
                <a:spcPct val="100000"/>
              </a:lnSpc>
              <a:spcBef>
                <a:spcPts val="136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VERTIKALNI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SS</a:t>
            </a:r>
            <a:r>
              <a:rPr sz="850" spc="-3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7L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58448" y="9480134"/>
            <a:ext cx="1153795" cy="26479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Profesionalno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punilo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kobasice</a:t>
            </a:r>
            <a:endParaRPr sz="600">
              <a:latin typeface="Arial"/>
              <a:cs typeface="Arial"/>
            </a:endParaRPr>
          </a:p>
          <a:p>
            <a:pPr marL="349250">
              <a:lnSpc>
                <a:spcPct val="100000"/>
              </a:lnSpc>
              <a:spcBef>
                <a:spcPts val="53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komercijalna</a:t>
            </a: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upotreba</a:t>
            </a:r>
            <a:endParaRPr sz="4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554500" y="9486400"/>
            <a:ext cx="83883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rastavlja 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053595" y="9494235"/>
            <a:ext cx="1329055" cy="127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izrađen od nehrđajućeg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239010" cy="22275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Čvrsto, profesionalno punilo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kobasice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.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punjenja do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7L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osnovna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Cilindar, osovina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preša za ploču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 Prsten i cijevi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punjenje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Matice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, vijci i  vijci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lang="hr-HR"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Presing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 rupom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odzračivanje</a:t>
            </a:r>
            <a:endParaRPr lang="hr-HR"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Presing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savršeno zapečaćena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gumenom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brtvom</a:t>
            </a:r>
            <a:endParaRPr sz="650" dirty="0">
              <a:latin typeface="Arial"/>
              <a:cs typeface="Arial"/>
            </a:endParaRPr>
          </a:p>
          <a:p>
            <a:pPr marL="12700" marR="343535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Izlazni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dio se može ukloniti odjednom sa 2 brzine za  savršeno doziranje</a:t>
            </a:r>
            <a:endParaRPr sz="650" dirty="0">
              <a:latin typeface="Arial"/>
              <a:cs typeface="Arial"/>
            </a:endParaRPr>
          </a:p>
          <a:p>
            <a:pPr marL="12700" marR="899160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lang="nl-NL" sz="650" spc="-10" dirty="0" smtClean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lang="nl-NL" sz="650" spc="-5" dirty="0">
                <a:solidFill>
                  <a:srgbClr val="221F1F"/>
                </a:solidFill>
                <a:latin typeface="Arial"/>
                <a:cs typeface="Arial"/>
              </a:rPr>
              <a:t>cilindra: </a:t>
            </a:r>
            <a:r>
              <a:rPr lang="nl-NL" sz="650" spc="-10" dirty="0">
                <a:solidFill>
                  <a:srgbClr val="221F1F"/>
                </a:solidFill>
                <a:latin typeface="Arial"/>
                <a:cs typeface="Arial"/>
              </a:rPr>
              <a:t>Ø140 x460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lang="nl-NL" sz="650" spc="-5" dirty="0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lang="nl-NL"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nl-NL" sz="650" spc="-10" dirty="0" smtClean="0">
                <a:solidFill>
                  <a:srgbClr val="221F1F"/>
                </a:solidFill>
                <a:latin typeface="Arial"/>
                <a:cs typeface="Arial"/>
              </a:rPr>
              <a:t>izlaznog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nl-NL" sz="650" spc="-5" dirty="0" smtClean="0">
                <a:solidFill>
                  <a:srgbClr val="221F1F"/>
                </a:solidFill>
                <a:latin typeface="Arial"/>
                <a:cs typeface="Arial"/>
              </a:rPr>
              <a:t>cilindra</a:t>
            </a:r>
            <a:r>
              <a:rPr lang="nl-NL" sz="650" spc="-5" dirty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lang="nl-NL" sz="650" spc="-10" dirty="0">
                <a:solidFill>
                  <a:srgbClr val="221F1F"/>
                </a:solidFill>
                <a:latin typeface="Arial"/>
                <a:cs typeface="Arial"/>
              </a:rPr>
              <a:t>Ø50 </a:t>
            </a:r>
            <a:r>
              <a:rPr lang="nl-NL" sz="650" spc="-10" dirty="0" smtClean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lang="nl-NL"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14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14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14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14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59534" y="3680992"/>
            <a:ext cx="27305" cy="283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59534" y="4010147"/>
            <a:ext cx="1179195" cy="14333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12,0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13,0</a:t>
            </a:r>
            <a:r>
              <a:rPr sz="650" spc="-9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61600"/>
              </a:lnSpc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V830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Š340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D300 mm </a:t>
            </a:r>
            <a:endParaRPr lang="hr-HR" sz="650" spc="-10" dirty="0" smtClean="0">
              <a:solidFill>
                <a:srgbClr val="7DC141"/>
              </a:solidFill>
              <a:latin typeface="Arial"/>
              <a:cs typeface="Arial"/>
            </a:endParaRPr>
          </a:p>
          <a:p>
            <a:pPr>
              <a:lnSpc>
                <a:spcPct val="161600"/>
              </a:lnSpc>
            </a:pPr>
            <a:r>
              <a:rPr sz="650" spc="-10" dirty="0" smtClean="0">
                <a:solidFill>
                  <a:srgbClr val="7DC141"/>
                </a:solidFill>
                <a:latin typeface="Arial"/>
                <a:cs typeface="Arial"/>
              </a:rPr>
              <a:t>V330</a:t>
            </a:r>
            <a:r>
              <a:rPr sz="650" spc="-30" dirty="0" smtClean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Š830 </a:t>
            </a:r>
            <a:r>
              <a:rPr sz="650" spc="-5" dirty="0">
                <a:solidFill>
                  <a:srgbClr val="7DC14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D320 mm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141"/>
                </a:solidFill>
                <a:latin typeface="Arial"/>
                <a:cs typeface="Arial"/>
              </a:rPr>
              <a:t>0,09 cbm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141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14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84385000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8719632121534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141"/>
                </a:solidFill>
                <a:latin typeface="Arial"/>
                <a:cs typeface="Arial"/>
              </a:rPr>
              <a:t>09300462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6" name="Pravokutnik 45"/>
          <p:cNvSpPr/>
          <p:nvPr/>
        </p:nvSpPr>
        <p:spPr>
          <a:xfrm>
            <a:off x="4435842" y="5344205"/>
            <a:ext cx="2095500" cy="842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50" dirty="0"/>
              <a:t>Standard uključuje: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 čelika Ø16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zapunjenje od nehrđajućeg čelika Ø22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 čelika Ø32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nehrđajućegčelika Ø38 mm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48171"/>
            <a:ext cx="3889375" cy="1080770"/>
          </a:xfrm>
          <a:custGeom>
            <a:avLst/>
            <a:gdLst/>
            <a:ahLst/>
            <a:cxnLst/>
            <a:rect l="l" t="t" r="r" b="b"/>
            <a:pathLst>
              <a:path w="3889375" h="1080770">
                <a:moveTo>
                  <a:pt x="3889248" y="1080516"/>
                </a:moveTo>
                <a:lnTo>
                  <a:pt x="0" y="1080516"/>
                </a:lnTo>
                <a:lnTo>
                  <a:pt x="0" y="0"/>
                </a:lnTo>
                <a:lnTo>
                  <a:pt x="3889248" y="0"/>
                </a:lnTo>
                <a:lnTo>
                  <a:pt x="3889248" y="1080516"/>
                </a:lnTo>
                <a:close/>
              </a:path>
            </a:pathLst>
          </a:custGeom>
          <a:solidFill>
            <a:srgbClr val="A7A8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80"/>
            <a:ext cx="2886710" cy="628015"/>
          </a:xfrm>
          <a:custGeom>
            <a:avLst/>
            <a:gdLst/>
            <a:ahLst/>
            <a:cxnLst/>
            <a:rect l="l" t="t" r="r" b="b"/>
            <a:pathLst>
              <a:path w="2886710" h="628015">
                <a:moveTo>
                  <a:pt x="2886456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6456" y="0"/>
                </a:lnTo>
                <a:lnTo>
                  <a:pt x="2886456" y="627887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92027" y="0"/>
                </a:lnTo>
                <a:lnTo>
                  <a:pt x="4892027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67183" y="318516"/>
            <a:ext cx="1797285" cy="25946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462533" y="7428738"/>
            <a:ext cx="2032000" cy="1967864"/>
            <a:chOff x="462533" y="7428738"/>
            <a:chExt cx="2032000" cy="1967864"/>
          </a:xfrm>
        </p:grpSpPr>
        <p:sp>
          <p:nvSpPr>
            <p:cNvPr id="22" name="object 22"/>
            <p:cNvSpPr/>
            <p:nvPr/>
          </p:nvSpPr>
          <p:spPr>
            <a:xfrm>
              <a:off x="469391" y="7446264"/>
              <a:ext cx="2016251" cy="19431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5487" y="7441692"/>
              <a:ext cx="2005964" cy="1941830"/>
            </a:xfrm>
            <a:custGeom>
              <a:avLst/>
              <a:gdLst/>
              <a:ahLst/>
              <a:cxnLst/>
              <a:rect l="l" t="t" r="r" b="b"/>
              <a:pathLst>
                <a:path w="2005964" h="1941829">
                  <a:moveTo>
                    <a:pt x="0" y="12192"/>
                  </a:moveTo>
                  <a:lnTo>
                    <a:pt x="0" y="1929383"/>
                  </a:lnTo>
                  <a:lnTo>
                    <a:pt x="0" y="1941575"/>
                  </a:lnTo>
                  <a:lnTo>
                    <a:pt x="13716" y="1941575"/>
                  </a:lnTo>
                  <a:lnTo>
                    <a:pt x="1993391" y="1941575"/>
                  </a:lnTo>
                  <a:lnTo>
                    <a:pt x="2005583" y="1941575"/>
                  </a:lnTo>
                  <a:lnTo>
                    <a:pt x="2005583" y="1929383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5278374" y="7401306"/>
            <a:ext cx="2032000" cy="1995170"/>
            <a:chOff x="5278374" y="7401306"/>
            <a:chExt cx="2032000" cy="1995170"/>
          </a:xfrm>
        </p:grpSpPr>
        <p:sp>
          <p:nvSpPr>
            <p:cNvPr id="25" name="object 25"/>
            <p:cNvSpPr/>
            <p:nvPr/>
          </p:nvSpPr>
          <p:spPr>
            <a:xfrm>
              <a:off x="5303520" y="7563612"/>
              <a:ext cx="1981200" cy="138683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291328" y="7414260"/>
              <a:ext cx="2005964" cy="1969135"/>
            </a:xfrm>
            <a:custGeom>
              <a:avLst/>
              <a:gdLst/>
              <a:ahLst/>
              <a:cxnLst/>
              <a:rect l="l" t="t" r="r" b="b"/>
              <a:pathLst>
                <a:path w="2005965" h="1969134">
                  <a:moveTo>
                    <a:pt x="0" y="13716"/>
                  </a:moveTo>
                  <a:lnTo>
                    <a:pt x="0" y="1956816"/>
                  </a:lnTo>
                  <a:lnTo>
                    <a:pt x="0" y="1969007"/>
                  </a:lnTo>
                  <a:lnTo>
                    <a:pt x="12192" y="1969007"/>
                  </a:lnTo>
                  <a:lnTo>
                    <a:pt x="1993391" y="1969007"/>
                  </a:lnTo>
                  <a:lnTo>
                    <a:pt x="2005583" y="1969007"/>
                  </a:lnTo>
                  <a:lnTo>
                    <a:pt x="2005583" y="1956816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2873502" y="7428738"/>
            <a:ext cx="2032000" cy="1967864"/>
            <a:chOff x="2873502" y="7428738"/>
            <a:chExt cx="2032000" cy="1967864"/>
          </a:xfrm>
        </p:grpSpPr>
        <p:sp>
          <p:nvSpPr>
            <p:cNvPr id="28" name="object 28"/>
            <p:cNvSpPr/>
            <p:nvPr/>
          </p:nvSpPr>
          <p:spPr>
            <a:xfrm>
              <a:off x="3131819" y="7487412"/>
              <a:ext cx="1629155" cy="179834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886456" y="7441692"/>
              <a:ext cx="2005964" cy="1941830"/>
            </a:xfrm>
            <a:custGeom>
              <a:avLst/>
              <a:gdLst/>
              <a:ahLst/>
              <a:cxnLst/>
              <a:rect l="l" t="t" r="r" b="b"/>
              <a:pathLst>
                <a:path w="2005964" h="1941829">
                  <a:moveTo>
                    <a:pt x="0" y="12192"/>
                  </a:moveTo>
                  <a:lnTo>
                    <a:pt x="0" y="1929383"/>
                  </a:lnTo>
                  <a:lnTo>
                    <a:pt x="0" y="1941575"/>
                  </a:lnTo>
                  <a:lnTo>
                    <a:pt x="12192" y="1941575"/>
                  </a:lnTo>
                  <a:lnTo>
                    <a:pt x="1991867" y="1941575"/>
                  </a:lnTo>
                  <a:lnTo>
                    <a:pt x="2005583" y="1941575"/>
                  </a:lnTo>
                  <a:lnTo>
                    <a:pt x="2005583" y="1929383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282696" y="1693613"/>
            <a:ext cx="1917704" cy="13544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 marR="5080" indent="-114300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KOLICA ZA</a:t>
            </a:r>
            <a:endParaRPr lang="hr-HR" sz="1850" dirty="0">
              <a:latin typeface="Arial"/>
              <a:cs typeface="Arial"/>
            </a:endParaRPr>
          </a:p>
          <a:p>
            <a:pPr marL="126364" marR="5080" indent="-114300" algn="ctr">
              <a:lnSpc>
                <a:spcPct val="112400"/>
              </a:lnSpc>
              <a:spcBef>
                <a:spcPts val="100"/>
              </a:spcBef>
            </a:pP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ČIŠĆENJE  </a:t>
            </a:r>
            <a:endParaRPr lang="hr-HR" sz="1850" spc="-15" dirty="0" smtClean="0">
              <a:solidFill>
                <a:srgbClr val="929498"/>
              </a:solidFill>
              <a:latin typeface="Arial"/>
              <a:cs typeface="Arial"/>
            </a:endParaRPr>
          </a:p>
          <a:p>
            <a:pPr marL="126364" marR="5080" indent="-114300" algn="ctr">
              <a:lnSpc>
                <a:spcPct val="112400"/>
              </a:lnSpc>
              <a:spcBef>
                <a:spcPts val="100"/>
              </a:spcBef>
            </a:pPr>
            <a:endParaRPr lang="hr-HR" sz="1850" spc="-15" dirty="0" smtClean="0">
              <a:solidFill>
                <a:srgbClr val="929498"/>
              </a:solidFill>
              <a:latin typeface="Arial"/>
              <a:cs typeface="Arial"/>
            </a:endParaRPr>
          </a:p>
          <a:p>
            <a:pPr marL="126364" marR="5080" indent="-114300" algn="ctr">
              <a:lnSpc>
                <a:spcPct val="112400"/>
              </a:lnSpc>
              <a:spcBef>
                <a:spcPts val="10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5</a:t>
            </a:r>
            <a:r>
              <a:rPr sz="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KOTA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422158" cy="125034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Lijepa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robusna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kolica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5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uklonjivih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kanti: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kante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53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38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15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cm</a:t>
            </a:r>
            <a:endParaRPr sz="650" dirty="0">
              <a:latin typeface="Arial"/>
              <a:cs typeface="Arial"/>
            </a:endParaRPr>
          </a:p>
          <a:p>
            <a:pPr marL="12700" marR="840105">
              <a:lnSpc>
                <a:spcPct val="150000"/>
              </a:lnSpc>
              <a:spcBef>
                <a:spcPts val="13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kante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27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35 cm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40105">
              <a:lnSpc>
                <a:spcPct val="150000"/>
              </a:lnSpc>
              <a:spcBef>
                <a:spcPts val="13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Nositi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grede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držačima za</a:t>
            </a:r>
            <a:r>
              <a:rPr sz="65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kante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Kutni šavovi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zavareni 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polirani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Lijepo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su obrađeni,  bez oštrih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ivica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Noseće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grede imaju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dvostruke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zavarene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cijevi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promjera 25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788725"/>
            <a:ext cx="2193290" cy="6521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Četvrtaste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cijevi -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izuzetno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jake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05"/>
              </a:spcBef>
            </a:pP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Isporučuje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se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u ravnom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pakiranju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jednostavna instalacija sa priloženim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alatima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2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4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kotača,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sa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kočnicama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59647"/>
            <a:ext cx="459740" cy="2876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Neto</a:t>
            </a:r>
            <a:r>
              <a:rPr sz="650" spc="-10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težina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Bruto</a:t>
            </a:r>
            <a:r>
              <a:rPr sz="650" spc="-10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težina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80992"/>
            <a:ext cx="1283711" cy="19720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10,0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1) 2.0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00" dirty="0">
                <a:solidFill>
                  <a:srgbClr val="9A9EA1"/>
                </a:solidFill>
                <a:latin typeface="Arial"/>
                <a:cs typeface="Arial"/>
              </a:rPr>
              <a:t>2) 12,0</a:t>
            </a:r>
            <a:r>
              <a:rPr sz="600" spc="-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9A9EA1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V900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Š800x D450</a:t>
            </a:r>
            <a:r>
              <a:rPr sz="650" spc="-2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1) V360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Š550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D410</a:t>
            </a:r>
            <a:r>
              <a:rPr sz="650" spc="-5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2) V170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Š820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D790</a:t>
            </a:r>
            <a:r>
              <a:rPr sz="650" spc="-5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1) 0,08</a:t>
            </a:r>
            <a:r>
              <a:rPr sz="650" spc="-8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00" spc="10" dirty="0">
                <a:solidFill>
                  <a:srgbClr val="9A9EA1"/>
                </a:solidFill>
                <a:latin typeface="Arial"/>
                <a:cs typeface="Arial"/>
              </a:rPr>
              <a:t>2) 0,11</a:t>
            </a:r>
            <a:r>
              <a:rPr sz="600" spc="-6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9A9EA1"/>
                </a:solidFill>
                <a:latin typeface="Arial"/>
                <a:cs typeface="Arial"/>
              </a:rPr>
              <a:t>cbm</a:t>
            </a:r>
            <a:endParaRPr sz="600" dirty="0">
              <a:latin typeface="Arial"/>
              <a:cs typeface="Arial"/>
            </a:endParaRPr>
          </a:p>
          <a:p>
            <a:pPr marL="12700" marR="106680">
              <a:lnSpc>
                <a:spcPct val="180000"/>
              </a:lnSpc>
              <a:spcBef>
                <a:spcPts val="135"/>
              </a:spcBef>
            </a:pPr>
            <a:r>
              <a:rPr sz="650" spc="5" dirty="0">
                <a:solidFill>
                  <a:srgbClr val="9A9EA1"/>
                </a:solidFill>
                <a:latin typeface="Arial"/>
                <a:cs typeface="Arial"/>
              </a:rPr>
              <a:t>Kartonska kutija s</a:t>
            </a:r>
            <a:r>
              <a:rPr sz="650" spc="-4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9A9EA1"/>
                </a:solidFill>
                <a:latin typeface="Arial"/>
                <a:cs typeface="Arial"/>
              </a:rPr>
              <a:t>pjenom  </a:t>
            </a:r>
            <a:r>
              <a:rPr sz="600" dirty="0">
                <a:solidFill>
                  <a:srgbClr val="9A9EA1"/>
                </a:solidFill>
                <a:latin typeface="Arial"/>
                <a:cs typeface="Arial"/>
              </a:rPr>
              <a:t>94032080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8719632122012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09300544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09687" y="4154952"/>
            <a:ext cx="734695" cy="2876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mašine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Dimenzije</a:t>
            </a:r>
            <a:r>
              <a:rPr sz="650" spc="-5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pakiranja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09687" y="4670075"/>
            <a:ext cx="69913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Volumen</a:t>
            </a:r>
            <a:r>
              <a:rPr sz="650" spc="-4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pakiranja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11183" y="4980969"/>
            <a:ext cx="734695" cy="6292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Ambalažni</a:t>
            </a:r>
            <a:r>
              <a:rPr sz="650" spc="-4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materijal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50"/>
              </a:lnSpc>
              <a:spcBef>
                <a:spcPts val="5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9A9EA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9A9EA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9A9EA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650" spc="-5" dirty="0" err="1">
                <a:solidFill>
                  <a:srgbClr val="9A9EA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9A9EA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58818" y="9500264"/>
            <a:ext cx="1471930" cy="114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Lijepo dorađena,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robusna kolica za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čišćenje</a:t>
            </a:r>
            <a:endParaRPr sz="5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962452" y="9493553"/>
            <a:ext cx="144907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Opremljen sa 4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kotača,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 sa</a:t>
            </a:r>
            <a:r>
              <a:rPr sz="6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kočnicama</a:t>
            </a:r>
            <a:endParaRPr sz="6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519443" y="9491995"/>
            <a:ext cx="112776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Opremljen sa 5 uklonjivih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kanti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48171"/>
            <a:ext cx="3889375" cy="1080770"/>
          </a:xfrm>
          <a:custGeom>
            <a:avLst/>
            <a:gdLst/>
            <a:ahLst/>
            <a:cxnLst/>
            <a:rect l="l" t="t" r="r" b="b"/>
            <a:pathLst>
              <a:path w="3889375" h="1080770">
                <a:moveTo>
                  <a:pt x="3889248" y="1080516"/>
                </a:moveTo>
                <a:lnTo>
                  <a:pt x="0" y="1080516"/>
                </a:lnTo>
                <a:lnTo>
                  <a:pt x="0" y="0"/>
                </a:lnTo>
                <a:lnTo>
                  <a:pt x="3889248" y="0"/>
                </a:lnTo>
                <a:lnTo>
                  <a:pt x="3889248" y="1080516"/>
                </a:lnTo>
                <a:close/>
              </a:path>
            </a:pathLst>
          </a:custGeom>
          <a:solidFill>
            <a:srgbClr val="A7A8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80"/>
            <a:ext cx="2886710" cy="629920"/>
          </a:xfrm>
          <a:custGeom>
            <a:avLst/>
            <a:gdLst/>
            <a:ahLst/>
            <a:cxnLst/>
            <a:rect l="l" t="t" r="r" b="b"/>
            <a:pathLst>
              <a:path w="2886710" h="629920">
                <a:moveTo>
                  <a:pt x="2886456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6456" y="0"/>
                </a:lnTo>
                <a:lnTo>
                  <a:pt x="2886456" y="629412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92027" y="0"/>
                </a:lnTo>
                <a:lnTo>
                  <a:pt x="4892027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389120" y="513588"/>
            <a:ext cx="2394618" cy="22369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462533" y="7396733"/>
            <a:ext cx="2032000" cy="1999614"/>
            <a:chOff x="462533" y="7396733"/>
            <a:chExt cx="2032000" cy="1999614"/>
          </a:xfrm>
        </p:grpSpPr>
        <p:sp>
          <p:nvSpPr>
            <p:cNvPr id="22" name="object 22"/>
            <p:cNvSpPr/>
            <p:nvPr/>
          </p:nvSpPr>
          <p:spPr>
            <a:xfrm>
              <a:off x="469391" y="7417307"/>
              <a:ext cx="2016251" cy="197205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5487" y="7409687"/>
              <a:ext cx="2005964" cy="1973580"/>
            </a:xfrm>
            <a:custGeom>
              <a:avLst/>
              <a:gdLst/>
              <a:ahLst/>
              <a:cxnLst/>
              <a:rect l="l" t="t" r="r" b="b"/>
              <a:pathLst>
                <a:path w="2005964" h="1973579">
                  <a:moveTo>
                    <a:pt x="0" y="12192"/>
                  </a:moveTo>
                  <a:lnTo>
                    <a:pt x="0" y="1961387"/>
                  </a:lnTo>
                  <a:lnTo>
                    <a:pt x="0" y="1973579"/>
                  </a:lnTo>
                  <a:lnTo>
                    <a:pt x="13716" y="1973579"/>
                  </a:lnTo>
                  <a:lnTo>
                    <a:pt x="1993391" y="1973579"/>
                  </a:lnTo>
                  <a:lnTo>
                    <a:pt x="2005583" y="1973579"/>
                  </a:lnTo>
                  <a:lnTo>
                    <a:pt x="2005583" y="196138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5278374" y="7396733"/>
            <a:ext cx="2032000" cy="1999614"/>
            <a:chOff x="5278374" y="7396733"/>
            <a:chExt cx="2032000" cy="1999614"/>
          </a:xfrm>
        </p:grpSpPr>
        <p:sp>
          <p:nvSpPr>
            <p:cNvPr id="25" name="object 25"/>
            <p:cNvSpPr/>
            <p:nvPr/>
          </p:nvSpPr>
          <p:spPr>
            <a:xfrm>
              <a:off x="5398007" y="7456931"/>
              <a:ext cx="1886712" cy="19141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291328" y="7409687"/>
              <a:ext cx="2005964" cy="1973580"/>
            </a:xfrm>
            <a:custGeom>
              <a:avLst/>
              <a:gdLst/>
              <a:ahLst/>
              <a:cxnLst/>
              <a:rect l="l" t="t" r="r" b="b"/>
              <a:pathLst>
                <a:path w="2005965" h="1973579">
                  <a:moveTo>
                    <a:pt x="0" y="12192"/>
                  </a:moveTo>
                  <a:lnTo>
                    <a:pt x="0" y="1961387"/>
                  </a:lnTo>
                  <a:lnTo>
                    <a:pt x="0" y="1973579"/>
                  </a:lnTo>
                  <a:lnTo>
                    <a:pt x="12192" y="1973579"/>
                  </a:lnTo>
                  <a:lnTo>
                    <a:pt x="1993391" y="1973579"/>
                  </a:lnTo>
                  <a:lnTo>
                    <a:pt x="2005583" y="1973579"/>
                  </a:lnTo>
                  <a:lnTo>
                    <a:pt x="2005583" y="196138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2873502" y="7396733"/>
            <a:ext cx="2032000" cy="1999614"/>
            <a:chOff x="2873502" y="7396733"/>
            <a:chExt cx="2032000" cy="1999614"/>
          </a:xfrm>
        </p:grpSpPr>
        <p:sp>
          <p:nvSpPr>
            <p:cNvPr id="28" name="object 28"/>
            <p:cNvSpPr/>
            <p:nvPr/>
          </p:nvSpPr>
          <p:spPr>
            <a:xfrm>
              <a:off x="2938272" y="7461503"/>
              <a:ext cx="1894331" cy="170078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886456" y="7409687"/>
              <a:ext cx="2005964" cy="1973580"/>
            </a:xfrm>
            <a:custGeom>
              <a:avLst/>
              <a:gdLst/>
              <a:ahLst/>
              <a:cxnLst/>
              <a:rect l="l" t="t" r="r" b="b"/>
              <a:pathLst>
                <a:path w="2005964" h="1973579">
                  <a:moveTo>
                    <a:pt x="0" y="12192"/>
                  </a:moveTo>
                  <a:lnTo>
                    <a:pt x="0" y="1961387"/>
                  </a:lnTo>
                  <a:lnTo>
                    <a:pt x="0" y="1973579"/>
                  </a:lnTo>
                  <a:lnTo>
                    <a:pt x="12192" y="1973579"/>
                  </a:lnTo>
                  <a:lnTo>
                    <a:pt x="1991867" y="1973579"/>
                  </a:lnTo>
                  <a:lnTo>
                    <a:pt x="2005583" y="1973579"/>
                  </a:lnTo>
                  <a:lnTo>
                    <a:pt x="2005583" y="196138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16691" y="1693613"/>
            <a:ext cx="3136907" cy="948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8580">
              <a:lnSpc>
                <a:spcPct val="112400"/>
              </a:lnSpc>
              <a:spcBef>
                <a:spcPts val="100"/>
              </a:spcBef>
            </a:pP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SERVISNA</a:t>
            </a:r>
            <a:r>
              <a:rPr sz="1850" spc="-2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KOLICA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 OD 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NEHRĐAJUĆEG ČELIKA</a:t>
            </a:r>
            <a:endParaRPr sz="1850" dirty="0">
              <a:latin typeface="Arial"/>
              <a:cs typeface="Arial"/>
            </a:endParaRPr>
          </a:p>
          <a:p>
            <a:pPr marL="85661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2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RAZINE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04167" y="9475743"/>
            <a:ext cx="852169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Radni listovi su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ojačani</a:t>
            </a:r>
            <a:endParaRPr sz="650">
              <a:latin typeface="Arial"/>
              <a:cs typeface="Arial"/>
            </a:endParaRPr>
          </a:p>
          <a:p>
            <a:pPr marL="278765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uglovi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brana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80090" y="9487958"/>
            <a:ext cx="84772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Ukupna nosivost 80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65539" y="9486400"/>
            <a:ext cx="144907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Opremljen sa 4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kotača,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 sa</a:t>
            </a:r>
            <a:r>
              <a:rPr sz="6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kočnicama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190199"/>
            <a:ext cx="2179955" cy="130612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2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Prekrasna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robusna kolica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posluživanje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25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Opremljena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2</a:t>
            </a:r>
            <a:r>
              <a:rPr lang="hr-HR"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radna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lista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3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Radni listovi imaju presavijene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ivice</a:t>
            </a:r>
            <a:endParaRPr sz="650" dirty="0">
              <a:latin typeface="Arial"/>
              <a:cs typeface="Arial"/>
            </a:endParaRPr>
          </a:p>
          <a:p>
            <a:pPr marL="12700" marR="203200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Kutni šavovi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zavareni 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polirani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032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Lijepo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obrađeni,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bez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oštrih ivica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Radni listovi imaju ojačane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kutove 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masu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Nosivost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40 kg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po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radnom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listu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Ukupna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nosivost 80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595384"/>
            <a:ext cx="134874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Četvrtaste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cijevi -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izuzetno jake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>
              <a:latin typeface="Arial"/>
              <a:cs typeface="Arial"/>
            </a:endParaRPr>
          </a:p>
        </p:txBody>
      </p:sp>
      <p:graphicFrame>
        <p:nvGraphicFramePr>
          <p:cNvPr id="35" name="object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599297"/>
              </p:ext>
            </p:extLst>
          </p:nvPr>
        </p:nvGraphicFramePr>
        <p:xfrm>
          <a:off x="700731" y="4815876"/>
          <a:ext cx="5483225" cy="8552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4105"/>
                <a:gridCol w="1933575"/>
                <a:gridCol w="2455545"/>
              </a:tblGrid>
              <a:tr h="134441"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Ambalažni </a:t>
                      </a: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650" spc="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Kartonska </a:t>
                      </a:r>
                      <a:r>
                        <a:rPr sz="650" spc="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650" spc="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535"/>
                        </a:lnSpc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imaju branike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62926"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HS </a:t>
                      </a:r>
                      <a:r>
                        <a:rPr sz="650" spc="-5" dirty="0" err="1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carinski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429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94032080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65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Isporučuje se u ravnom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pakovanju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2545" marB="0"/>
                </a:tc>
              </a:tr>
              <a:tr h="175403"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6194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8719632120674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Vrlo jednostavna </a:t>
                      </a:r>
                      <a:r>
                        <a:rPr sz="65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instalacija </a:t>
                      </a:r>
                      <a:r>
                        <a:rPr sz="650" spc="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sa </a:t>
                      </a:r>
                      <a:r>
                        <a:rPr sz="65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priloženim</a:t>
                      </a:r>
                      <a:r>
                        <a:rPr sz="650" spc="2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alatima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1750" marB="0"/>
                </a:tc>
              </a:tr>
              <a:tr h="327987"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5" dirty="0" err="1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09300545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111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Cijevi promjera 20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50" dirty="0">
                        <a:latin typeface="Times New Roman"/>
                        <a:cs typeface="Times New Roman"/>
                      </a:endParaRPr>
                    </a:p>
                    <a:p>
                      <a:pPr marL="720090">
                        <a:lnSpc>
                          <a:spcPts val="725"/>
                        </a:lnSpc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Udaljenost između limova 600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27940" marB="0"/>
                </a:tc>
              </a:tr>
            </a:tbl>
          </a:graphicData>
        </a:graphic>
      </p:graphicFrame>
      <p:sp>
        <p:nvSpPr>
          <p:cNvPr id="36" name="object 36"/>
          <p:cNvSpPr txBox="1"/>
          <p:nvPr/>
        </p:nvSpPr>
        <p:spPr>
          <a:xfrm>
            <a:off x="709687" y="3630638"/>
            <a:ext cx="734695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9A9EA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9A9EA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Dimenzije pakiranja  Volumen</a:t>
            </a:r>
            <a:r>
              <a:rPr sz="650" spc="-3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4010147"/>
            <a:ext cx="929005" cy="7727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12,0</a:t>
            </a:r>
            <a:r>
              <a:rPr sz="650" spc="-9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13,0</a:t>
            </a:r>
            <a:r>
              <a:rPr sz="650" spc="-9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V940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Š950x D510</a:t>
            </a:r>
            <a:r>
              <a:rPr sz="650" spc="-5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V130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Š920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D530</a:t>
            </a:r>
            <a:r>
              <a:rPr sz="650" spc="-6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0,06 cbm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48171"/>
            <a:ext cx="3889375" cy="1080770"/>
          </a:xfrm>
          <a:custGeom>
            <a:avLst/>
            <a:gdLst/>
            <a:ahLst/>
            <a:cxnLst/>
            <a:rect l="l" t="t" r="r" b="b"/>
            <a:pathLst>
              <a:path w="3889375" h="1080770">
                <a:moveTo>
                  <a:pt x="3889248" y="1080516"/>
                </a:moveTo>
                <a:lnTo>
                  <a:pt x="0" y="1080516"/>
                </a:lnTo>
                <a:lnTo>
                  <a:pt x="0" y="0"/>
                </a:lnTo>
                <a:lnTo>
                  <a:pt x="3889248" y="0"/>
                </a:lnTo>
                <a:lnTo>
                  <a:pt x="3889248" y="1080516"/>
                </a:lnTo>
                <a:close/>
              </a:path>
            </a:pathLst>
          </a:custGeom>
          <a:solidFill>
            <a:srgbClr val="A7A8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80"/>
            <a:ext cx="2886710" cy="629920"/>
          </a:xfrm>
          <a:custGeom>
            <a:avLst/>
            <a:gdLst/>
            <a:ahLst/>
            <a:cxnLst/>
            <a:rect l="l" t="t" r="r" b="b"/>
            <a:pathLst>
              <a:path w="2886710" h="629920">
                <a:moveTo>
                  <a:pt x="2886456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6456" y="0"/>
                </a:lnTo>
                <a:lnTo>
                  <a:pt x="2886456" y="629412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92027" y="0"/>
                </a:lnTo>
                <a:lnTo>
                  <a:pt x="4892027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13503" y="513588"/>
            <a:ext cx="2396140" cy="22494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462533" y="7396733"/>
            <a:ext cx="2032000" cy="1999614"/>
            <a:chOff x="462533" y="7396733"/>
            <a:chExt cx="2032000" cy="1999614"/>
          </a:xfrm>
        </p:grpSpPr>
        <p:sp>
          <p:nvSpPr>
            <p:cNvPr id="22" name="object 22"/>
            <p:cNvSpPr/>
            <p:nvPr/>
          </p:nvSpPr>
          <p:spPr>
            <a:xfrm>
              <a:off x="469391" y="7417307"/>
              <a:ext cx="2016251" cy="197205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5487" y="7409687"/>
              <a:ext cx="2005964" cy="1973580"/>
            </a:xfrm>
            <a:custGeom>
              <a:avLst/>
              <a:gdLst/>
              <a:ahLst/>
              <a:cxnLst/>
              <a:rect l="l" t="t" r="r" b="b"/>
              <a:pathLst>
                <a:path w="2005964" h="1973579">
                  <a:moveTo>
                    <a:pt x="0" y="12192"/>
                  </a:moveTo>
                  <a:lnTo>
                    <a:pt x="0" y="1961387"/>
                  </a:lnTo>
                  <a:lnTo>
                    <a:pt x="0" y="1973579"/>
                  </a:lnTo>
                  <a:lnTo>
                    <a:pt x="13716" y="1973579"/>
                  </a:lnTo>
                  <a:lnTo>
                    <a:pt x="1993391" y="1973579"/>
                  </a:lnTo>
                  <a:lnTo>
                    <a:pt x="2005583" y="1973579"/>
                  </a:lnTo>
                  <a:lnTo>
                    <a:pt x="2005583" y="196138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5278374" y="7396733"/>
            <a:ext cx="2032000" cy="1999614"/>
            <a:chOff x="5278374" y="7396733"/>
            <a:chExt cx="2032000" cy="1999614"/>
          </a:xfrm>
        </p:grpSpPr>
        <p:sp>
          <p:nvSpPr>
            <p:cNvPr id="25" name="object 25"/>
            <p:cNvSpPr/>
            <p:nvPr/>
          </p:nvSpPr>
          <p:spPr>
            <a:xfrm>
              <a:off x="5398007" y="7456931"/>
              <a:ext cx="1886712" cy="19141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291328" y="7409687"/>
              <a:ext cx="2005964" cy="1973580"/>
            </a:xfrm>
            <a:custGeom>
              <a:avLst/>
              <a:gdLst/>
              <a:ahLst/>
              <a:cxnLst/>
              <a:rect l="l" t="t" r="r" b="b"/>
              <a:pathLst>
                <a:path w="2005965" h="1973579">
                  <a:moveTo>
                    <a:pt x="0" y="12192"/>
                  </a:moveTo>
                  <a:lnTo>
                    <a:pt x="0" y="1961387"/>
                  </a:lnTo>
                  <a:lnTo>
                    <a:pt x="0" y="1973579"/>
                  </a:lnTo>
                  <a:lnTo>
                    <a:pt x="12192" y="1973579"/>
                  </a:lnTo>
                  <a:lnTo>
                    <a:pt x="1993391" y="1973579"/>
                  </a:lnTo>
                  <a:lnTo>
                    <a:pt x="2005583" y="1973579"/>
                  </a:lnTo>
                  <a:lnTo>
                    <a:pt x="2005583" y="196138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2873502" y="7396733"/>
            <a:ext cx="2032000" cy="1999614"/>
            <a:chOff x="2873502" y="7396733"/>
            <a:chExt cx="2032000" cy="1999614"/>
          </a:xfrm>
        </p:grpSpPr>
        <p:sp>
          <p:nvSpPr>
            <p:cNvPr id="28" name="object 28"/>
            <p:cNvSpPr/>
            <p:nvPr/>
          </p:nvSpPr>
          <p:spPr>
            <a:xfrm>
              <a:off x="2962656" y="7461503"/>
              <a:ext cx="1869947" cy="170078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886456" y="7409687"/>
              <a:ext cx="2005964" cy="1973580"/>
            </a:xfrm>
            <a:custGeom>
              <a:avLst/>
              <a:gdLst/>
              <a:ahLst/>
              <a:cxnLst/>
              <a:rect l="l" t="t" r="r" b="b"/>
              <a:pathLst>
                <a:path w="2005964" h="1973579">
                  <a:moveTo>
                    <a:pt x="0" y="12192"/>
                  </a:moveTo>
                  <a:lnTo>
                    <a:pt x="0" y="1961387"/>
                  </a:lnTo>
                  <a:lnTo>
                    <a:pt x="0" y="1973579"/>
                  </a:lnTo>
                  <a:lnTo>
                    <a:pt x="12192" y="1973579"/>
                  </a:lnTo>
                  <a:lnTo>
                    <a:pt x="1991867" y="1973579"/>
                  </a:lnTo>
                  <a:lnTo>
                    <a:pt x="2005583" y="1973579"/>
                  </a:lnTo>
                  <a:lnTo>
                    <a:pt x="2005583" y="196138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16692" y="1693613"/>
            <a:ext cx="3022607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8580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SERVISNA</a:t>
            </a:r>
            <a:r>
              <a:rPr lang="hr-HR" sz="1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KOLICA OD </a:t>
            </a:r>
            <a:r>
              <a:rPr lang="hr-HR" sz="1850" spc="-15" dirty="0">
                <a:solidFill>
                  <a:srgbClr val="929498"/>
                </a:solidFill>
                <a:latin typeface="Arial"/>
                <a:cs typeface="Arial"/>
              </a:rPr>
              <a:t>NEHRĐAJUĆEG ČELIKA</a:t>
            </a:r>
            <a:endParaRPr lang="hr-HR" sz="1850" dirty="0">
              <a:latin typeface="Arial"/>
              <a:cs typeface="Arial"/>
            </a:endParaRPr>
          </a:p>
          <a:p>
            <a:pPr marL="856615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3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NIVOA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04167" y="9475743"/>
            <a:ext cx="852169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Radni listovi su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ojačani</a:t>
            </a:r>
            <a:endParaRPr sz="650">
              <a:latin typeface="Arial"/>
              <a:cs typeface="Arial"/>
            </a:endParaRPr>
          </a:p>
          <a:p>
            <a:pPr marL="278765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uglovi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brana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46592" y="9487958"/>
            <a:ext cx="89281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Ukupna nosivost 120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65539" y="9486400"/>
            <a:ext cx="144907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Opremljen sa 4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kotača,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 sa</a:t>
            </a:r>
            <a:r>
              <a:rPr sz="6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kočnicama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190199"/>
            <a:ext cx="2179955" cy="129073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Prekrasna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robusna kolica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posluživanje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Opremljena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3</a:t>
            </a:r>
            <a:r>
              <a:rPr lang="hr-HR"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radna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lista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Radni listovi imaju presavijene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ivice</a:t>
            </a:r>
            <a:endParaRPr sz="650" dirty="0">
              <a:latin typeface="Arial"/>
              <a:cs typeface="Arial"/>
            </a:endParaRPr>
          </a:p>
          <a:p>
            <a:pPr marL="12700" marR="20320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Kutni šavovi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zavareni 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polirani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0320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Lijepo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obrađeni,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bez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oštrih ivica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Radni listovi imaju ojačane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kutove 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masu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Nosivost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40 kg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po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radnom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listu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Udaljenost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između limova 285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595384"/>
            <a:ext cx="1538605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Ukupna nosivost 120 kg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Kvadratne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cijevi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– </a:t>
            </a: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izuzetno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jake noge imaju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branike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1" y="5157529"/>
            <a:ext cx="2179955" cy="741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Isporučuje se u ravnom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pakovanju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4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Vrlo jednostavna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instalacija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priloženim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alatima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4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Cijevi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promjera 20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Udaljenost između limova 600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9A9EA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9A9EA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9A9EA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9A9EA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9A9EA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9A9EA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9A9EA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4010147"/>
            <a:ext cx="1207511" cy="14375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15,0</a:t>
            </a:r>
            <a:r>
              <a:rPr sz="650" spc="-9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16,0</a:t>
            </a:r>
            <a:r>
              <a:rPr sz="650" spc="-9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V940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Š950x D510</a:t>
            </a:r>
            <a:r>
              <a:rPr sz="650" spc="-5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V160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Š920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D530</a:t>
            </a:r>
            <a:r>
              <a:rPr sz="650" spc="-6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0,08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9A9EA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9A9EA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9A9EA1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9A9EA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94032080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8719632120681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09300546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48171"/>
            <a:ext cx="3889375" cy="1080770"/>
          </a:xfrm>
          <a:custGeom>
            <a:avLst/>
            <a:gdLst/>
            <a:ahLst/>
            <a:cxnLst/>
            <a:rect l="l" t="t" r="r" b="b"/>
            <a:pathLst>
              <a:path w="3889375" h="1080770">
                <a:moveTo>
                  <a:pt x="3889248" y="1080516"/>
                </a:moveTo>
                <a:lnTo>
                  <a:pt x="0" y="1080516"/>
                </a:lnTo>
                <a:lnTo>
                  <a:pt x="0" y="0"/>
                </a:lnTo>
                <a:lnTo>
                  <a:pt x="3889248" y="0"/>
                </a:lnTo>
                <a:lnTo>
                  <a:pt x="3889248" y="1080516"/>
                </a:lnTo>
                <a:close/>
              </a:path>
            </a:pathLst>
          </a:custGeom>
          <a:solidFill>
            <a:srgbClr val="A7A8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80"/>
            <a:ext cx="2886710" cy="628015"/>
          </a:xfrm>
          <a:custGeom>
            <a:avLst/>
            <a:gdLst/>
            <a:ahLst/>
            <a:cxnLst/>
            <a:rect l="l" t="t" r="r" b="b"/>
            <a:pathLst>
              <a:path w="2886710" h="628015">
                <a:moveTo>
                  <a:pt x="2886456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6456" y="0"/>
                </a:lnTo>
                <a:lnTo>
                  <a:pt x="2886456" y="627887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92027" y="0"/>
                </a:lnTo>
                <a:lnTo>
                  <a:pt x="4892027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37891" y="135636"/>
            <a:ext cx="1056862" cy="279390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2" name="object 22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5" name="object 25"/>
            <p:cNvSpPr/>
            <p:nvPr/>
          </p:nvSpPr>
          <p:spPr>
            <a:xfrm>
              <a:off x="5382509" y="7571231"/>
              <a:ext cx="1646178" cy="173888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2873502" y="7546085"/>
            <a:ext cx="2032000" cy="1850389"/>
            <a:chOff x="2873502" y="7546085"/>
            <a:chExt cx="2032000" cy="1850389"/>
          </a:xfrm>
        </p:grpSpPr>
        <p:sp>
          <p:nvSpPr>
            <p:cNvPr id="28" name="object 28"/>
            <p:cNvSpPr/>
            <p:nvPr/>
          </p:nvSpPr>
          <p:spPr>
            <a:xfrm>
              <a:off x="3253740" y="7607807"/>
              <a:ext cx="1312163" cy="176326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886456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916876" y="1693933"/>
            <a:ext cx="2435923" cy="911788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KOLICA ZA PLADANJ</a:t>
            </a:r>
            <a:endParaRPr sz="1850" dirty="0">
              <a:latin typeface="Arial"/>
              <a:cs typeface="Arial"/>
            </a:endParaRPr>
          </a:p>
          <a:p>
            <a:pPr marL="20955" algn="ctr">
              <a:lnSpc>
                <a:spcPct val="100000"/>
              </a:lnSpc>
              <a:spcBef>
                <a:spcPts val="225"/>
              </a:spcBef>
            </a:pPr>
            <a:r>
              <a:rPr sz="1600" dirty="0">
                <a:solidFill>
                  <a:srgbClr val="929498"/>
                </a:solidFill>
                <a:latin typeface="Arial"/>
                <a:cs typeface="Arial"/>
              </a:rPr>
              <a:t>GASTRONORM</a:t>
            </a:r>
            <a:endParaRPr sz="1600" dirty="0">
              <a:latin typeface="Arial"/>
              <a:cs typeface="Arial"/>
            </a:endParaRPr>
          </a:p>
          <a:p>
            <a:pPr marL="528955">
              <a:lnSpc>
                <a:spcPct val="100000"/>
              </a:lnSpc>
              <a:spcBef>
                <a:spcPts val="13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16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1 </a:t>
            </a:r>
            <a:r>
              <a:rPr sz="850" spc="5" dirty="0">
                <a:solidFill>
                  <a:srgbClr val="929498"/>
                </a:solidFill>
                <a:latin typeface="Arial"/>
                <a:cs typeface="Arial"/>
              </a:rPr>
              <a:t>/</a:t>
            </a:r>
            <a:r>
              <a:rPr sz="850" spc="-9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GN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87172" y="9475743"/>
            <a:ext cx="139890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Opremljen sa 16 polica za</a:t>
            </a:r>
            <a:r>
              <a:rPr sz="6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gastronorm</a:t>
            </a:r>
            <a:endParaRPr sz="650">
              <a:latin typeface="Arial"/>
              <a:cs typeface="Arial"/>
            </a:endParaRPr>
          </a:p>
          <a:p>
            <a:pPr marL="743585">
              <a:lnSpc>
                <a:spcPct val="100000"/>
              </a:lnSpc>
              <a:spcBef>
                <a:spcPts val="32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kontejneri</a:t>
            </a:r>
            <a:endParaRPr sz="6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099315" y="9487958"/>
            <a:ext cx="122237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Udaljenost između limova 80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365539" y="9486400"/>
            <a:ext cx="144907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Opremljen sa 4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kotača,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 sa</a:t>
            </a:r>
            <a:r>
              <a:rPr sz="6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kočnicama</a:t>
            </a:r>
            <a:endParaRPr sz="6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168920"/>
            <a:ext cx="2614295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Lijepa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robusna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kolica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ladice za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gastronorm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16</a:t>
            </a:r>
            <a:r>
              <a:rPr sz="650" spc="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polica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gastronorm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kontejnere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Police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imaju preklopljene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ivice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703813"/>
            <a:ext cx="1936114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Kutni šavovi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zavareni 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polirani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Lijepo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su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obrađeni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,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bez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oštrih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ivica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Police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imaju dvostruke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zavare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4238755"/>
            <a:ext cx="1348740" cy="301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Četvrtaste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cijevi -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izuzetno jake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imaju branike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4622586"/>
            <a:ext cx="1279158" cy="1134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Isporučuje se u ravnom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pakovanju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7" name="object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738512"/>
              </p:ext>
            </p:extLst>
          </p:nvPr>
        </p:nvGraphicFramePr>
        <p:xfrm>
          <a:off x="701094" y="4829587"/>
          <a:ext cx="5322570" cy="6102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4105"/>
                <a:gridCol w="1933575"/>
                <a:gridCol w="2294890"/>
              </a:tblGrid>
              <a:tr h="301294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Ambalažni</a:t>
                      </a:r>
                      <a:r>
                        <a:rPr sz="650" spc="-5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2222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HS </a:t>
                      </a:r>
                      <a:r>
                        <a:rPr sz="650" spc="-5" dirty="0" err="1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carinski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36195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650" spc="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Kartonska </a:t>
                      </a:r>
                      <a:r>
                        <a:rPr sz="650" spc="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650" spc="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5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36195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94032080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L="718820">
                        <a:lnSpc>
                          <a:spcPts val="540"/>
                        </a:lnSpc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Vrlo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jednostavna instalacija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priloženim</a:t>
                      </a:r>
                      <a:r>
                        <a:rPr sz="650" spc="-5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ala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718820" marR="3048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promjera 25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67647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 marL="36195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8719632121985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718820" marR="3048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Udaljenost između limova 80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6034" marB="0"/>
                </a:tc>
              </a:tr>
              <a:tr h="141341">
                <a:tc>
                  <a:txBody>
                    <a:bodyPr/>
                    <a:lstStyle/>
                    <a:p>
                      <a:pPr marL="22225">
                        <a:lnSpc>
                          <a:spcPts val="735"/>
                        </a:lnSpc>
                        <a:spcBef>
                          <a:spcPts val="275"/>
                        </a:spcBef>
                      </a:pPr>
                      <a:r>
                        <a:rPr sz="650" spc="-5" dirty="0" err="1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4925" marB="0"/>
                </a:tc>
                <a:tc>
                  <a:txBody>
                    <a:bodyPr/>
                    <a:lstStyle/>
                    <a:p>
                      <a:pPr marL="361950">
                        <a:lnSpc>
                          <a:spcPts val="725"/>
                        </a:lnSpc>
                        <a:spcBef>
                          <a:spcPts val="290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09300547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6830" marB="0"/>
                </a:tc>
                <a:tc>
                  <a:txBody>
                    <a:bodyPr/>
                    <a:lstStyle/>
                    <a:p>
                      <a:pPr marL="718820" marR="3048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Opremljen sa 4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točka i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ručkom za</a:t>
                      </a:r>
                      <a:r>
                        <a:rPr sz="650" spc="1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kretanje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7305" marB="0"/>
                </a:tc>
              </a:tr>
            </a:tbl>
          </a:graphicData>
        </a:graphic>
      </p:graphicFrame>
      <p:sp>
        <p:nvSpPr>
          <p:cNvPr id="38" name="object 38"/>
          <p:cNvSpPr txBox="1"/>
          <p:nvPr/>
        </p:nvSpPr>
        <p:spPr>
          <a:xfrm>
            <a:off x="6007213" y="4787372"/>
            <a:ext cx="38227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tima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cijevi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09687" y="3630638"/>
            <a:ext cx="734695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9A9EA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9A9EA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Dimenzije pakiranja  Volumen</a:t>
            </a:r>
            <a:r>
              <a:rPr sz="650" spc="-3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145289" y="4010147"/>
            <a:ext cx="30607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20,0</a:t>
            </a:r>
            <a:r>
              <a:rPr sz="650" spc="-6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145289" y="4122920"/>
            <a:ext cx="951865" cy="65976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21,0 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V1735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Š610x D440</a:t>
            </a:r>
            <a:r>
              <a:rPr sz="650" spc="-5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V90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Š1640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D600</a:t>
            </a:r>
            <a:r>
              <a:rPr sz="650" spc="-6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0,09 cbm</a:t>
            </a:r>
            <a:endParaRPr sz="6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48171"/>
            <a:ext cx="3889375" cy="1080770"/>
          </a:xfrm>
          <a:custGeom>
            <a:avLst/>
            <a:gdLst/>
            <a:ahLst/>
            <a:cxnLst/>
            <a:rect l="l" t="t" r="r" b="b"/>
            <a:pathLst>
              <a:path w="3889375" h="1080770">
                <a:moveTo>
                  <a:pt x="3889248" y="1080516"/>
                </a:moveTo>
                <a:lnTo>
                  <a:pt x="0" y="1080516"/>
                </a:lnTo>
                <a:lnTo>
                  <a:pt x="0" y="0"/>
                </a:lnTo>
                <a:lnTo>
                  <a:pt x="3889248" y="0"/>
                </a:lnTo>
                <a:lnTo>
                  <a:pt x="3889248" y="1080516"/>
                </a:lnTo>
                <a:close/>
              </a:path>
            </a:pathLst>
          </a:custGeom>
          <a:solidFill>
            <a:srgbClr val="A7A8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80"/>
            <a:ext cx="2886710" cy="628015"/>
          </a:xfrm>
          <a:custGeom>
            <a:avLst/>
            <a:gdLst/>
            <a:ahLst/>
            <a:cxnLst/>
            <a:rect l="l" t="t" r="r" b="b"/>
            <a:pathLst>
              <a:path w="2886710" h="628015">
                <a:moveTo>
                  <a:pt x="2886456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6456" y="0"/>
                </a:lnTo>
                <a:lnTo>
                  <a:pt x="2886456" y="627887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92027" y="0"/>
                </a:lnTo>
                <a:lnTo>
                  <a:pt x="4892027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79850" y="135636"/>
            <a:ext cx="1156950" cy="279390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2" name="object 22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5" name="object 25"/>
            <p:cNvSpPr/>
            <p:nvPr/>
          </p:nvSpPr>
          <p:spPr>
            <a:xfrm>
              <a:off x="5318760" y="7571232"/>
              <a:ext cx="1822703" cy="169316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2873502" y="7546085"/>
            <a:ext cx="2032000" cy="1850389"/>
            <a:chOff x="2873502" y="7546085"/>
            <a:chExt cx="2032000" cy="1850389"/>
          </a:xfrm>
        </p:grpSpPr>
        <p:sp>
          <p:nvSpPr>
            <p:cNvPr id="28" name="object 28"/>
            <p:cNvSpPr/>
            <p:nvPr/>
          </p:nvSpPr>
          <p:spPr>
            <a:xfrm>
              <a:off x="3095243" y="7566660"/>
              <a:ext cx="1630803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886456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916877" y="1693933"/>
            <a:ext cx="1779270" cy="1111843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TRAY</a:t>
            </a:r>
            <a:r>
              <a:rPr sz="1850" spc="-6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TROLLEY</a:t>
            </a:r>
            <a:endParaRPr sz="1850" dirty="0">
              <a:latin typeface="Arial"/>
              <a:cs typeface="Arial"/>
            </a:endParaRPr>
          </a:p>
          <a:p>
            <a:pPr marR="13970" algn="ctr">
              <a:lnSpc>
                <a:spcPct val="100000"/>
              </a:lnSpc>
              <a:spcBef>
                <a:spcPts val="225"/>
              </a:spcBef>
            </a:pPr>
            <a:r>
              <a:rPr sz="1600" dirty="0">
                <a:solidFill>
                  <a:srgbClr val="929498"/>
                </a:solidFill>
                <a:latin typeface="Arial"/>
                <a:cs typeface="Arial"/>
              </a:rPr>
              <a:t>BAKERYNORM</a:t>
            </a:r>
            <a:endParaRPr sz="1600" dirty="0">
              <a:latin typeface="Arial"/>
              <a:cs typeface="Arial"/>
            </a:endParaRPr>
          </a:p>
          <a:p>
            <a:pPr marL="360045">
              <a:lnSpc>
                <a:spcPct val="100000"/>
              </a:lnSpc>
              <a:spcBef>
                <a:spcPts val="13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16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</a:t>
            </a:r>
            <a:r>
              <a:rPr sz="850" spc="-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60X40CM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87172" y="9475743"/>
            <a:ext cx="139890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Opremljen sa 16 polica za</a:t>
            </a:r>
            <a:r>
              <a:rPr sz="6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gastronorm</a:t>
            </a:r>
            <a:endParaRPr sz="650">
              <a:latin typeface="Arial"/>
              <a:cs typeface="Arial"/>
            </a:endParaRPr>
          </a:p>
          <a:p>
            <a:pPr marL="743585">
              <a:lnSpc>
                <a:spcPct val="100000"/>
              </a:lnSpc>
              <a:spcBef>
                <a:spcPts val="32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kontejneri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099315" y="9487958"/>
            <a:ext cx="122237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Udaljenost između limova 80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65539" y="9486400"/>
            <a:ext cx="144907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Opremljen sa 4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kotača,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 sa</a:t>
            </a:r>
            <a:r>
              <a:rPr sz="6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kočnicama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955558" cy="14388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robusna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kolica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poslužavnik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pekaru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Normirana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Opremljena sa 16 polica za posude za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pekarunorm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Spremnici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veličine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60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x40 cm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Police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imaju presavijene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rubove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7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Kutni šavovi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zavareni 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polirani</a:t>
            </a:r>
            <a:endParaRPr sz="650" dirty="0">
              <a:latin typeface="Arial"/>
              <a:cs typeface="Arial"/>
            </a:endParaRPr>
          </a:p>
          <a:p>
            <a:pPr marL="12700" marR="1049020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Lijepo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završeni,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bez oštrih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ivica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049020">
              <a:lnSpc>
                <a:spcPct val="150000"/>
              </a:lnSpc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Police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imaju  dvostruke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zavare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04902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Kvadratne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cijevi -izrazito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jake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imaju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branike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797831"/>
            <a:ext cx="1888758" cy="8393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Isporučuje se u ravnom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pakovanju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Vrlo jednostavna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instalacija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priloženim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alatima</a:t>
            </a:r>
            <a:endParaRPr sz="650" dirty="0">
              <a:latin typeface="Arial"/>
              <a:cs typeface="Arial"/>
            </a:endParaRPr>
          </a:p>
          <a:p>
            <a:pPr marL="12700" marR="608330">
              <a:lnSpc>
                <a:spcPts val="1540"/>
              </a:lnSpc>
              <a:spcBef>
                <a:spcPts val="5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Cijevi promjera 25 mm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608330">
              <a:lnSpc>
                <a:spcPts val="1540"/>
              </a:lnSpc>
              <a:spcBef>
                <a:spcPts val="50"/>
              </a:spcBef>
            </a:pP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Razmak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između limova 85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4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točka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ručkom za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kretanje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9A9EA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9A9EA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9A9EA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9A9EA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9A9EA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9A9EA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9A9EA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4010147"/>
            <a:ext cx="1227455" cy="14333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20,0</a:t>
            </a:r>
            <a:r>
              <a:rPr sz="650" spc="-9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21,0</a:t>
            </a:r>
            <a:r>
              <a:rPr sz="650" spc="-9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V1735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Š540x D680 mm </a:t>
            </a:r>
            <a:endParaRPr lang="hr-HR" sz="650" spc="-10" dirty="0" smtClean="0">
              <a:solidFill>
                <a:srgbClr val="9A9EA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9A9EA1"/>
                </a:solidFill>
                <a:latin typeface="Arial"/>
                <a:cs typeface="Arial"/>
              </a:rPr>
              <a:t>V120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Š1680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D680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0,14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9A9EA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9A9EA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9A9EA1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9A9EA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94032080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8719632121992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09300548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48171"/>
            <a:ext cx="3889375" cy="1080770"/>
          </a:xfrm>
          <a:custGeom>
            <a:avLst/>
            <a:gdLst/>
            <a:ahLst/>
            <a:cxnLst/>
            <a:rect l="l" t="t" r="r" b="b"/>
            <a:pathLst>
              <a:path w="3889375" h="1080770">
                <a:moveTo>
                  <a:pt x="3889248" y="1080516"/>
                </a:moveTo>
                <a:lnTo>
                  <a:pt x="0" y="1080516"/>
                </a:lnTo>
                <a:lnTo>
                  <a:pt x="0" y="0"/>
                </a:lnTo>
                <a:lnTo>
                  <a:pt x="3889248" y="0"/>
                </a:lnTo>
                <a:lnTo>
                  <a:pt x="3889248" y="1080516"/>
                </a:lnTo>
                <a:close/>
              </a:path>
            </a:pathLst>
          </a:custGeom>
          <a:solidFill>
            <a:srgbClr val="A7A8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80"/>
            <a:ext cx="2886710" cy="628015"/>
          </a:xfrm>
          <a:custGeom>
            <a:avLst/>
            <a:gdLst/>
            <a:ahLst/>
            <a:cxnLst/>
            <a:rect l="l" t="t" r="r" b="b"/>
            <a:pathLst>
              <a:path w="2886710" h="628015">
                <a:moveTo>
                  <a:pt x="2886456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6456" y="0"/>
                </a:lnTo>
                <a:lnTo>
                  <a:pt x="2886456" y="627887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92027" y="0"/>
                </a:lnTo>
                <a:lnTo>
                  <a:pt x="4892027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59121" y="147828"/>
            <a:ext cx="1713662" cy="279514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2" name="object 22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5" name="object 25"/>
            <p:cNvSpPr/>
            <p:nvPr/>
          </p:nvSpPr>
          <p:spPr>
            <a:xfrm>
              <a:off x="5443728" y="7571231"/>
              <a:ext cx="1840991" cy="17145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2873502" y="7546085"/>
            <a:ext cx="2032000" cy="1850389"/>
            <a:chOff x="2873502" y="7546085"/>
            <a:chExt cx="2032000" cy="1850389"/>
          </a:xfrm>
        </p:grpSpPr>
        <p:sp>
          <p:nvSpPr>
            <p:cNvPr id="28" name="object 28"/>
            <p:cNvSpPr/>
            <p:nvPr/>
          </p:nvSpPr>
          <p:spPr>
            <a:xfrm>
              <a:off x="2950464" y="7566660"/>
              <a:ext cx="1909571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886456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916877" y="1693933"/>
            <a:ext cx="1779270" cy="1111843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TRAY</a:t>
            </a:r>
            <a:r>
              <a:rPr sz="1850" spc="-6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TROLLEY</a:t>
            </a:r>
            <a:endParaRPr sz="1850" dirty="0">
              <a:latin typeface="Arial"/>
              <a:cs typeface="Arial"/>
            </a:endParaRPr>
          </a:p>
          <a:p>
            <a:pPr marR="13970" algn="ctr">
              <a:lnSpc>
                <a:spcPct val="100000"/>
              </a:lnSpc>
              <a:spcBef>
                <a:spcPts val="225"/>
              </a:spcBef>
            </a:pPr>
            <a:r>
              <a:rPr sz="1600" dirty="0">
                <a:solidFill>
                  <a:srgbClr val="929498"/>
                </a:solidFill>
                <a:latin typeface="Arial"/>
                <a:cs typeface="Arial"/>
              </a:rPr>
              <a:t>BAKERYNORM</a:t>
            </a:r>
            <a:endParaRPr sz="1600" dirty="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3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32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</a:t>
            </a:r>
            <a:r>
              <a:rPr sz="850" spc="-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60X40CM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87172" y="9475743"/>
            <a:ext cx="139890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Opremljen sa 32 police za</a:t>
            </a:r>
            <a:r>
              <a:rPr sz="6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gastronorm</a:t>
            </a:r>
            <a:endParaRPr sz="650">
              <a:latin typeface="Arial"/>
              <a:cs typeface="Arial"/>
            </a:endParaRPr>
          </a:p>
          <a:p>
            <a:pPr marL="743585">
              <a:lnSpc>
                <a:spcPct val="100000"/>
              </a:lnSpc>
              <a:spcBef>
                <a:spcPts val="32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kontejneri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099315" y="9487958"/>
            <a:ext cx="122237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Udaljenost između limova 80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65539" y="9486400"/>
            <a:ext cx="144907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Opremljen sa 4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kotača,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 sa</a:t>
            </a:r>
            <a:r>
              <a:rPr sz="6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kočnicama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654935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robusna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kolica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pladnje za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pekaru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32</a:t>
            </a:r>
            <a:r>
              <a:rPr sz="650" spc="10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police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kontejnere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pekaru,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kontejnere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veličine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60 x40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723037"/>
            <a:ext cx="2041158" cy="81201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Police imaju presavijene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rubove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Kutni šavovi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zavareni i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polirani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Lijepo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završeni,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bez oštrih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ivica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Police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imaju  dvostruke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zavare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Kvadratne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cijevi -izrazito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jake noge imaju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branike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797831"/>
            <a:ext cx="2041158" cy="8919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Isporučuje se u ravnom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pakovanju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4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Vrlo jednostavna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instalacija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priloženim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alatima</a:t>
            </a:r>
            <a:endParaRPr sz="650" dirty="0">
              <a:latin typeface="Arial"/>
              <a:cs typeface="Arial"/>
            </a:endParaRPr>
          </a:p>
          <a:p>
            <a:pPr marL="12700" marR="608330">
              <a:lnSpc>
                <a:spcPct val="150000"/>
              </a:lnSpc>
              <a:spcBef>
                <a:spcPts val="5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Cijevi promjera 25 mm 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Razmak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između limova 85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4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točka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ručkom za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kretanje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9A9EA1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9A9EA1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9A9EA1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9A9EA1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9A9EA1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9A9EA1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9A9EA1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990359"/>
            <a:ext cx="1227455" cy="148463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32,0</a:t>
            </a:r>
            <a:r>
              <a:rPr sz="650" spc="-9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36,0</a:t>
            </a:r>
            <a:r>
              <a:rPr sz="650" spc="-9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V1735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Š980x D680 mm </a:t>
            </a:r>
            <a:endParaRPr lang="hr-HR" sz="650" spc="-10" dirty="0" smtClean="0">
              <a:solidFill>
                <a:srgbClr val="9A9EA1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 smtClean="0">
                <a:solidFill>
                  <a:srgbClr val="9A9EA1"/>
                </a:solidFill>
                <a:latin typeface="Arial"/>
                <a:cs typeface="Arial"/>
              </a:rPr>
              <a:t>V190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Š1680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D680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0,22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9A9EA1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9A9EA1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9A9EA1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9A9EA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94032080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8719632122005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9A9EA1"/>
                </a:solidFill>
                <a:latin typeface="Arial"/>
                <a:cs typeface="Arial"/>
              </a:rPr>
              <a:t>09300549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41959" y="5431535"/>
          <a:ext cx="6864983" cy="17800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8850"/>
                <a:gridCol w="1027430"/>
                <a:gridCol w="1079500"/>
                <a:gridCol w="785494"/>
                <a:gridCol w="1038225"/>
                <a:gridCol w="1130935"/>
                <a:gridCol w="844549"/>
              </a:tblGrid>
              <a:tr h="219456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5" dirty="0" err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R="18034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EAN</a:t>
                      </a:r>
                      <a:r>
                        <a:rPr sz="650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Širina </a:t>
                      </a: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radnog</a:t>
                      </a:r>
                      <a:r>
                        <a:rPr sz="650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stola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R="266700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Neto</a:t>
                      </a:r>
                      <a:r>
                        <a:rPr sz="650" spc="-1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težina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R="373380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Širina</a:t>
                      </a:r>
                      <a:r>
                        <a:rPr sz="650" spc="-1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pakiranja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Volumen pakiranja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R="31813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Bruto</a:t>
                      </a:r>
                      <a:r>
                        <a:rPr sz="650" spc="-10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težina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solidFill>
                      <a:srgbClr val="9A9EA1"/>
                    </a:solidFill>
                  </a:tcPr>
                </a:tc>
              </a:tr>
              <a:tr h="2502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375920" algn="r">
                        <a:lnSpc>
                          <a:spcPct val="100000"/>
                        </a:lnSpc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09300950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237490" algn="ctr">
                        <a:lnSpc>
                          <a:spcPct val="100000"/>
                        </a:lnSpc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8719632120896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27940" algn="ctr">
                        <a:lnSpc>
                          <a:spcPct val="100000"/>
                        </a:lnSpc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600</a:t>
                      </a: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281940" algn="r">
                        <a:lnSpc>
                          <a:spcPct val="100000"/>
                        </a:lnSpc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16,5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399415" algn="r">
                        <a:lnSpc>
                          <a:spcPct val="100000"/>
                        </a:lnSpc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630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325120">
                        <a:lnSpc>
                          <a:spcPct val="100000"/>
                        </a:lnSpc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0,05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312420" algn="r">
                        <a:lnSpc>
                          <a:spcPct val="100000"/>
                        </a:lnSpc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17,5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8319">
                <a:tc>
                  <a:txBody>
                    <a:bodyPr/>
                    <a:lstStyle/>
                    <a:p>
                      <a:pPr marR="37274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09300953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3114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8719632120902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794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800</a:t>
                      </a: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7876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19,0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9941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276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0,07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2067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20,0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7555">
                <a:tc>
                  <a:txBody>
                    <a:bodyPr/>
                    <a:lstStyle/>
                    <a:p>
                      <a:pPr marR="37592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09300956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20979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8719632120919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24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1000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7876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21,5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40957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1030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2258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0,09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2131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22,5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7539">
                <a:tc>
                  <a:txBody>
                    <a:bodyPr/>
                    <a:lstStyle/>
                    <a:p>
                      <a:pPr marR="372745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09300959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3114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8719632120926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62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1200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8321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24,0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40767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1230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4417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0,11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20675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25,0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8303">
                <a:tc>
                  <a:txBody>
                    <a:bodyPr/>
                    <a:lstStyle/>
                    <a:p>
                      <a:pPr marR="37274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09300962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3114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8719632120933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305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1400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8321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28,0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40957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1430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3909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0,12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2067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29,0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7540">
                <a:tc>
                  <a:txBody>
                    <a:bodyPr/>
                    <a:lstStyle/>
                    <a:p>
                      <a:pPr marR="37592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09300965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3749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8719632120940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305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1600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7813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31,0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40957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1630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3909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0,14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2067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32,0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7539">
                <a:tc>
                  <a:txBody>
                    <a:bodyPr/>
                    <a:lstStyle/>
                    <a:p>
                      <a:pPr marR="37592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09300968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3114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8719632120957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305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1800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8321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33,0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410845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1830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3782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0,16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2131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34,0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243478">
                <a:tc>
                  <a:txBody>
                    <a:bodyPr/>
                    <a:lstStyle/>
                    <a:p>
                      <a:pPr marR="36957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09300971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3749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8719632120964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607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2000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8321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38,0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1592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2030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78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0,18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2067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39,0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462533" y="7675626"/>
            <a:ext cx="2032000" cy="1720850"/>
            <a:chOff x="462533" y="7675626"/>
            <a:chExt cx="2032000" cy="1720850"/>
          </a:xfrm>
        </p:grpSpPr>
        <p:sp>
          <p:nvSpPr>
            <p:cNvPr id="15" name="object 15"/>
            <p:cNvSpPr/>
            <p:nvPr/>
          </p:nvSpPr>
          <p:spPr>
            <a:xfrm>
              <a:off x="469391" y="7696200"/>
              <a:ext cx="2016251" cy="169316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75487" y="7688580"/>
              <a:ext cx="2005964" cy="1694814"/>
            </a:xfrm>
            <a:custGeom>
              <a:avLst/>
              <a:gdLst/>
              <a:ahLst/>
              <a:cxnLst/>
              <a:rect l="l" t="t" r="r" b="b"/>
              <a:pathLst>
                <a:path w="2005964" h="1694815">
                  <a:moveTo>
                    <a:pt x="0" y="12192"/>
                  </a:moveTo>
                  <a:lnTo>
                    <a:pt x="0" y="1682496"/>
                  </a:lnTo>
                  <a:lnTo>
                    <a:pt x="0" y="1694687"/>
                  </a:lnTo>
                  <a:lnTo>
                    <a:pt x="13716" y="1694687"/>
                  </a:lnTo>
                  <a:lnTo>
                    <a:pt x="1993391" y="1694687"/>
                  </a:lnTo>
                  <a:lnTo>
                    <a:pt x="2005583" y="1694687"/>
                  </a:lnTo>
                  <a:lnTo>
                    <a:pt x="2005583" y="168249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2870454" y="7675626"/>
            <a:ext cx="2032000" cy="1720850"/>
            <a:chOff x="2870454" y="7675626"/>
            <a:chExt cx="2032000" cy="1720850"/>
          </a:xfrm>
        </p:grpSpPr>
        <p:sp>
          <p:nvSpPr>
            <p:cNvPr id="18" name="object 18"/>
            <p:cNvSpPr/>
            <p:nvPr/>
          </p:nvSpPr>
          <p:spPr>
            <a:xfrm>
              <a:off x="3032759" y="7837932"/>
              <a:ext cx="1725167" cy="15331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883408" y="7688580"/>
              <a:ext cx="2005964" cy="1694814"/>
            </a:xfrm>
            <a:custGeom>
              <a:avLst/>
              <a:gdLst/>
              <a:ahLst/>
              <a:cxnLst/>
              <a:rect l="l" t="t" r="r" b="b"/>
              <a:pathLst>
                <a:path w="2005964" h="1694815">
                  <a:moveTo>
                    <a:pt x="0" y="12192"/>
                  </a:moveTo>
                  <a:lnTo>
                    <a:pt x="0" y="1682496"/>
                  </a:lnTo>
                  <a:lnTo>
                    <a:pt x="0" y="1694687"/>
                  </a:lnTo>
                  <a:lnTo>
                    <a:pt x="13716" y="1694687"/>
                  </a:lnTo>
                  <a:lnTo>
                    <a:pt x="1993391" y="1694687"/>
                  </a:lnTo>
                  <a:lnTo>
                    <a:pt x="2005583" y="1694687"/>
                  </a:lnTo>
                  <a:lnTo>
                    <a:pt x="2005583" y="168249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5278374" y="7675626"/>
            <a:ext cx="2032000" cy="1720850"/>
            <a:chOff x="5278374" y="7675626"/>
            <a:chExt cx="2032000" cy="1720850"/>
          </a:xfrm>
        </p:grpSpPr>
        <p:sp>
          <p:nvSpPr>
            <p:cNvPr id="21" name="object 21"/>
            <p:cNvSpPr/>
            <p:nvPr/>
          </p:nvSpPr>
          <p:spPr>
            <a:xfrm>
              <a:off x="5303520" y="8031480"/>
              <a:ext cx="1969008" cy="75285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91328" y="7688580"/>
              <a:ext cx="2005964" cy="1694814"/>
            </a:xfrm>
            <a:custGeom>
              <a:avLst/>
              <a:gdLst/>
              <a:ahLst/>
              <a:cxnLst/>
              <a:rect l="l" t="t" r="r" b="b"/>
              <a:pathLst>
                <a:path w="2005965" h="1694815">
                  <a:moveTo>
                    <a:pt x="0" y="12192"/>
                  </a:moveTo>
                  <a:lnTo>
                    <a:pt x="0" y="1682496"/>
                  </a:lnTo>
                  <a:lnTo>
                    <a:pt x="0" y="1694687"/>
                  </a:lnTo>
                  <a:lnTo>
                    <a:pt x="12192" y="1694687"/>
                  </a:lnTo>
                  <a:lnTo>
                    <a:pt x="1993391" y="1694687"/>
                  </a:lnTo>
                  <a:lnTo>
                    <a:pt x="2005583" y="1694687"/>
                  </a:lnTo>
                  <a:lnTo>
                    <a:pt x="2005583" y="168249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4338827" y="733043"/>
            <a:ext cx="2561148" cy="19800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83813" y="1693613"/>
            <a:ext cx="3202387" cy="8099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marR="5080" indent="-368935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RADNI STO OD 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NEHRĐAJUĆ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EG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ČELIK 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</a:p>
          <a:p>
            <a:pPr marL="381000" marR="5080" indent="-368935" algn="ctr">
              <a:lnSpc>
                <a:spcPct val="112400"/>
              </a:lnSpc>
              <a:spcBef>
                <a:spcPts val="10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600</a:t>
            </a:r>
            <a:r>
              <a:rPr sz="850" spc="-7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929498"/>
                </a:solidFill>
                <a:latin typeface="Arial"/>
                <a:cs typeface="Arial"/>
              </a:rPr>
              <a:t>MM 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2322" y="9492936"/>
            <a:ext cx="1418590" cy="12827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Podesive kvadratne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noge od 40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40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096023" y="9487958"/>
            <a:ext cx="101536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Kutovi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zavareni i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polirani</a:t>
            </a:r>
            <a:endParaRPr sz="6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476784" y="9486400"/>
            <a:ext cx="126365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Isporučuje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se u ravnom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pakovanju</a:t>
            </a:r>
            <a:endParaRPr sz="6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35842" y="3173502"/>
            <a:ext cx="2395855" cy="9258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Prekrasan radni stol s radnom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pločom od nehrđajućeg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4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čelika 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donja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polica</a:t>
            </a:r>
            <a:endParaRPr sz="650" dirty="0">
              <a:latin typeface="Arial"/>
              <a:cs typeface="Arial"/>
            </a:endParaRPr>
          </a:p>
          <a:p>
            <a:pPr marL="12700" marR="894080">
              <a:lnSpc>
                <a:spcPct val="1500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Radni list sa preklopljenim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ivicama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94080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Lijepo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završen,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bez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oštrih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ivica</a:t>
            </a:r>
            <a:endParaRPr lang="hr-HR" sz="650" dirty="0">
              <a:latin typeface="Arial"/>
              <a:cs typeface="Arial"/>
            </a:endParaRPr>
          </a:p>
          <a:p>
            <a:pPr marL="12700" marR="894080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Radni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list ojačan sa dva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mosta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94080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Nosivost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150-200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435842" y="4255499"/>
            <a:ext cx="1719580" cy="624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Polica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nije podesiva po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visini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Vrlo</a:t>
            </a:r>
            <a:r>
              <a:rPr sz="650" spc="-4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jednostavna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ugradnja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(10 minuta)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4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Alati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standardni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uključeni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4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Maksimalna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visina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850-900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09635" y="3259341"/>
            <a:ext cx="137414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OPŠTE</a:t>
            </a:r>
            <a:r>
              <a:rPr sz="9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09687" y="3777031"/>
            <a:ext cx="751840" cy="6172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Visina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radnog</a:t>
            </a:r>
            <a:r>
              <a:rPr sz="650" spc="-4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stola</a:t>
            </a:r>
            <a:endParaRPr sz="650">
              <a:latin typeface="Arial"/>
              <a:cs typeface="Arial"/>
            </a:endParaRPr>
          </a:p>
          <a:p>
            <a:pPr marL="12700" marR="5080">
              <a:lnSpc>
                <a:spcPct val="169600"/>
              </a:lnSpc>
              <a:spcBef>
                <a:spcPts val="65"/>
              </a:spcBef>
            </a:pPr>
            <a:r>
              <a:rPr sz="600" spc="15" dirty="0">
                <a:solidFill>
                  <a:srgbClr val="9A9EA1"/>
                </a:solidFill>
                <a:latin typeface="Arial"/>
                <a:cs typeface="Arial"/>
              </a:rPr>
              <a:t>Dubina </a:t>
            </a:r>
            <a:r>
              <a:rPr sz="600" spc="20" dirty="0">
                <a:solidFill>
                  <a:srgbClr val="9A9EA1"/>
                </a:solidFill>
                <a:latin typeface="Arial"/>
                <a:cs typeface="Arial"/>
              </a:rPr>
              <a:t>radnog</a:t>
            </a:r>
            <a:r>
              <a:rPr sz="600" spc="-7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9A9EA1"/>
                </a:solidFill>
                <a:latin typeface="Arial"/>
                <a:cs typeface="Arial"/>
              </a:rPr>
              <a:t>stola 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Visina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pakiranja  Dubina</a:t>
            </a:r>
            <a:r>
              <a:rPr sz="650" spc="-2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pakiranja</a:t>
            </a:r>
            <a:endParaRPr sz="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45289" y="3796818"/>
            <a:ext cx="527050" cy="603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850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-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900</a:t>
            </a:r>
            <a:r>
              <a:rPr sz="650" spc="-7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600</a:t>
            </a:r>
            <a:r>
              <a:rPr sz="650" spc="-10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190</a:t>
            </a:r>
            <a:r>
              <a:rPr sz="650" spc="-10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620</a:t>
            </a:r>
            <a:r>
              <a:rPr sz="650" spc="-10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87" y="4603016"/>
            <a:ext cx="734695" cy="2757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Ambalažni</a:t>
            </a:r>
            <a:r>
              <a:rPr sz="650" spc="-5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materijal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9A9EA1"/>
                </a:solidFill>
                <a:latin typeface="Arial"/>
                <a:cs typeface="Arial"/>
              </a:rPr>
              <a:t>carinski</a:t>
            </a:r>
            <a:r>
              <a:rPr sz="650" spc="-9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9A9EA1"/>
                </a:solidFill>
                <a:latin typeface="Arial"/>
                <a:cs typeface="Arial"/>
              </a:rPr>
              <a:t>broj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45289" y="4605998"/>
            <a:ext cx="1207511" cy="28405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9A9EA1"/>
                </a:solidFill>
                <a:latin typeface="Arial"/>
                <a:cs typeface="Arial"/>
              </a:rPr>
              <a:t>Kartonska kutija s</a:t>
            </a:r>
            <a:r>
              <a:rPr sz="650" spc="-4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9A9EA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600" dirty="0">
                <a:solidFill>
                  <a:srgbClr val="9A9EA1"/>
                </a:solidFill>
                <a:latin typeface="Arial"/>
                <a:cs typeface="Arial"/>
              </a:rPr>
              <a:t>94032080</a:t>
            </a:r>
            <a:endParaRPr sz="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41959" y="5431535"/>
          <a:ext cx="6864983" cy="17800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8850"/>
                <a:gridCol w="1027430"/>
                <a:gridCol w="1079500"/>
                <a:gridCol w="785494"/>
                <a:gridCol w="1038225"/>
                <a:gridCol w="1130935"/>
                <a:gridCol w="844549"/>
              </a:tblGrid>
              <a:tr h="219456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5" dirty="0" err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R="18034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EAN</a:t>
                      </a:r>
                      <a:r>
                        <a:rPr sz="650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Širina </a:t>
                      </a: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radnog</a:t>
                      </a:r>
                      <a:r>
                        <a:rPr sz="650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stola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R="266700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Neto</a:t>
                      </a:r>
                      <a:r>
                        <a:rPr sz="650" spc="-1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težina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R="373380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Širina</a:t>
                      </a:r>
                      <a:r>
                        <a:rPr sz="650" spc="-1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pakiranja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Volumen pakiranja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R="31813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Bruto</a:t>
                      </a:r>
                      <a:r>
                        <a:rPr sz="650" spc="-10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težina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solidFill>
                      <a:srgbClr val="9A9EA1"/>
                    </a:solidFill>
                  </a:tcPr>
                </a:tc>
              </a:tr>
              <a:tr h="2502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380365" algn="r">
                        <a:lnSpc>
                          <a:spcPct val="100000"/>
                        </a:lnSpc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09364000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230504" algn="ctr">
                        <a:lnSpc>
                          <a:spcPct val="100000"/>
                        </a:lnSpc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8719632122845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28575" algn="ctr">
                        <a:lnSpc>
                          <a:spcPct val="100000"/>
                        </a:lnSpc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600</a:t>
                      </a: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279400" algn="r">
                        <a:lnSpc>
                          <a:spcPct val="100000"/>
                        </a:lnSpc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19,0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398780" algn="r">
                        <a:lnSpc>
                          <a:spcPct val="100000"/>
                        </a:lnSpc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630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0,06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320040" algn="r">
                        <a:lnSpc>
                          <a:spcPct val="100000"/>
                        </a:lnSpc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20,0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8319">
                <a:tc>
                  <a:txBody>
                    <a:bodyPr/>
                    <a:lstStyle/>
                    <a:p>
                      <a:pPr marR="37592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09364003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3114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8719632122852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794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800</a:t>
                      </a: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8321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22,0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9941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0,08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2067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23,0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7555">
                <a:tc>
                  <a:txBody>
                    <a:bodyPr/>
                    <a:lstStyle/>
                    <a:p>
                      <a:pPr marR="37592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09364006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0701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8719632123118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24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1000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8321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25,0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40957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1030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321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0,10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2067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26,0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7539">
                <a:tc>
                  <a:txBody>
                    <a:bodyPr/>
                    <a:lstStyle/>
                    <a:p>
                      <a:pPr marR="37719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09364009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1209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8719632123125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1200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8321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28,0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40767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1230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3337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0,12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2004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29,0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8303">
                <a:tc>
                  <a:txBody>
                    <a:bodyPr/>
                    <a:lstStyle/>
                    <a:p>
                      <a:pPr marR="36639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09364012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20979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8719632123132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305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1400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8321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32,0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40957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1430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321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0,14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2131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33,0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7540">
                <a:tc>
                  <a:txBody>
                    <a:bodyPr/>
                    <a:lstStyle/>
                    <a:p>
                      <a:pPr marR="36639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09364015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20979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8719632123149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305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1600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8321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36,0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40957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1630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321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0,16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1559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37,0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7539">
                <a:tc>
                  <a:txBody>
                    <a:bodyPr/>
                    <a:lstStyle/>
                    <a:p>
                      <a:pPr marR="36957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09364018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20979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8719632123156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305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1800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8321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38,0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410845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1830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3210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0,18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20675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39,0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243478">
                <a:tc>
                  <a:txBody>
                    <a:bodyPr/>
                    <a:lstStyle/>
                    <a:p>
                      <a:pPr marR="37274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09364021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3114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8719632123163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73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2000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8511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44,0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1592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2030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55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0,20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2131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46,0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462533" y="7675626"/>
            <a:ext cx="2032000" cy="1720850"/>
            <a:chOff x="462533" y="7675626"/>
            <a:chExt cx="2032000" cy="1720850"/>
          </a:xfrm>
        </p:grpSpPr>
        <p:sp>
          <p:nvSpPr>
            <p:cNvPr id="15" name="object 15"/>
            <p:cNvSpPr/>
            <p:nvPr/>
          </p:nvSpPr>
          <p:spPr>
            <a:xfrm>
              <a:off x="469391" y="7696200"/>
              <a:ext cx="2016251" cy="169316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75487" y="7688580"/>
              <a:ext cx="2005964" cy="1694814"/>
            </a:xfrm>
            <a:custGeom>
              <a:avLst/>
              <a:gdLst/>
              <a:ahLst/>
              <a:cxnLst/>
              <a:rect l="l" t="t" r="r" b="b"/>
              <a:pathLst>
                <a:path w="2005964" h="1694815">
                  <a:moveTo>
                    <a:pt x="0" y="12192"/>
                  </a:moveTo>
                  <a:lnTo>
                    <a:pt x="0" y="1682496"/>
                  </a:lnTo>
                  <a:lnTo>
                    <a:pt x="0" y="1694687"/>
                  </a:lnTo>
                  <a:lnTo>
                    <a:pt x="13716" y="1694687"/>
                  </a:lnTo>
                  <a:lnTo>
                    <a:pt x="1993391" y="1694687"/>
                  </a:lnTo>
                  <a:lnTo>
                    <a:pt x="2005583" y="1694687"/>
                  </a:lnTo>
                  <a:lnTo>
                    <a:pt x="2005583" y="168249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2870454" y="7675626"/>
            <a:ext cx="2032000" cy="1720850"/>
            <a:chOff x="2870454" y="7675626"/>
            <a:chExt cx="2032000" cy="1720850"/>
          </a:xfrm>
        </p:grpSpPr>
        <p:sp>
          <p:nvSpPr>
            <p:cNvPr id="18" name="object 18"/>
            <p:cNvSpPr/>
            <p:nvPr/>
          </p:nvSpPr>
          <p:spPr>
            <a:xfrm>
              <a:off x="2983992" y="7837932"/>
              <a:ext cx="1844040" cy="15331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883408" y="7688580"/>
              <a:ext cx="2005964" cy="1694814"/>
            </a:xfrm>
            <a:custGeom>
              <a:avLst/>
              <a:gdLst/>
              <a:ahLst/>
              <a:cxnLst/>
              <a:rect l="l" t="t" r="r" b="b"/>
              <a:pathLst>
                <a:path w="2005964" h="1694815">
                  <a:moveTo>
                    <a:pt x="0" y="12192"/>
                  </a:moveTo>
                  <a:lnTo>
                    <a:pt x="0" y="1682496"/>
                  </a:lnTo>
                  <a:lnTo>
                    <a:pt x="0" y="1694687"/>
                  </a:lnTo>
                  <a:lnTo>
                    <a:pt x="13716" y="1694687"/>
                  </a:lnTo>
                  <a:lnTo>
                    <a:pt x="1993391" y="1694687"/>
                  </a:lnTo>
                  <a:lnTo>
                    <a:pt x="2005583" y="1694687"/>
                  </a:lnTo>
                  <a:lnTo>
                    <a:pt x="2005583" y="168249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5278374" y="7675626"/>
            <a:ext cx="2032000" cy="1720850"/>
            <a:chOff x="5278374" y="7675626"/>
            <a:chExt cx="2032000" cy="1720850"/>
          </a:xfrm>
        </p:grpSpPr>
        <p:sp>
          <p:nvSpPr>
            <p:cNvPr id="21" name="object 21"/>
            <p:cNvSpPr/>
            <p:nvPr/>
          </p:nvSpPr>
          <p:spPr>
            <a:xfrm>
              <a:off x="5303520" y="8031480"/>
              <a:ext cx="1969008" cy="75285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91328" y="7688580"/>
              <a:ext cx="2005964" cy="1694814"/>
            </a:xfrm>
            <a:custGeom>
              <a:avLst/>
              <a:gdLst/>
              <a:ahLst/>
              <a:cxnLst/>
              <a:rect l="l" t="t" r="r" b="b"/>
              <a:pathLst>
                <a:path w="2005965" h="1694815">
                  <a:moveTo>
                    <a:pt x="0" y="12192"/>
                  </a:moveTo>
                  <a:lnTo>
                    <a:pt x="0" y="1682496"/>
                  </a:lnTo>
                  <a:lnTo>
                    <a:pt x="0" y="1694687"/>
                  </a:lnTo>
                  <a:lnTo>
                    <a:pt x="12192" y="1694687"/>
                  </a:lnTo>
                  <a:lnTo>
                    <a:pt x="1993391" y="1694687"/>
                  </a:lnTo>
                  <a:lnTo>
                    <a:pt x="2005583" y="1694687"/>
                  </a:lnTo>
                  <a:lnTo>
                    <a:pt x="2005583" y="168249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4338827" y="733043"/>
            <a:ext cx="2561148" cy="19800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83813" y="1693613"/>
            <a:ext cx="3427575" cy="983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marR="5080" indent="-368935" algn="ctr">
              <a:lnSpc>
                <a:spcPct val="112400"/>
              </a:lnSpc>
              <a:spcBef>
                <a:spcPts val="100"/>
              </a:spcBef>
            </a:pPr>
            <a:r>
              <a:rPr lang="pl-PL" sz="1850" spc="-15" dirty="0">
                <a:solidFill>
                  <a:srgbClr val="929498"/>
                </a:solidFill>
                <a:latin typeface="Arial"/>
                <a:cs typeface="Arial"/>
              </a:rPr>
              <a:t>RADNI STO OD NEHRĐAJUĆEG ČELIK A</a:t>
            </a:r>
          </a:p>
          <a:p>
            <a:pPr marL="979805" marR="550545" indent="-131445">
              <a:lnSpc>
                <a:spcPts val="2540"/>
              </a:lnSpc>
              <a:spcBef>
                <a:spcPts val="11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700</a:t>
            </a:r>
            <a:r>
              <a:rPr sz="850" spc="-7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5" dirty="0">
                <a:solidFill>
                  <a:srgbClr val="929498"/>
                </a:solidFill>
                <a:latin typeface="Arial"/>
                <a:cs typeface="Arial"/>
              </a:rPr>
              <a:t>MM  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2322" y="9492936"/>
            <a:ext cx="1418590" cy="12827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Podesive kvadratne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noge od 40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40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096023" y="9487958"/>
            <a:ext cx="101536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Kutovi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zavareni i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polirani</a:t>
            </a:r>
            <a:endParaRPr sz="6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476784" y="9486400"/>
            <a:ext cx="126365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Isporučuje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se u ravnom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pakovanju</a:t>
            </a:r>
            <a:endParaRPr sz="6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35842" y="3173502"/>
            <a:ext cx="2395855" cy="9258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Prekrasan radni stol s radnom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pločom od nehrđajućeg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4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čelika 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donja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polica</a:t>
            </a:r>
            <a:endParaRPr sz="650" dirty="0">
              <a:latin typeface="Arial"/>
              <a:cs typeface="Arial"/>
            </a:endParaRPr>
          </a:p>
          <a:p>
            <a:pPr marL="12700" marR="894080">
              <a:lnSpc>
                <a:spcPct val="1500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Radni list sa preklopljenim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ivicama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94080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Lijepo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završen,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bez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oštrih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ivica</a:t>
            </a:r>
            <a:endParaRPr lang="hr-HR" sz="650" dirty="0">
              <a:latin typeface="Arial"/>
              <a:cs typeface="Arial"/>
            </a:endParaRPr>
          </a:p>
          <a:p>
            <a:pPr marL="12700" marR="894080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Radni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list ojačan sa dva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mosta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94080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Nosivost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150-200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435842" y="4255499"/>
            <a:ext cx="1719580" cy="624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Polica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nije podesiva po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visini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Vrlo</a:t>
            </a:r>
            <a:r>
              <a:rPr sz="650" spc="-4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jednostavna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ugradnja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(10 minuta)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4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Alati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standardni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uključeni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4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Maksimalna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visina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850-900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09635" y="3259341"/>
            <a:ext cx="137414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OPŠTE</a:t>
            </a:r>
            <a:r>
              <a:rPr sz="9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09687" y="3777031"/>
            <a:ext cx="751840" cy="6172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Visina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radnog</a:t>
            </a:r>
            <a:r>
              <a:rPr sz="650" spc="-4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stola</a:t>
            </a:r>
            <a:endParaRPr sz="650">
              <a:latin typeface="Arial"/>
              <a:cs typeface="Arial"/>
            </a:endParaRPr>
          </a:p>
          <a:p>
            <a:pPr marL="12700" marR="5080">
              <a:lnSpc>
                <a:spcPct val="169600"/>
              </a:lnSpc>
              <a:spcBef>
                <a:spcPts val="65"/>
              </a:spcBef>
            </a:pPr>
            <a:r>
              <a:rPr sz="600" spc="15" dirty="0">
                <a:solidFill>
                  <a:srgbClr val="9A9EA1"/>
                </a:solidFill>
                <a:latin typeface="Arial"/>
                <a:cs typeface="Arial"/>
              </a:rPr>
              <a:t>Dubina </a:t>
            </a:r>
            <a:r>
              <a:rPr sz="600" spc="20" dirty="0">
                <a:solidFill>
                  <a:srgbClr val="9A9EA1"/>
                </a:solidFill>
                <a:latin typeface="Arial"/>
                <a:cs typeface="Arial"/>
              </a:rPr>
              <a:t>radnog</a:t>
            </a:r>
            <a:r>
              <a:rPr sz="600" spc="-7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9A9EA1"/>
                </a:solidFill>
                <a:latin typeface="Arial"/>
                <a:cs typeface="Arial"/>
              </a:rPr>
              <a:t>stola 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Visina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pakiranja  Dubina</a:t>
            </a:r>
            <a:r>
              <a:rPr sz="650" spc="-2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pakiranja</a:t>
            </a:r>
            <a:endParaRPr sz="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45289" y="3796818"/>
            <a:ext cx="527050" cy="603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850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-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900</a:t>
            </a:r>
            <a:r>
              <a:rPr sz="650" spc="-7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700</a:t>
            </a:r>
            <a:r>
              <a:rPr sz="650" spc="-10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190</a:t>
            </a:r>
            <a:r>
              <a:rPr sz="650" spc="-10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720</a:t>
            </a:r>
            <a:r>
              <a:rPr sz="650" spc="-10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87" y="4603016"/>
            <a:ext cx="734695" cy="2757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Ambalažni</a:t>
            </a:r>
            <a:r>
              <a:rPr sz="650" spc="-5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materijal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9A9EA1"/>
                </a:solidFill>
                <a:latin typeface="Arial"/>
                <a:cs typeface="Arial"/>
              </a:rPr>
              <a:t>carinski</a:t>
            </a:r>
            <a:r>
              <a:rPr sz="650" spc="-9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9A9EA1"/>
                </a:solidFill>
                <a:latin typeface="Arial"/>
                <a:cs typeface="Arial"/>
              </a:rPr>
              <a:t>broj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45289" y="4605998"/>
            <a:ext cx="1335527" cy="28405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9A9EA1"/>
                </a:solidFill>
                <a:latin typeface="Arial"/>
                <a:cs typeface="Arial"/>
              </a:rPr>
              <a:t>Kartonska kutija s</a:t>
            </a:r>
            <a:r>
              <a:rPr sz="650" spc="-4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9A9EA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600" dirty="0">
                <a:solidFill>
                  <a:srgbClr val="9A9EA1"/>
                </a:solidFill>
                <a:latin typeface="Arial"/>
                <a:cs typeface="Arial"/>
              </a:rPr>
              <a:t>94032080</a:t>
            </a:r>
            <a:endParaRPr sz="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41959" y="5431535"/>
          <a:ext cx="6864983" cy="17800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8850"/>
                <a:gridCol w="1027430"/>
                <a:gridCol w="1079500"/>
                <a:gridCol w="785494"/>
                <a:gridCol w="1038225"/>
                <a:gridCol w="1130935"/>
                <a:gridCol w="844549"/>
              </a:tblGrid>
              <a:tr h="219456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5" dirty="0" err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R="18034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EAN</a:t>
                      </a:r>
                      <a:r>
                        <a:rPr sz="650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Širina </a:t>
                      </a: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radnog</a:t>
                      </a:r>
                      <a:r>
                        <a:rPr sz="650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stola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R="266700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Neto</a:t>
                      </a:r>
                      <a:r>
                        <a:rPr sz="650" spc="-1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težina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R="373380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Širina</a:t>
                      </a:r>
                      <a:r>
                        <a:rPr sz="650" spc="-1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pakiranja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Volumen pakiranja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R="31813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Bruto</a:t>
                      </a:r>
                      <a:r>
                        <a:rPr sz="650" spc="-10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težina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solidFill>
                      <a:srgbClr val="9A9EA1"/>
                    </a:solidFill>
                  </a:tcPr>
                </a:tc>
              </a:tr>
              <a:tr h="2502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366395" algn="r">
                        <a:lnSpc>
                          <a:spcPct val="100000"/>
                        </a:lnSpc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09300974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237490" algn="ctr">
                        <a:lnSpc>
                          <a:spcPct val="100000"/>
                        </a:lnSpc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8719632120896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27940" algn="ctr">
                        <a:lnSpc>
                          <a:spcPct val="100000"/>
                        </a:lnSpc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600</a:t>
                      </a: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275590" algn="r">
                        <a:lnSpc>
                          <a:spcPct val="100000"/>
                        </a:lnSpc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17,5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399415" algn="r">
                        <a:lnSpc>
                          <a:spcPct val="100000"/>
                        </a:lnSpc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630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327660">
                        <a:lnSpc>
                          <a:spcPct val="100000"/>
                        </a:lnSpc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0,07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320675" algn="r">
                        <a:lnSpc>
                          <a:spcPct val="100000"/>
                        </a:lnSpc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18,5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8319">
                <a:tc>
                  <a:txBody>
                    <a:bodyPr/>
                    <a:lstStyle/>
                    <a:p>
                      <a:pPr marR="37274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09300977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3114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8719632120902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794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800</a:t>
                      </a: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8321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20,0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9941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378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0,10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1750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21,0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7555">
                <a:tc>
                  <a:txBody>
                    <a:bodyPr/>
                    <a:lstStyle/>
                    <a:p>
                      <a:pPr marR="37592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09300980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20979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8719632120919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24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1000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8321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23,0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40957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1030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3909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0,12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2067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24,0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7539">
                <a:tc>
                  <a:txBody>
                    <a:bodyPr/>
                    <a:lstStyle/>
                    <a:p>
                      <a:pPr marR="37592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09300983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3114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8719632120926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62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1200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8321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26,5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40767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1230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3909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0,14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1750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27,5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8303">
                <a:tc>
                  <a:txBody>
                    <a:bodyPr/>
                    <a:lstStyle/>
                    <a:p>
                      <a:pPr marR="37592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09300986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3114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8719632120933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305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1400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8321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30,0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40957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1430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409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0,17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1559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31,0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7540">
                <a:tc>
                  <a:txBody>
                    <a:bodyPr/>
                    <a:lstStyle/>
                    <a:p>
                      <a:pPr marR="37592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09300989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3749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8719632120940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305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1600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7813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31,0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40957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1630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3909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0,19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2067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32,0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7539">
                <a:tc>
                  <a:txBody>
                    <a:bodyPr/>
                    <a:lstStyle/>
                    <a:p>
                      <a:pPr marR="372745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09300992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3114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8719632120957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305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1800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8321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36,0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410845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1830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2258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0,22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15595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37,0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243478">
                <a:tc>
                  <a:txBody>
                    <a:bodyPr/>
                    <a:lstStyle/>
                    <a:p>
                      <a:pPr marR="37592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09300995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3749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8719632120964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73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2000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813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41,0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1592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2030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51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0,24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2067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42,0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462533" y="7675626"/>
            <a:ext cx="2032000" cy="1720850"/>
            <a:chOff x="462533" y="7675626"/>
            <a:chExt cx="2032000" cy="1720850"/>
          </a:xfrm>
        </p:grpSpPr>
        <p:sp>
          <p:nvSpPr>
            <p:cNvPr id="15" name="object 15"/>
            <p:cNvSpPr/>
            <p:nvPr/>
          </p:nvSpPr>
          <p:spPr>
            <a:xfrm>
              <a:off x="469391" y="7696200"/>
              <a:ext cx="2016251" cy="169316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75487" y="7688580"/>
              <a:ext cx="2005964" cy="1694814"/>
            </a:xfrm>
            <a:custGeom>
              <a:avLst/>
              <a:gdLst/>
              <a:ahLst/>
              <a:cxnLst/>
              <a:rect l="l" t="t" r="r" b="b"/>
              <a:pathLst>
                <a:path w="2005964" h="1694815">
                  <a:moveTo>
                    <a:pt x="0" y="12192"/>
                  </a:moveTo>
                  <a:lnTo>
                    <a:pt x="0" y="1682496"/>
                  </a:lnTo>
                  <a:lnTo>
                    <a:pt x="0" y="1694687"/>
                  </a:lnTo>
                  <a:lnTo>
                    <a:pt x="13716" y="1694687"/>
                  </a:lnTo>
                  <a:lnTo>
                    <a:pt x="1993391" y="1694687"/>
                  </a:lnTo>
                  <a:lnTo>
                    <a:pt x="2005583" y="1694687"/>
                  </a:lnTo>
                  <a:lnTo>
                    <a:pt x="2005583" y="168249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2870454" y="7675626"/>
            <a:ext cx="2032000" cy="1720850"/>
            <a:chOff x="2870454" y="7675626"/>
            <a:chExt cx="2032000" cy="1720850"/>
          </a:xfrm>
        </p:grpSpPr>
        <p:sp>
          <p:nvSpPr>
            <p:cNvPr id="18" name="object 18"/>
            <p:cNvSpPr/>
            <p:nvPr/>
          </p:nvSpPr>
          <p:spPr>
            <a:xfrm>
              <a:off x="3032759" y="7740396"/>
              <a:ext cx="1700783" cy="163067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883408" y="7688580"/>
              <a:ext cx="2005964" cy="1694814"/>
            </a:xfrm>
            <a:custGeom>
              <a:avLst/>
              <a:gdLst/>
              <a:ahLst/>
              <a:cxnLst/>
              <a:rect l="l" t="t" r="r" b="b"/>
              <a:pathLst>
                <a:path w="2005964" h="1694815">
                  <a:moveTo>
                    <a:pt x="0" y="12192"/>
                  </a:moveTo>
                  <a:lnTo>
                    <a:pt x="0" y="1682496"/>
                  </a:lnTo>
                  <a:lnTo>
                    <a:pt x="0" y="1694687"/>
                  </a:lnTo>
                  <a:lnTo>
                    <a:pt x="13716" y="1694687"/>
                  </a:lnTo>
                  <a:lnTo>
                    <a:pt x="1993391" y="1694687"/>
                  </a:lnTo>
                  <a:lnTo>
                    <a:pt x="2005583" y="1694687"/>
                  </a:lnTo>
                  <a:lnTo>
                    <a:pt x="2005583" y="168249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5278374" y="7675626"/>
            <a:ext cx="2032000" cy="1720850"/>
            <a:chOff x="5278374" y="7675626"/>
            <a:chExt cx="2032000" cy="1720850"/>
          </a:xfrm>
        </p:grpSpPr>
        <p:sp>
          <p:nvSpPr>
            <p:cNvPr id="21" name="object 21"/>
            <p:cNvSpPr/>
            <p:nvPr/>
          </p:nvSpPr>
          <p:spPr>
            <a:xfrm>
              <a:off x="5306568" y="8031480"/>
              <a:ext cx="1962912" cy="77723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91328" y="7688580"/>
              <a:ext cx="2005964" cy="1694814"/>
            </a:xfrm>
            <a:custGeom>
              <a:avLst/>
              <a:gdLst/>
              <a:ahLst/>
              <a:cxnLst/>
              <a:rect l="l" t="t" r="r" b="b"/>
              <a:pathLst>
                <a:path w="2005965" h="1694815">
                  <a:moveTo>
                    <a:pt x="0" y="12192"/>
                  </a:moveTo>
                  <a:lnTo>
                    <a:pt x="0" y="1682496"/>
                  </a:lnTo>
                  <a:lnTo>
                    <a:pt x="0" y="1694687"/>
                  </a:lnTo>
                  <a:lnTo>
                    <a:pt x="12192" y="1694687"/>
                  </a:lnTo>
                  <a:lnTo>
                    <a:pt x="1993391" y="1694687"/>
                  </a:lnTo>
                  <a:lnTo>
                    <a:pt x="2005583" y="1694687"/>
                  </a:lnTo>
                  <a:lnTo>
                    <a:pt x="2005583" y="168249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4363211" y="588263"/>
            <a:ext cx="2542032" cy="21290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94380" y="1693613"/>
            <a:ext cx="3115620" cy="9352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marR="5080" indent="-368935" algn="ctr">
              <a:lnSpc>
                <a:spcPct val="112400"/>
              </a:lnSpc>
              <a:spcBef>
                <a:spcPts val="100"/>
              </a:spcBef>
            </a:pPr>
            <a:r>
              <a:rPr lang="pl-PL" sz="1850" spc="-15" dirty="0">
                <a:solidFill>
                  <a:srgbClr val="929498"/>
                </a:solidFill>
                <a:latin typeface="Arial"/>
                <a:cs typeface="Arial"/>
              </a:rPr>
              <a:t>RADNI STO OD NEHRĐAJUĆEG ČELIK A</a:t>
            </a:r>
          </a:p>
          <a:p>
            <a:pPr marR="33655" algn="ctr">
              <a:lnSpc>
                <a:spcPct val="100000"/>
              </a:lnSpc>
              <a:spcBef>
                <a:spcPts val="118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600 </a:t>
            </a:r>
            <a:r>
              <a:rPr sz="850" spc="25" dirty="0" smtClean="0">
                <a:solidFill>
                  <a:srgbClr val="929498"/>
                </a:solidFill>
                <a:latin typeface="Arial"/>
                <a:cs typeface="Arial"/>
              </a:rPr>
              <a:t>mm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2322" y="9492936"/>
            <a:ext cx="1418590" cy="12827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Podesive kvadratne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noge od 40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40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096023" y="9487958"/>
            <a:ext cx="101536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Kutovi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zavareni i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polirani</a:t>
            </a:r>
            <a:endParaRPr sz="6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476784" y="9486400"/>
            <a:ext cx="126365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Isporučuje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se u ravnom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pakovanju</a:t>
            </a:r>
            <a:endParaRPr sz="6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35842" y="3173502"/>
            <a:ext cx="2395855" cy="9258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Prekrasan radni stol s radnom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pločom od nehrđajućeg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4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čelika 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donja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polica</a:t>
            </a:r>
            <a:endParaRPr sz="650" dirty="0">
              <a:latin typeface="Arial"/>
              <a:cs typeface="Arial"/>
            </a:endParaRPr>
          </a:p>
          <a:p>
            <a:pPr marL="12700" marR="894080">
              <a:lnSpc>
                <a:spcPct val="1500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Radni list sa preklopljenim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ivicama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94080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Lijepo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završen,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bez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oštrih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ivica</a:t>
            </a:r>
            <a:endParaRPr lang="hr-HR" sz="650" dirty="0">
              <a:latin typeface="Arial"/>
              <a:cs typeface="Arial"/>
            </a:endParaRPr>
          </a:p>
          <a:p>
            <a:pPr marL="12700" marR="894080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Radni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list ojačan sa dva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mosta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94080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Nosivost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150-200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435842" y="4255499"/>
            <a:ext cx="1719580" cy="624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Polica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nije podesiva po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visini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Vrlo</a:t>
            </a:r>
            <a:r>
              <a:rPr sz="650" spc="-4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jednostavna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ugradnja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(10 minuta)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4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Alati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standardni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uključeni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4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Maksimalna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visina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850-900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09635" y="3259341"/>
            <a:ext cx="137414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OPŠTE</a:t>
            </a:r>
            <a:r>
              <a:rPr sz="9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09687" y="3777031"/>
            <a:ext cx="751840" cy="6172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Visina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radnog</a:t>
            </a:r>
            <a:r>
              <a:rPr sz="650" spc="-4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stola</a:t>
            </a:r>
            <a:endParaRPr sz="650">
              <a:latin typeface="Arial"/>
              <a:cs typeface="Arial"/>
            </a:endParaRPr>
          </a:p>
          <a:p>
            <a:pPr marL="12700" marR="5080">
              <a:lnSpc>
                <a:spcPct val="169600"/>
              </a:lnSpc>
              <a:spcBef>
                <a:spcPts val="65"/>
              </a:spcBef>
            </a:pPr>
            <a:r>
              <a:rPr sz="600" spc="15" dirty="0">
                <a:solidFill>
                  <a:srgbClr val="9A9EA1"/>
                </a:solidFill>
                <a:latin typeface="Arial"/>
                <a:cs typeface="Arial"/>
              </a:rPr>
              <a:t>Dubina </a:t>
            </a:r>
            <a:r>
              <a:rPr sz="600" spc="20" dirty="0">
                <a:solidFill>
                  <a:srgbClr val="9A9EA1"/>
                </a:solidFill>
                <a:latin typeface="Arial"/>
                <a:cs typeface="Arial"/>
              </a:rPr>
              <a:t>radnog</a:t>
            </a:r>
            <a:r>
              <a:rPr sz="600" spc="-7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9A9EA1"/>
                </a:solidFill>
                <a:latin typeface="Arial"/>
                <a:cs typeface="Arial"/>
              </a:rPr>
              <a:t>stola 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Visina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pakiranja  Dubina</a:t>
            </a:r>
            <a:r>
              <a:rPr sz="650" spc="-2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pakiranja</a:t>
            </a:r>
            <a:endParaRPr sz="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45289" y="3796818"/>
            <a:ext cx="527050" cy="603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850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-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900</a:t>
            </a:r>
            <a:r>
              <a:rPr sz="650" spc="-7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600</a:t>
            </a:r>
            <a:r>
              <a:rPr sz="650" spc="-10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190</a:t>
            </a:r>
            <a:r>
              <a:rPr sz="650" spc="-10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620</a:t>
            </a:r>
            <a:r>
              <a:rPr sz="650" spc="-10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87" y="4603016"/>
            <a:ext cx="734695" cy="2757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Ambalažni</a:t>
            </a:r>
            <a:r>
              <a:rPr sz="650" spc="-5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materijal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9A9EA1"/>
                </a:solidFill>
                <a:latin typeface="Arial"/>
                <a:cs typeface="Arial"/>
              </a:rPr>
              <a:t>carinski</a:t>
            </a:r>
            <a:r>
              <a:rPr sz="650" spc="-9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9A9EA1"/>
                </a:solidFill>
                <a:latin typeface="Arial"/>
                <a:cs typeface="Arial"/>
              </a:rPr>
              <a:t>broj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45289" y="4605998"/>
            <a:ext cx="1131311" cy="29174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9A9EA1"/>
                </a:solidFill>
                <a:latin typeface="Arial"/>
                <a:cs typeface="Arial"/>
              </a:rPr>
              <a:t>Kartonska kutija s</a:t>
            </a:r>
            <a:r>
              <a:rPr sz="650" spc="-4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9A9EA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650" dirty="0">
                <a:solidFill>
                  <a:srgbClr val="9A9EA1"/>
                </a:solidFill>
                <a:latin typeface="Arial"/>
                <a:cs typeface="Arial"/>
              </a:rPr>
              <a:t>94032080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41959" y="5431535"/>
          <a:ext cx="6864983" cy="17800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8850"/>
                <a:gridCol w="1027430"/>
                <a:gridCol w="1079500"/>
                <a:gridCol w="785494"/>
                <a:gridCol w="1038225"/>
                <a:gridCol w="1130935"/>
                <a:gridCol w="844549"/>
              </a:tblGrid>
              <a:tr h="219456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5" dirty="0" err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R="18034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EAN</a:t>
                      </a:r>
                      <a:r>
                        <a:rPr sz="650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Širina </a:t>
                      </a: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radnog</a:t>
                      </a:r>
                      <a:r>
                        <a:rPr sz="650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stola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R="266700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Neto</a:t>
                      </a:r>
                      <a:r>
                        <a:rPr sz="650" spc="-1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težina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R="373380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Širina</a:t>
                      </a:r>
                      <a:r>
                        <a:rPr sz="650" spc="-1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pakiranja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Volumen pakiranja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9A9EA1"/>
                    </a:solidFill>
                  </a:tcPr>
                </a:tc>
                <a:tc>
                  <a:txBody>
                    <a:bodyPr/>
                    <a:lstStyle/>
                    <a:p>
                      <a:pPr marR="31813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Bruto</a:t>
                      </a:r>
                      <a:r>
                        <a:rPr sz="650" spc="-10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težina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solidFill>
                      <a:srgbClr val="9A9EA1"/>
                    </a:solidFill>
                  </a:tcPr>
                </a:tc>
              </a:tr>
              <a:tr h="2502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372745" algn="r">
                        <a:lnSpc>
                          <a:spcPct val="100000"/>
                        </a:lnSpc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09364024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231140" algn="ctr">
                        <a:lnSpc>
                          <a:spcPct val="100000"/>
                        </a:lnSpc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8719632122845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27940" algn="ctr">
                        <a:lnSpc>
                          <a:spcPct val="100000"/>
                        </a:lnSpc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600</a:t>
                      </a: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283210" algn="r">
                        <a:lnSpc>
                          <a:spcPct val="100000"/>
                        </a:lnSpc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20,0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399415" algn="r">
                        <a:lnSpc>
                          <a:spcPct val="100000"/>
                        </a:lnSpc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630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316865">
                        <a:lnSpc>
                          <a:spcPct val="100000"/>
                        </a:lnSpc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0,09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317500" algn="r">
                        <a:lnSpc>
                          <a:spcPct val="100000"/>
                        </a:lnSpc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21,0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8319">
                <a:tc>
                  <a:txBody>
                    <a:bodyPr/>
                    <a:lstStyle/>
                    <a:p>
                      <a:pPr marR="37592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09364027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3114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8719632122852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794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800</a:t>
                      </a: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8321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23,0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9941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378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0,11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2067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24,0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7555">
                <a:tc>
                  <a:txBody>
                    <a:bodyPr/>
                    <a:lstStyle/>
                    <a:p>
                      <a:pPr marR="37719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09364030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0574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8719632123118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178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1000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8321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26,0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40894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1030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3147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0,14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1559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27,0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7539">
                <a:tc>
                  <a:txBody>
                    <a:bodyPr/>
                    <a:lstStyle/>
                    <a:p>
                      <a:pPr marR="37592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09364033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1272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8719632123125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62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1200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8321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29,0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40767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1230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327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0,17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2131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30,0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8303">
                <a:tc>
                  <a:txBody>
                    <a:bodyPr/>
                    <a:lstStyle/>
                    <a:p>
                      <a:pPr marR="37719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09364036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2225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8719632123132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369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1400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8321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33,0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40894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1430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49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0,20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2194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34,0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7540">
                <a:tc>
                  <a:txBody>
                    <a:bodyPr/>
                    <a:lstStyle/>
                    <a:p>
                      <a:pPr marR="37274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09364039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20979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8719632123149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305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1600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7813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37,0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40957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1630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0,22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2131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38,0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177539">
                <a:tc>
                  <a:txBody>
                    <a:bodyPr/>
                    <a:lstStyle/>
                    <a:p>
                      <a:pPr marR="37592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09364042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20979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8719632123156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305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1800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8321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39,0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410845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1830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0,25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2131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40,0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</a:tcPr>
                </a:tc>
              </a:tr>
              <a:tr h="243478">
                <a:tc>
                  <a:txBody>
                    <a:bodyPr/>
                    <a:lstStyle/>
                    <a:p>
                      <a:pPr marR="37592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09364045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3114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8719632123163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73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2000 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8321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46,0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1592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2030</a:t>
                      </a:r>
                      <a:r>
                        <a:rPr sz="650" spc="-10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0,28 cbm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4325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47,0</a:t>
                      </a:r>
                      <a:r>
                        <a:rPr sz="650" spc="-95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9A9EA1"/>
                          </a:solidFill>
                          <a:latin typeface="Arial"/>
                          <a:cs typeface="Arial"/>
                        </a:rPr>
                        <a:t>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9A9EA1"/>
                      </a:solidFill>
                      <a:prstDash val="solid"/>
                    </a:lnL>
                    <a:lnR w="12700">
                      <a:solidFill>
                        <a:srgbClr val="9A9EA1"/>
                      </a:solidFill>
                      <a:prstDash val="solid"/>
                    </a:lnR>
                    <a:lnB w="12700">
                      <a:solidFill>
                        <a:srgbClr val="9A9EA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462533" y="7675626"/>
            <a:ext cx="2032000" cy="1720850"/>
            <a:chOff x="462533" y="7675626"/>
            <a:chExt cx="2032000" cy="1720850"/>
          </a:xfrm>
        </p:grpSpPr>
        <p:sp>
          <p:nvSpPr>
            <p:cNvPr id="15" name="object 15"/>
            <p:cNvSpPr/>
            <p:nvPr/>
          </p:nvSpPr>
          <p:spPr>
            <a:xfrm>
              <a:off x="469391" y="7696200"/>
              <a:ext cx="2016251" cy="169316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75487" y="7688580"/>
              <a:ext cx="2005964" cy="1694814"/>
            </a:xfrm>
            <a:custGeom>
              <a:avLst/>
              <a:gdLst/>
              <a:ahLst/>
              <a:cxnLst/>
              <a:rect l="l" t="t" r="r" b="b"/>
              <a:pathLst>
                <a:path w="2005964" h="1694815">
                  <a:moveTo>
                    <a:pt x="0" y="12192"/>
                  </a:moveTo>
                  <a:lnTo>
                    <a:pt x="0" y="1682496"/>
                  </a:lnTo>
                  <a:lnTo>
                    <a:pt x="0" y="1694687"/>
                  </a:lnTo>
                  <a:lnTo>
                    <a:pt x="13716" y="1694687"/>
                  </a:lnTo>
                  <a:lnTo>
                    <a:pt x="1993391" y="1694687"/>
                  </a:lnTo>
                  <a:lnTo>
                    <a:pt x="2005583" y="1694687"/>
                  </a:lnTo>
                  <a:lnTo>
                    <a:pt x="2005583" y="168249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2870454" y="7675626"/>
            <a:ext cx="2032000" cy="1720850"/>
            <a:chOff x="2870454" y="7675626"/>
            <a:chExt cx="2032000" cy="1720850"/>
          </a:xfrm>
        </p:grpSpPr>
        <p:sp>
          <p:nvSpPr>
            <p:cNvPr id="18" name="object 18"/>
            <p:cNvSpPr/>
            <p:nvPr/>
          </p:nvSpPr>
          <p:spPr>
            <a:xfrm>
              <a:off x="2959608" y="7740396"/>
              <a:ext cx="1871471" cy="163067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883408" y="7688580"/>
              <a:ext cx="2005964" cy="1694814"/>
            </a:xfrm>
            <a:custGeom>
              <a:avLst/>
              <a:gdLst/>
              <a:ahLst/>
              <a:cxnLst/>
              <a:rect l="l" t="t" r="r" b="b"/>
              <a:pathLst>
                <a:path w="2005964" h="1694815">
                  <a:moveTo>
                    <a:pt x="0" y="12192"/>
                  </a:moveTo>
                  <a:lnTo>
                    <a:pt x="0" y="1682496"/>
                  </a:lnTo>
                  <a:lnTo>
                    <a:pt x="0" y="1694687"/>
                  </a:lnTo>
                  <a:lnTo>
                    <a:pt x="13716" y="1694687"/>
                  </a:lnTo>
                  <a:lnTo>
                    <a:pt x="1993391" y="1694687"/>
                  </a:lnTo>
                  <a:lnTo>
                    <a:pt x="2005583" y="1694687"/>
                  </a:lnTo>
                  <a:lnTo>
                    <a:pt x="2005583" y="168249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5278374" y="7675626"/>
            <a:ext cx="2032000" cy="1720850"/>
            <a:chOff x="5278374" y="7675626"/>
            <a:chExt cx="2032000" cy="1720850"/>
          </a:xfrm>
        </p:grpSpPr>
        <p:sp>
          <p:nvSpPr>
            <p:cNvPr id="21" name="object 21"/>
            <p:cNvSpPr/>
            <p:nvPr/>
          </p:nvSpPr>
          <p:spPr>
            <a:xfrm>
              <a:off x="5306568" y="8031480"/>
              <a:ext cx="1962912" cy="77723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91328" y="7688580"/>
              <a:ext cx="2005964" cy="1694814"/>
            </a:xfrm>
            <a:custGeom>
              <a:avLst/>
              <a:gdLst/>
              <a:ahLst/>
              <a:cxnLst/>
              <a:rect l="l" t="t" r="r" b="b"/>
              <a:pathLst>
                <a:path w="2005965" h="1694815">
                  <a:moveTo>
                    <a:pt x="0" y="12192"/>
                  </a:moveTo>
                  <a:lnTo>
                    <a:pt x="0" y="1682496"/>
                  </a:lnTo>
                  <a:lnTo>
                    <a:pt x="0" y="1694687"/>
                  </a:lnTo>
                  <a:lnTo>
                    <a:pt x="12192" y="1694687"/>
                  </a:lnTo>
                  <a:lnTo>
                    <a:pt x="1993391" y="1694687"/>
                  </a:lnTo>
                  <a:lnTo>
                    <a:pt x="2005583" y="1694687"/>
                  </a:lnTo>
                  <a:lnTo>
                    <a:pt x="2005583" y="168249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4363211" y="588263"/>
            <a:ext cx="2542032" cy="21290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94380" y="1693613"/>
            <a:ext cx="3417008" cy="9352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marR="5080" indent="-368935" algn="ctr">
              <a:lnSpc>
                <a:spcPct val="112400"/>
              </a:lnSpc>
              <a:spcBef>
                <a:spcPts val="100"/>
              </a:spcBef>
            </a:pPr>
            <a:r>
              <a:rPr lang="pl-PL" sz="1850" spc="-15" dirty="0">
                <a:solidFill>
                  <a:srgbClr val="929498"/>
                </a:solidFill>
                <a:latin typeface="Arial"/>
                <a:cs typeface="Arial"/>
              </a:rPr>
              <a:t>RADNI STO OD NEHRĐAJUĆEG ČELIK A</a:t>
            </a:r>
          </a:p>
          <a:p>
            <a:pPr marL="29209" algn="ctr">
              <a:lnSpc>
                <a:spcPct val="100000"/>
              </a:lnSpc>
              <a:spcBef>
                <a:spcPts val="118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700 </a:t>
            </a:r>
            <a:r>
              <a:rPr sz="850" spc="25" dirty="0">
                <a:solidFill>
                  <a:srgbClr val="929498"/>
                </a:solidFill>
                <a:latin typeface="Arial"/>
                <a:cs typeface="Arial"/>
              </a:rPr>
              <a:t>MM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 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2322" y="9492936"/>
            <a:ext cx="1418590" cy="12827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Podesive kvadratne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noge od 40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40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096023" y="9487958"/>
            <a:ext cx="101536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Kutovi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zavareni i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polirani</a:t>
            </a:r>
            <a:endParaRPr sz="6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476784" y="9486400"/>
            <a:ext cx="126365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Isporučuje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se u ravnom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pakovanju</a:t>
            </a:r>
            <a:endParaRPr sz="6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35842" y="3173502"/>
            <a:ext cx="2395855" cy="9258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Prekrasan radni stol s radnom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pločom od nehrđajućeg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4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čelika 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donja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polica</a:t>
            </a:r>
            <a:endParaRPr sz="650" dirty="0">
              <a:latin typeface="Arial"/>
              <a:cs typeface="Arial"/>
            </a:endParaRPr>
          </a:p>
          <a:p>
            <a:pPr marL="12700" marR="894080">
              <a:lnSpc>
                <a:spcPct val="1500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Radni list sa preklopljenim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ivicama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94080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Lijepo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završen,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bez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oštrih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ivica</a:t>
            </a:r>
            <a:endParaRPr lang="hr-HR" sz="650" dirty="0">
              <a:latin typeface="Arial"/>
              <a:cs typeface="Arial"/>
            </a:endParaRPr>
          </a:p>
          <a:p>
            <a:pPr marL="12700" marR="894080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Radni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list ojačan sa dva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mosta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94080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Nosivost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150-200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435842" y="4255499"/>
            <a:ext cx="1719580" cy="624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Polica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nije podesiva po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visini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Vrlo</a:t>
            </a:r>
            <a:r>
              <a:rPr sz="650" spc="-4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jednostavna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ugradnja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(10 minuta)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4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Alati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standardni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uključeni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4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Maksimalna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visina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850-900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09635" y="3259341"/>
            <a:ext cx="137414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OPŠTE</a:t>
            </a:r>
            <a:r>
              <a:rPr sz="9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09687" y="3777031"/>
            <a:ext cx="751840" cy="6172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Visina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radnog</a:t>
            </a:r>
            <a:r>
              <a:rPr sz="650" spc="-4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stola</a:t>
            </a:r>
            <a:endParaRPr sz="650">
              <a:latin typeface="Arial"/>
              <a:cs typeface="Arial"/>
            </a:endParaRPr>
          </a:p>
          <a:p>
            <a:pPr marL="12700" marR="5080">
              <a:lnSpc>
                <a:spcPct val="169600"/>
              </a:lnSpc>
              <a:spcBef>
                <a:spcPts val="65"/>
              </a:spcBef>
            </a:pPr>
            <a:r>
              <a:rPr sz="600" spc="15" dirty="0">
                <a:solidFill>
                  <a:srgbClr val="9A9EA1"/>
                </a:solidFill>
                <a:latin typeface="Arial"/>
                <a:cs typeface="Arial"/>
              </a:rPr>
              <a:t>Dubina </a:t>
            </a:r>
            <a:r>
              <a:rPr sz="600" spc="20" dirty="0">
                <a:solidFill>
                  <a:srgbClr val="9A9EA1"/>
                </a:solidFill>
                <a:latin typeface="Arial"/>
                <a:cs typeface="Arial"/>
              </a:rPr>
              <a:t>radnog</a:t>
            </a:r>
            <a:r>
              <a:rPr sz="600" spc="-7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9A9EA1"/>
                </a:solidFill>
                <a:latin typeface="Arial"/>
                <a:cs typeface="Arial"/>
              </a:rPr>
              <a:t>stola 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Visina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pakiranja  Dubina</a:t>
            </a:r>
            <a:r>
              <a:rPr sz="650" spc="-2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pakiranja</a:t>
            </a:r>
            <a:endParaRPr sz="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45289" y="3796818"/>
            <a:ext cx="527050" cy="603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850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-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900</a:t>
            </a:r>
            <a:r>
              <a:rPr sz="650" spc="-7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700</a:t>
            </a:r>
            <a:r>
              <a:rPr sz="650" spc="-10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190</a:t>
            </a:r>
            <a:r>
              <a:rPr sz="650" spc="-10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720</a:t>
            </a:r>
            <a:r>
              <a:rPr sz="650" spc="-10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87" y="4603016"/>
            <a:ext cx="734695" cy="2757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Ambalažni</a:t>
            </a:r>
            <a:r>
              <a:rPr sz="650" spc="-5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A9EA1"/>
                </a:solidFill>
                <a:latin typeface="Arial"/>
                <a:cs typeface="Arial"/>
              </a:rPr>
              <a:t>materijal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9A9EA1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9A9EA1"/>
                </a:solidFill>
                <a:latin typeface="Arial"/>
                <a:cs typeface="Arial"/>
              </a:rPr>
              <a:t>carinski</a:t>
            </a:r>
            <a:r>
              <a:rPr sz="650" spc="-9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9A9EA1"/>
                </a:solidFill>
                <a:latin typeface="Arial"/>
                <a:cs typeface="Arial"/>
              </a:rPr>
              <a:t>broj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45289" y="4605998"/>
            <a:ext cx="1283711" cy="29174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9A9EA1"/>
                </a:solidFill>
                <a:latin typeface="Arial"/>
                <a:cs typeface="Arial"/>
              </a:rPr>
              <a:t>Kartonska kutija s</a:t>
            </a:r>
            <a:r>
              <a:rPr sz="650" spc="-4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9A9EA1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650" dirty="0">
                <a:solidFill>
                  <a:srgbClr val="9A9EA1"/>
                </a:solidFill>
                <a:latin typeface="Arial"/>
                <a:cs typeface="Arial"/>
              </a:rPr>
              <a:t>94032080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48171"/>
            <a:ext cx="3889375" cy="1080770"/>
          </a:xfrm>
          <a:custGeom>
            <a:avLst/>
            <a:gdLst/>
            <a:ahLst/>
            <a:cxnLst/>
            <a:rect l="l" t="t" r="r" b="b"/>
            <a:pathLst>
              <a:path w="3889375" h="1080770">
                <a:moveTo>
                  <a:pt x="3889248" y="1080516"/>
                </a:moveTo>
                <a:lnTo>
                  <a:pt x="0" y="1080516"/>
                </a:lnTo>
                <a:lnTo>
                  <a:pt x="0" y="0"/>
                </a:lnTo>
                <a:lnTo>
                  <a:pt x="3889248" y="0"/>
                </a:lnTo>
                <a:lnTo>
                  <a:pt x="3889248" y="1080516"/>
                </a:lnTo>
                <a:close/>
              </a:path>
            </a:pathLst>
          </a:custGeom>
          <a:solidFill>
            <a:srgbClr val="A7A8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9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9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03647" y="489204"/>
            <a:ext cx="1909571" cy="24281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207757"/>
            <a:ext cx="2032000" cy="2188845"/>
            <a:chOff x="462533" y="7207757"/>
            <a:chExt cx="2032000" cy="2188845"/>
          </a:xfrm>
        </p:grpSpPr>
        <p:sp>
          <p:nvSpPr>
            <p:cNvPr id="21" name="object 21"/>
            <p:cNvSpPr/>
            <p:nvPr/>
          </p:nvSpPr>
          <p:spPr>
            <a:xfrm>
              <a:off x="489204" y="7232903"/>
              <a:ext cx="1979675" cy="213817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220711"/>
              <a:ext cx="2005964" cy="2162810"/>
            </a:xfrm>
            <a:custGeom>
              <a:avLst/>
              <a:gdLst/>
              <a:ahLst/>
              <a:cxnLst/>
              <a:rect l="l" t="t" r="r" b="b"/>
              <a:pathLst>
                <a:path w="2005964" h="2162809">
                  <a:moveTo>
                    <a:pt x="0" y="12192"/>
                  </a:moveTo>
                  <a:lnTo>
                    <a:pt x="0" y="2150363"/>
                  </a:lnTo>
                  <a:lnTo>
                    <a:pt x="0" y="2162555"/>
                  </a:lnTo>
                  <a:lnTo>
                    <a:pt x="13716" y="2162555"/>
                  </a:lnTo>
                  <a:lnTo>
                    <a:pt x="1993391" y="2162555"/>
                  </a:lnTo>
                  <a:lnTo>
                    <a:pt x="2005583" y="2162555"/>
                  </a:lnTo>
                  <a:lnTo>
                    <a:pt x="2005583" y="2150363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570469"/>
            <a:ext cx="2032000" cy="1826260"/>
            <a:chOff x="5278374" y="7570469"/>
            <a:chExt cx="2032000" cy="1826260"/>
          </a:xfrm>
        </p:grpSpPr>
        <p:sp>
          <p:nvSpPr>
            <p:cNvPr id="27" name="object 27"/>
            <p:cNvSpPr/>
            <p:nvPr/>
          </p:nvSpPr>
          <p:spPr>
            <a:xfrm>
              <a:off x="5303520" y="7597139"/>
              <a:ext cx="1981200" cy="177393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583423"/>
              <a:ext cx="2005964" cy="1800225"/>
            </a:xfrm>
            <a:custGeom>
              <a:avLst/>
              <a:gdLst/>
              <a:ahLst/>
              <a:cxnLst/>
              <a:rect l="l" t="t" r="r" b="b"/>
              <a:pathLst>
                <a:path w="2005965" h="1800225">
                  <a:moveTo>
                    <a:pt x="0" y="13716"/>
                  </a:moveTo>
                  <a:lnTo>
                    <a:pt x="0" y="1787652"/>
                  </a:lnTo>
                  <a:lnTo>
                    <a:pt x="0" y="1799844"/>
                  </a:lnTo>
                  <a:lnTo>
                    <a:pt x="12192" y="1799844"/>
                  </a:lnTo>
                  <a:lnTo>
                    <a:pt x="1993391" y="1799844"/>
                  </a:lnTo>
                  <a:lnTo>
                    <a:pt x="2005583" y="1799844"/>
                  </a:lnTo>
                  <a:lnTo>
                    <a:pt x="2005583" y="1787652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55399" y="1758569"/>
            <a:ext cx="2200910" cy="10291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MAŠINA ZA 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PUNJENJE</a:t>
            </a:r>
            <a:r>
              <a:rPr lang="hr-HR" sz="1600" spc="-4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KOBASICA</a:t>
            </a:r>
            <a:endParaRPr lang="hr-HR" sz="1600" dirty="0">
              <a:latin typeface="Arial"/>
              <a:cs typeface="Arial"/>
            </a:endParaRPr>
          </a:p>
          <a:p>
            <a:pPr marL="424180">
              <a:lnSpc>
                <a:spcPct val="100000"/>
              </a:lnSpc>
              <a:spcBef>
                <a:spcPts val="136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VERTIKALNI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SS</a:t>
            </a:r>
            <a:r>
              <a:rPr sz="850" spc="-3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10L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58448" y="9480134"/>
            <a:ext cx="1153795" cy="26479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Profesionalno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punilo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kobasice</a:t>
            </a:r>
            <a:endParaRPr sz="600">
              <a:latin typeface="Arial"/>
              <a:cs typeface="Arial"/>
            </a:endParaRPr>
          </a:p>
          <a:p>
            <a:pPr marL="349250">
              <a:lnSpc>
                <a:spcPct val="100000"/>
              </a:lnSpc>
              <a:spcBef>
                <a:spcPts val="53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komercijalna</a:t>
            </a: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upotreba</a:t>
            </a:r>
            <a:endParaRPr sz="4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554500" y="9486400"/>
            <a:ext cx="83883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rastavlja 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053595" y="9494235"/>
            <a:ext cx="1329055" cy="127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izrađen od nehrđajućeg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2239010" cy="18889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Čvrsto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komercijalno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punilo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kobasice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punjenja do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10L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osnovna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Cilindar, osovina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preša za ploču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 Prsten i cijevi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punjenje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Matice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, vijci i  vijci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Presing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 rupom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odzračivanje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Presing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savršeno zapečaćena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gumenom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brtvom</a:t>
            </a:r>
            <a:endParaRPr sz="650" dirty="0">
              <a:latin typeface="Arial"/>
              <a:cs typeface="Arial"/>
            </a:endParaRPr>
          </a:p>
          <a:p>
            <a:pPr marL="12700" marR="343535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Izlazni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dio se može ukloniti odjednom sa 2 brzine za  savršeno doziranje</a:t>
            </a:r>
            <a:endParaRPr sz="650" dirty="0">
              <a:latin typeface="Arial"/>
              <a:cs typeface="Arial"/>
            </a:endParaRPr>
          </a:p>
          <a:p>
            <a:pPr marL="12700" marR="899160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9916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9C04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9C04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9C04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9C04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9C04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9C04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9C04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59534" y="3680992"/>
            <a:ext cx="27305" cy="283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59534" y="4010147"/>
            <a:ext cx="1193266" cy="14298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15,0</a:t>
            </a:r>
            <a:r>
              <a:rPr sz="650" spc="-9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0"/>
              </a:spcBef>
            </a:pPr>
            <a:r>
              <a:rPr sz="600" spc="10" dirty="0">
                <a:solidFill>
                  <a:srgbClr val="79C043"/>
                </a:solidFill>
                <a:latin typeface="Arial"/>
                <a:cs typeface="Arial"/>
              </a:rPr>
              <a:t>17,5</a:t>
            </a:r>
            <a:r>
              <a:rPr sz="600" spc="-9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79C043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7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V630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Š340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D300</a:t>
            </a:r>
            <a:r>
              <a:rPr sz="650" spc="-6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V360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Š695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D390</a:t>
            </a:r>
            <a:r>
              <a:rPr sz="650" spc="-6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0,10 cbm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9C04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9C04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9C043"/>
                </a:solidFill>
                <a:latin typeface="Arial"/>
                <a:cs typeface="Arial"/>
              </a:rPr>
              <a:t>s</a:t>
            </a:r>
            <a:r>
              <a:rPr sz="650" spc="-3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9C04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84385000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8719632121558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09300463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105400"/>
            <a:ext cx="1913889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cilindra: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Ø219 x270 mm.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Promjer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izlaznog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cilindra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Ø50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5" name="Pravokutnik 44"/>
          <p:cNvSpPr/>
          <p:nvPr/>
        </p:nvSpPr>
        <p:spPr>
          <a:xfrm>
            <a:off x="4435842" y="5526902"/>
            <a:ext cx="2095500" cy="842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50" dirty="0"/>
              <a:t>Standard uključuje: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 čelika Ø16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zapunjenje od nehrđajućeg čelika Ø22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 čelika Ø32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nehrđajućegčelika Ø38 mm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10058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04232" y="6893052"/>
              <a:ext cx="2868295" cy="3053080"/>
            </a:xfrm>
            <a:custGeom>
              <a:avLst/>
              <a:gdLst/>
              <a:ahLst/>
              <a:cxnLst/>
              <a:rect l="l" t="t" r="r" b="b"/>
              <a:pathLst>
                <a:path w="2868295" h="3053079">
                  <a:moveTo>
                    <a:pt x="2868167" y="3052572"/>
                  </a:moveTo>
                  <a:lnTo>
                    <a:pt x="0" y="3052572"/>
                  </a:lnTo>
                  <a:lnTo>
                    <a:pt x="0" y="0"/>
                  </a:lnTo>
                  <a:lnTo>
                    <a:pt x="2868167" y="0"/>
                  </a:lnTo>
                  <a:lnTo>
                    <a:pt x="2868167" y="3052572"/>
                  </a:lnTo>
                  <a:close/>
                </a:path>
              </a:pathLst>
            </a:custGeom>
            <a:solidFill>
              <a:srgbClr val="FFCA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184198" y="7180098"/>
            <a:ext cx="1685289" cy="2350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NAJBOLJI</a:t>
            </a:r>
            <a:endParaRPr sz="2800">
              <a:latin typeface="Arial"/>
              <a:cs typeface="Arial"/>
            </a:endParaRPr>
          </a:p>
          <a:p>
            <a:pPr marL="12700" marR="168275">
              <a:lnSpc>
                <a:spcPct val="157900"/>
              </a:lnSpc>
              <a:spcBef>
                <a:spcPts val="290"/>
              </a:spcBef>
            </a:pPr>
            <a:r>
              <a:rPr sz="2450" spc="5" dirty="0">
                <a:solidFill>
                  <a:srgbClr val="FFFFFF"/>
                </a:solidFill>
                <a:latin typeface="Arial"/>
                <a:cs typeface="Arial"/>
              </a:rPr>
              <a:t>PARTNER  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ZA VAŠ  </a:t>
            </a:r>
            <a:r>
              <a:rPr sz="2500" spc="20" dirty="0">
                <a:solidFill>
                  <a:srgbClr val="FFFFFF"/>
                </a:solidFill>
                <a:latin typeface="Arial"/>
                <a:cs typeface="Arial"/>
              </a:rPr>
              <a:t>KUHINJA</a:t>
            </a:r>
            <a:endParaRPr sz="2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893052"/>
            <a:ext cx="1213485" cy="3053080"/>
          </a:xfrm>
          <a:custGeom>
            <a:avLst/>
            <a:gdLst/>
            <a:ahLst/>
            <a:cxnLst/>
            <a:rect l="l" t="t" r="r" b="b"/>
            <a:pathLst>
              <a:path w="1213485" h="3053079">
                <a:moveTo>
                  <a:pt x="1213104" y="3052572"/>
                </a:moveTo>
                <a:lnTo>
                  <a:pt x="0" y="3052572"/>
                </a:lnTo>
                <a:lnTo>
                  <a:pt x="0" y="0"/>
                </a:lnTo>
                <a:lnTo>
                  <a:pt x="1213104" y="0"/>
                </a:lnTo>
                <a:lnTo>
                  <a:pt x="1213104" y="3052572"/>
                </a:lnTo>
                <a:close/>
              </a:path>
            </a:pathLst>
          </a:custGeom>
          <a:solidFill>
            <a:srgbClr val="FFCA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7680" y="73152"/>
            <a:ext cx="899160" cy="798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3212" y="2845307"/>
            <a:ext cx="874775" cy="8061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6363" y="1254252"/>
            <a:ext cx="752856" cy="1117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8743" y="4101084"/>
            <a:ext cx="642007" cy="10651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7387" y="5548884"/>
            <a:ext cx="1112520" cy="9265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33609" y="7291336"/>
            <a:ext cx="102552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MAXIMA</a:t>
            </a:r>
            <a:r>
              <a:rPr sz="850" spc="-4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HOLLAND</a:t>
            </a:r>
            <a:endParaRPr sz="8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33587" y="7649013"/>
            <a:ext cx="807720" cy="4673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0" dirty="0">
                <a:solidFill>
                  <a:srgbClr val="929498"/>
                </a:solidFill>
                <a:latin typeface="Arial"/>
                <a:cs typeface="Arial"/>
              </a:rPr>
              <a:t>NIJVERHEIDSWEG</a:t>
            </a:r>
            <a:r>
              <a:rPr sz="550" spc="-3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929498"/>
                </a:solidFill>
                <a:latin typeface="Arial"/>
                <a:cs typeface="Arial"/>
              </a:rPr>
              <a:t>19F</a:t>
            </a:r>
            <a:endParaRPr sz="550">
              <a:latin typeface="Arial"/>
              <a:cs typeface="Arial"/>
            </a:endParaRPr>
          </a:p>
          <a:p>
            <a:pPr marL="12700" marR="79375">
              <a:lnSpc>
                <a:spcPct val="212699"/>
              </a:lnSpc>
            </a:pPr>
            <a:r>
              <a:rPr sz="550" dirty="0">
                <a:solidFill>
                  <a:srgbClr val="929498"/>
                </a:solidFill>
                <a:latin typeface="Arial"/>
                <a:cs typeface="Arial"/>
              </a:rPr>
              <a:t>3641 RP</a:t>
            </a:r>
            <a:r>
              <a:rPr sz="5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929498"/>
                </a:solidFill>
                <a:latin typeface="Arial"/>
                <a:cs typeface="Arial"/>
              </a:rPr>
              <a:t>MIJDRECHT  </a:t>
            </a:r>
            <a:r>
              <a:rPr sz="550" dirty="0">
                <a:solidFill>
                  <a:srgbClr val="929498"/>
                </a:solidFill>
                <a:latin typeface="Arial"/>
                <a:cs typeface="Arial"/>
              </a:rPr>
              <a:t>HOLANDIJA</a:t>
            </a:r>
            <a:endParaRPr sz="5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33587" y="8380538"/>
            <a:ext cx="1473200" cy="2895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0" spc="5" dirty="0">
                <a:solidFill>
                  <a:srgbClr val="929498"/>
                </a:solidFill>
                <a:latin typeface="Arial"/>
                <a:cs typeface="Arial"/>
              </a:rPr>
              <a:t>+ </a:t>
            </a:r>
            <a:r>
              <a:rPr sz="550" dirty="0">
                <a:solidFill>
                  <a:srgbClr val="929498"/>
                </a:solidFill>
                <a:latin typeface="Arial"/>
                <a:cs typeface="Arial"/>
              </a:rPr>
              <a:t>31 (0) 297 253</a:t>
            </a:r>
            <a:r>
              <a:rPr sz="5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929498"/>
                </a:solidFill>
                <a:latin typeface="Arial"/>
                <a:cs typeface="Arial"/>
              </a:rPr>
              <a:t>969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1459865" algn="l"/>
              </a:tabLst>
            </a:pPr>
            <a:r>
              <a:rPr sz="550" u="sng" spc="5" dirty="0">
                <a:solidFill>
                  <a:srgbClr val="929498"/>
                </a:solidFill>
                <a:uFill>
                  <a:solidFill>
                    <a:srgbClr val="939597"/>
                  </a:solidFill>
                </a:uFill>
                <a:latin typeface="Arial"/>
                <a:cs typeface="Arial"/>
                <a:hlinkClick r:id="rId7"/>
              </a:rPr>
              <a:t>INFO@MAXIMAHOLLAND.COM	</a:t>
            </a:r>
            <a:endParaRPr sz="5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33587" y="9784163"/>
            <a:ext cx="3124835" cy="1111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0" spc="5" dirty="0">
                <a:solidFill>
                  <a:srgbClr val="D1D2D3"/>
                </a:solidFill>
                <a:latin typeface="Arial"/>
                <a:cs typeface="Arial"/>
              </a:rPr>
              <a:t>Maxima </a:t>
            </a:r>
            <a:r>
              <a:rPr sz="550" dirty="0">
                <a:solidFill>
                  <a:srgbClr val="D1D2D3"/>
                </a:solidFill>
                <a:latin typeface="Arial"/>
                <a:cs typeface="Arial"/>
              </a:rPr>
              <a:t>Holland </a:t>
            </a:r>
            <a:r>
              <a:rPr sz="550" spc="5" dirty="0">
                <a:solidFill>
                  <a:srgbClr val="D1D2D3"/>
                </a:solidFill>
                <a:latin typeface="Arial"/>
                <a:cs typeface="Arial"/>
              </a:rPr>
              <a:t>zadržava </a:t>
            </a:r>
            <a:r>
              <a:rPr sz="550" dirty="0">
                <a:solidFill>
                  <a:srgbClr val="D1D2D3"/>
                </a:solidFill>
                <a:latin typeface="Arial"/>
                <a:cs typeface="Arial"/>
              </a:rPr>
              <a:t>pravo promjene tehničkih </a:t>
            </a:r>
            <a:r>
              <a:rPr sz="550" spc="-5" dirty="0">
                <a:solidFill>
                  <a:srgbClr val="D1D2D3"/>
                </a:solidFill>
                <a:latin typeface="Arial"/>
                <a:cs typeface="Arial"/>
              </a:rPr>
              <a:t>detalja, </a:t>
            </a:r>
            <a:r>
              <a:rPr sz="550" dirty="0">
                <a:solidFill>
                  <a:srgbClr val="D1D2D3"/>
                </a:solidFill>
                <a:latin typeface="Arial"/>
                <a:cs typeface="Arial"/>
              </a:rPr>
              <a:t>cijena i </a:t>
            </a:r>
            <a:r>
              <a:rPr sz="550" spc="5" dirty="0">
                <a:solidFill>
                  <a:srgbClr val="D1D2D3"/>
                </a:solidFill>
                <a:latin typeface="Arial"/>
                <a:cs typeface="Arial"/>
              </a:rPr>
              <a:t>modela </a:t>
            </a:r>
            <a:r>
              <a:rPr sz="550" dirty="0">
                <a:solidFill>
                  <a:srgbClr val="D1D2D3"/>
                </a:solidFill>
                <a:latin typeface="Arial"/>
                <a:cs typeface="Arial"/>
              </a:rPr>
              <a:t>bez prethodne</a:t>
            </a:r>
            <a:r>
              <a:rPr sz="550" spc="50" dirty="0">
                <a:solidFill>
                  <a:srgbClr val="D1D2D3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D1D2D3"/>
                </a:solidFill>
                <a:latin typeface="Arial"/>
                <a:cs typeface="Arial"/>
              </a:rPr>
              <a:t>najave.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48171"/>
            <a:ext cx="3889375" cy="1080770"/>
          </a:xfrm>
          <a:custGeom>
            <a:avLst/>
            <a:gdLst/>
            <a:ahLst/>
            <a:cxnLst/>
            <a:rect l="l" t="t" r="r" b="b"/>
            <a:pathLst>
              <a:path w="3889375" h="1080770">
                <a:moveTo>
                  <a:pt x="3889248" y="1080516"/>
                </a:moveTo>
                <a:lnTo>
                  <a:pt x="0" y="1080516"/>
                </a:lnTo>
                <a:lnTo>
                  <a:pt x="0" y="0"/>
                </a:lnTo>
                <a:lnTo>
                  <a:pt x="3889248" y="0"/>
                </a:lnTo>
                <a:lnTo>
                  <a:pt x="3889248" y="1080516"/>
                </a:lnTo>
                <a:close/>
              </a:path>
            </a:pathLst>
          </a:custGeom>
          <a:solidFill>
            <a:srgbClr val="A7A8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7546085"/>
            <a:ext cx="7772400" cy="2392045"/>
            <a:chOff x="0" y="7546085"/>
            <a:chExt cx="7772400" cy="2392045"/>
          </a:xfrm>
        </p:grpSpPr>
        <p:sp>
          <p:nvSpPr>
            <p:cNvPr id="4" name="object 4"/>
            <p:cNvSpPr/>
            <p:nvPr/>
          </p:nvSpPr>
          <p:spPr>
            <a:xfrm>
              <a:off x="0" y="8755380"/>
              <a:ext cx="7772400" cy="1183005"/>
            </a:xfrm>
            <a:custGeom>
              <a:avLst/>
              <a:gdLst/>
              <a:ahLst/>
              <a:cxnLst/>
              <a:rect l="l" t="t" r="r" b="b"/>
              <a:pathLst>
                <a:path w="7772400" h="1183004">
                  <a:moveTo>
                    <a:pt x="7772400" y="1182623"/>
                  </a:moveTo>
                  <a:lnTo>
                    <a:pt x="0" y="1182623"/>
                  </a:lnTo>
                  <a:lnTo>
                    <a:pt x="0" y="0"/>
                  </a:lnTo>
                  <a:lnTo>
                    <a:pt x="7772400" y="0"/>
                  </a:lnTo>
                  <a:lnTo>
                    <a:pt x="7772400" y="1182623"/>
                  </a:lnTo>
                  <a:close/>
                </a:path>
              </a:pathLst>
            </a:custGeom>
            <a:solidFill>
              <a:srgbClr val="79C1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03520" y="7571232"/>
              <a:ext cx="1979675" cy="17998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9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9" name="object 9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29555" y="367284"/>
            <a:ext cx="1859279" cy="254561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462533" y="7207757"/>
            <a:ext cx="2032000" cy="2188845"/>
            <a:chOff x="462533" y="7207757"/>
            <a:chExt cx="2032000" cy="2188845"/>
          </a:xfrm>
        </p:grpSpPr>
        <p:sp>
          <p:nvSpPr>
            <p:cNvPr id="24" name="object 24"/>
            <p:cNvSpPr/>
            <p:nvPr/>
          </p:nvSpPr>
          <p:spPr>
            <a:xfrm>
              <a:off x="487680" y="7232903"/>
              <a:ext cx="1981200" cy="213817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75487" y="7220711"/>
              <a:ext cx="2005964" cy="2162810"/>
            </a:xfrm>
            <a:custGeom>
              <a:avLst/>
              <a:gdLst/>
              <a:ahLst/>
              <a:cxnLst/>
              <a:rect l="l" t="t" r="r" b="b"/>
              <a:pathLst>
                <a:path w="2005964" h="2162809">
                  <a:moveTo>
                    <a:pt x="0" y="12192"/>
                  </a:moveTo>
                  <a:lnTo>
                    <a:pt x="0" y="2150363"/>
                  </a:lnTo>
                  <a:lnTo>
                    <a:pt x="0" y="2162555"/>
                  </a:lnTo>
                  <a:lnTo>
                    <a:pt x="12192" y="2162555"/>
                  </a:lnTo>
                  <a:lnTo>
                    <a:pt x="1993391" y="2162555"/>
                  </a:lnTo>
                  <a:lnTo>
                    <a:pt x="2005583" y="2162555"/>
                  </a:lnTo>
                  <a:lnTo>
                    <a:pt x="2005583" y="2150363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2895600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55399" y="1758569"/>
            <a:ext cx="2200910" cy="10291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MAŠINA ZA 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PUNJENJE</a:t>
            </a:r>
            <a:r>
              <a:rPr lang="hr-HR" sz="1600" spc="-4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KOBASICA</a:t>
            </a:r>
            <a:endParaRPr lang="hr-HR" sz="1600" dirty="0">
              <a:latin typeface="Arial"/>
              <a:cs typeface="Arial"/>
            </a:endParaRPr>
          </a:p>
          <a:p>
            <a:pPr marL="428625">
              <a:lnSpc>
                <a:spcPct val="100000"/>
              </a:lnSpc>
              <a:spcBef>
                <a:spcPts val="136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VERTIKALNI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SS</a:t>
            </a:r>
            <a:r>
              <a:rPr sz="850" spc="-3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12L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58448" y="9480134"/>
            <a:ext cx="1153795" cy="26479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Profesionalno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punilo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kobasice</a:t>
            </a:r>
            <a:endParaRPr sz="600">
              <a:latin typeface="Arial"/>
              <a:cs typeface="Arial"/>
            </a:endParaRPr>
          </a:p>
          <a:p>
            <a:pPr marL="349250">
              <a:lnSpc>
                <a:spcPct val="100000"/>
              </a:lnSpc>
              <a:spcBef>
                <a:spcPts val="53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komercijalna</a:t>
            </a: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upotreba</a:t>
            </a:r>
            <a:endParaRPr sz="4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554500" y="9486400"/>
            <a:ext cx="83883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rastavlja 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053595" y="9494235"/>
            <a:ext cx="1329055" cy="127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izrađen od nehrđajućeg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2239010" cy="20783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Čvrsto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komercijalno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punilo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kobasice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punjenja do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12L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i osnovna</a:t>
            </a:r>
            <a:r>
              <a:rPr sz="6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Cilindar, osovina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preša za ploču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 Prsten i cijevi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punjenje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Matice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, vijci i  vijci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Presing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 rupom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odzračivanje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Presing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savršeno zapečaćena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gumenom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brtvom</a:t>
            </a:r>
            <a:endParaRPr sz="650" dirty="0">
              <a:latin typeface="Arial"/>
              <a:cs typeface="Arial"/>
            </a:endParaRPr>
          </a:p>
          <a:p>
            <a:pPr marL="12700" marR="343535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Izlazni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dio se može ukloniti odjednom sa 2 brzine za  savršeno doziranje</a:t>
            </a:r>
            <a:endParaRPr sz="650" dirty="0">
              <a:latin typeface="Arial"/>
              <a:cs typeface="Arial"/>
            </a:endParaRPr>
          </a:p>
          <a:p>
            <a:pPr marL="12700" marR="89916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9916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9C04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9C04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9C04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9C04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9C04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9C04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9C04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59534" y="3680992"/>
            <a:ext cx="27305" cy="283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59534" y="3990359"/>
            <a:ext cx="1179195" cy="14458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17,0</a:t>
            </a:r>
            <a:r>
              <a:rPr sz="650" spc="-9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18,5</a:t>
            </a:r>
            <a:r>
              <a:rPr sz="650" spc="-9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66100"/>
              </a:lnSpc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V710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Š340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D300 mm V380</a:t>
            </a:r>
            <a:r>
              <a:rPr sz="650" spc="-3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Š775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D395 mm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0,12 cbm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r>
              <a:rPr sz="550" spc="15" dirty="0">
                <a:solidFill>
                  <a:srgbClr val="79C043"/>
                </a:solidFill>
                <a:latin typeface="Arial"/>
                <a:cs typeface="Arial"/>
              </a:rPr>
              <a:t>Kartonska </a:t>
            </a:r>
            <a:r>
              <a:rPr sz="550" spc="10" dirty="0">
                <a:solidFill>
                  <a:srgbClr val="79C043"/>
                </a:solidFill>
                <a:latin typeface="Arial"/>
                <a:cs typeface="Arial"/>
              </a:rPr>
              <a:t>kutija </a:t>
            </a:r>
            <a:r>
              <a:rPr sz="550" spc="15" dirty="0">
                <a:solidFill>
                  <a:srgbClr val="79C043"/>
                </a:solidFill>
                <a:latin typeface="Arial"/>
                <a:cs typeface="Arial"/>
              </a:rPr>
              <a:t>s</a:t>
            </a:r>
            <a:r>
              <a:rPr sz="550" spc="-1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79C043"/>
                </a:solidFill>
                <a:latin typeface="Arial"/>
                <a:cs typeface="Arial"/>
              </a:rPr>
              <a:t>pjenom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84385000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8719632121565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09300464</a:t>
            </a:r>
            <a:endParaRPr sz="6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4921" y="5307984"/>
            <a:ext cx="1877695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cilindra: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Ø219 x320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izlaznog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cilindra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Ø50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4" name="Pravokutnik 43"/>
          <p:cNvSpPr/>
          <p:nvPr/>
        </p:nvSpPr>
        <p:spPr>
          <a:xfrm>
            <a:off x="4404860" y="5792958"/>
            <a:ext cx="2095500" cy="842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50" dirty="0"/>
              <a:t>Standard uključuje: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 čelika Ø16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zapunjenje od nehrđajućeg čelika Ø22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 čelika Ø32 mm </a:t>
            </a:r>
          </a:p>
          <a:p>
            <a:pPr>
              <a:lnSpc>
                <a:spcPct val="150000"/>
              </a:lnSpc>
            </a:pPr>
            <a:r>
              <a:rPr lang="vi-VN" sz="650" dirty="0"/>
              <a:t>Cijev za punjenje od nehrđajućegčelika Ø38 mm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48171"/>
            <a:ext cx="3889375" cy="1080770"/>
          </a:xfrm>
          <a:custGeom>
            <a:avLst/>
            <a:gdLst/>
            <a:ahLst/>
            <a:cxnLst/>
            <a:rect l="l" t="t" r="r" b="b"/>
            <a:pathLst>
              <a:path w="3889375" h="1080770">
                <a:moveTo>
                  <a:pt x="3889248" y="1080516"/>
                </a:moveTo>
                <a:lnTo>
                  <a:pt x="0" y="1080516"/>
                </a:lnTo>
                <a:lnTo>
                  <a:pt x="0" y="0"/>
                </a:lnTo>
                <a:lnTo>
                  <a:pt x="3889248" y="0"/>
                </a:lnTo>
                <a:lnTo>
                  <a:pt x="3889248" y="1080516"/>
                </a:lnTo>
                <a:close/>
              </a:path>
            </a:pathLst>
          </a:custGeom>
          <a:solidFill>
            <a:srgbClr val="A7A8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7546085"/>
            <a:ext cx="7772400" cy="2392045"/>
            <a:chOff x="0" y="7546085"/>
            <a:chExt cx="7772400" cy="2392045"/>
          </a:xfrm>
        </p:grpSpPr>
        <p:sp>
          <p:nvSpPr>
            <p:cNvPr id="4" name="object 4"/>
            <p:cNvSpPr/>
            <p:nvPr/>
          </p:nvSpPr>
          <p:spPr>
            <a:xfrm>
              <a:off x="0" y="8755380"/>
              <a:ext cx="7772400" cy="1183005"/>
            </a:xfrm>
            <a:custGeom>
              <a:avLst/>
              <a:gdLst/>
              <a:ahLst/>
              <a:cxnLst/>
              <a:rect l="l" t="t" r="r" b="b"/>
              <a:pathLst>
                <a:path w="7772400" h="1183004">
                  <a:moveTo>
                    <a:pt x="7772400" y="1182623"/>
                  </a:moveTo>
                  <a:lnTo>
                    <a:pt x="0" y="1182623"/>
                  </a:lnTo>
                  <a:lnTo>
                    <a:pt x="0" y="0"/>
                  </a:lnTo>
                  <a:lnTo>
                    <a:pt x="7772400" y="0"/>
                  </a:lnTo>
                  <a:lnTo>
                    <a:pt x="7772400" y="1182623"/>
                  </a:lnTo>
                  <a:close/>
                </a:path>
              </a:pathLst>
            </a:custGeom>
            <a:solidFill>
              <a:srgbClr val="79C1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9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9" name="object 9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11636" y="172212"/>
            <a:ext cx="1697251" cy="272919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462533" y="7207757"/>
            <a:ext cx="2032000" cy="2188845"/>
            <a:chOff x="462533" y="7207757"/>
            <a:chExt cx="2032000" cy="2188845"/>
          </a:xfrm>
        </p:grpSpPr>
        <p:sp>
          <p:nvSpPr>
            <p:cNvPr id="24" name="object 24"/>
            <p:cNvSpPr/>
            <p:nvPr/>
          </p:nvSpPr>
          <p:spPr>
            <a:xfrm>
              <a:off x="489204" y="7232903"/>
              <a:ext cx="1979675" cy="213817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75487" y="7220711"/>
              <a:ext cx="2005964" cy="2162810"/>
            </a:xfrm>
            <a:custGeom>
              <a:avLst/>
              <a:gdLst/>
              <a:ahLst/>
              <a:cxnLst/>
              <a:rect l="l" t="t" r="r" b="b"/>
              <a:pathLst>
                <a:path w="2005964" h="2162809">
                  <a:moveTo>
                    <a:pt x="0" y="12192"/>
                  </a:moveTo>
                  <a:lnTo>
                    <a:pt x="0" y="2150363"/>
                  </a:lnTo>
                  <a:lnTo>
                    <a:pt x="0" y="2162555"/>
                  </a:lnTo>
                  <a:lnTo>
                    <a:pt x="13716" y="2162555"/>
                  </a:lnTo>
                  <a:lnTo>
                    <a:pt x="1993391" y="2162555"/>
                  </a:lnTo>
                  <a:lnTo>
                    <a:pt x="2005583" y="2162555"/>
                  </a:lnTo>
                  <a:lnTo>
                    <a:pt x="2005583" y="2150363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55399" y="1758569"/>
            <a:ext cx="2200910" cy="8290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MAŠINA ZA 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PUNJENJE</a:t>
            </a:r>
            <a:r>
              <a:rPr lang="hr-HR" sz="1600" spc="-4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KOBASICA</a:t>
            </a:r>
            <a:endParaRPr lang="hr-HR" sz="1600" dirty="0">
              <a:latin typeface="Arial"/>
              <a:cs typeface="Arial"/>
            </a:endParaRPr>
          </a:p>
          <a:p>
            <a:pPr marL="426720">
              <a:lnSpc>
                <a:spcPct val="100000"/>
              </a:lnSpc>
              <a:spcBef>
                <a:spcPts val="136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VERTIKALNI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SS</a:t>
            </a:r>
            <a:r>
              <a:rPr sz="850" spc="-3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15L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58448" y="9480134"/>
            <a:ext cx="1153795" cy="26479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Profesionalno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punilo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kobasice</a:t>
            </a:r>
            <a:endParaRPr sz="600">
              <a:latin typeface="Arial"/>
              <a:cs typeface="Arial"/>
            </a:endParaRPr>
          </a:p>
          <a:p>
            <a:pPr marL="349250">
              <a:lnSpc>
                <a:spcPct val="100000"/>
              </a:lnSpc>
              <a:spcBef>
                <a:spcPts val="53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komercijalna</a:t>
            </a: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upotreba</a:t>
            </a:r>
            <a:endParaRPr sz="4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554500" y="9486400"/>
            <a:ext cx="83883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rastavlja 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053595" y="9494235"/>
            <a:ext cx="1329055" cy="127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izrađen od nehrđajućeg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2239010" cy="20783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Čvrsto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komercijalno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punilo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kobasice.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punjenja do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15L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i osnovna</a:t>
            </a:r>
            <a:r>
              <a:rPr sz="6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Cilindar, osovina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preša za ploču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 Prsten i cijevi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punjenje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Matice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, vijci i  vijci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Presing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 rupom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odzračivanje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Presing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savršeno zapečaćena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gumenom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brtvom</a:t>
            </a:r>
            <a:endParaRPr sz="650" dirty="0">
              <a:latin typeface="Arial"/>
              <a:cs typeface="Arial"/>
            </a:endParaRPr>
          </a:p>
          <a:p>
            <a:pPr marL="12700" marR="343535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Izlazni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dio se može ukloniti odjednom sa 2 brzine za  savršeno doziranje</a:t>
            </a:r>
            <a:endParaRPr sz="650" dirty="0">
              <a:latin typeface="Arial"/>
              <a:cs typeface="Arial"/>
            </a:endParaRPr>
          </a:p>
          <a:p>
            <a:pPr marL="12700" marR="89916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9916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9C04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9C04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9C04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9C04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9C04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9C04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9C04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59534" y="3680992"/>
            <a:ext cx="27305" cy="283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59534" y="4010147"/>
            <a:ext cx="1179195" cy="14128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69.0</a:t>
            </a:r>
            <a:r>
              <a:rPr sz="650" spc="-9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78,0</a:t>
            </a:r>
            <a:r>
              <a:rPr sz="650" spc="-9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61600"/>
              </a:lnSpc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V750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Š680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D360 mm </a:t>
            </a:r>
            <a:endParaRPr lang="hr-HR" sz="650" spc="-10" dirty="0" smtClean="0">
              <a:solidFill>
                <a:srgbClr val="79C043"/>
              </a:solidFill>
              <a:latin typeface="Arial"/>
              <a:cs typeface="Arial"/>
            </a:endParaRPr>
          </a:p>
          <a:p>
            <a:pPr>
              <a:lnSpc>
                <a:spcPct val="161600"/>
              </a:lnSpc>
            </a:pPr>
            <a:r>
              <a:rPr sz="650" spc="-10" dirty="0" smtClean="0">
                <a:solidFill>
                  <a:srgbClr val="79C043"/>
                </a:solidFill>
                <a:latin typeface="Arial"/>
                <a:cs typeface="Arial"/>
              </a:rPr>
              <a:t>V870</a:t>
            </a:r>
            <a:r>
              <a:rPr sz="650" spc="-30" dirty="0" smtClean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Š750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D390 mm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0,25 cbm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15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84381010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8719632120261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09300465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26952" y="5277528"/>
            <a:ext cx="1913889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cilindra: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Ø219 x400 mm.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Promjer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izlaznog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cilindra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Ø50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5667501"/>
            <a:ext cx="2137036" cy="8194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 uključuje: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Cijev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punjenje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Ø16 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mm </a:t>
            </a:r>
            <a:endParaRPr lang="hr-HR" sz="650" spc="2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lvl="0">
              <a:spcBef>
                <a:spcPts val="63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Cijev</a:t>
            </a:r>
            <a:r>
              <a:rPr sz="650" spc="-7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punjenje </a:t>
            </a:r>
            <a:r>
              <a:rPr lang="vi-VN" sz="650" spc="15" dirty="0">
                <a:solidFill>
                  <a:srgbClr val="221F1F"/>
                </a:solidFill>
                <a:cs typeface="Arial"/>
              </a:rPr>
              <a:t>od 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nehrđajućeg </a:t>
            </a:r>
            <a:r>
              <a:rPr lang="vi-VN" sz="650" spc="15" dirty="0">
                <a:solidFill>
                  <a:srgbClr val="221F1F"/>
                </a:solidFill>
                <a:cs typeface="Arial"/>
              </a:rPr>
              <a:t>čelika </a:t>
            </a:r>
            <a:r>
              <a:rPr lang="vi-VN" sz="650" spc="20" dirty="0">
                <a:solidFill>
                  <a:srgbClr val="221F1F"/>
                </a:solidFill>
                <a:cs typeface="Arial"/>
              </a:rPr>
              <a:t>Ø22 </a:t>
            </a:r>
            <a:r>
              <a:rPr lang="vi-VN" sz="650" spc="25" dirty="0" smtClean="0">
                <a:solidFill>
                  <a:srgbClr val="221F1F"/>
                </a:solidFill>
                <a:cs typeface="Arial"/>
              </a:rPr>
              <a:t>mm</a:t>
            </a:r>
            <a:endParaRPr lang="hr-HR" sz="650" spc="25" dirty="0" smtClean="0">
              <a:solidFill>
                <a:srgbClr val="221F1F"/>
              </a:solidFill>
              <a:cs typeface="Arial"/>
            </a:endParaRPr>
          </a:p>
          <a:p>
            <a:pPr marL="12700">
              <a:spcBef>
                <a:spcPts val="630"/>
              </a:spcBef>
            </a:pP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Cijev </a:t>
            </a:r>
            <a:r>
              <a:rPr lang="hr-HR" sz="650" spc="1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lang="hr-HR" sz="650" spc="10" dirty="0">
                <a:solidFill>
                  <a:srgbClr val="221F1F"/>
                </a:solidFill>
                <a:latin typeface="Arial"/>
                <a:cs typeface="Arial"/>
              </a:rPr>
              <a:t>punjenje</a:t>
            </a:r>
            <a:r>
              <a:rPr lang="hr-HR"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nehrđajućeg </a:t>
            </a:r>
            <a:r>
              <a:rPr lang="vi-VN" sz="650" spc="15" dirty="0">
                <a:solidFill>
                  <a:srgbClr val="221F1F"/>
                </a:solidFill>
                <a:cs typeface="Arial"/>
              </a:rPr>
              <a:t>čelika </a:t>
            </a:r>
            <a:r>
              <a:rPr lang="vi-VN" sz="650" spc="20" dirty="0">
                <a:solidFill>
                  <a:srgbClr val="221F1F"/>
                </a:solidFill>
                <a:cs typeface="Arial"/>
              </a:rPr>
              <a:t>Ø32 </a:t>
            </a:r>
            <a:r>
              <a:rPr lang="vi-VN" sz="650" spc="25" dirty="0">
                <a:solidFill>
                  <a:srgbClr val="221F1F"/>
                </a:solidFill>
                <a:cs typeface="Arial"/>
              </a:rPr>
              <a:t>mm </a:t>
            </a:r>
            <a:endParaRPr lang="hr-HR" sz="650" spc="25" dirty="0" smtClean="0">
              <a:solidFill>
                <a:srgbClr val="221F1F"/>
              </a:solidFill>
              <a:cs typeface="Arial"/>
            </a:endParaRPr>
          </a:p>
          <a:p>
            <a:pPr marL="12700">
              <a:spcBef>
                <a:spcPts val="630"/>
              </a:spcBef>
            </a:pP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Cijev </a:t>
            </a:r>
            <a:r>
              <a:rPr lang="vi-VN" sz="650" spc="15" dirty="0">
                <a:solidFill>
                  <a:srgbClr val="221F1F"/>
                </a:solidFill>
                <a:cs typeface="Arial"/>
              </a:rPr>
              <a:t>za 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punjenje </a:t>
            </a:r>
            <a:r>
              <a:rPr lang="vi-VN" sz="650" spc="15" dirty="0">
                <a:solidFill>
                  <a:srgbClr val="221F1F"/>
                </a:solidFill>
                <a:cs typeface="Arial"/>
              </a:rPr>
              <a:t>od</a:t>
            </a:r>
            <a:r>
              <a:rPr lang="vi-VN" sz="650" spc="-50" dirty="0">
                <a:solidFill>
                  <a:srgbClr val="221F1F"/>
                </a:solidFill>
                <a:cs typeface="Arial"/>
              </a:rPr>
              <a:t> </a:t>
            </a: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nehrđajućeg</a:t>
            </a:r>
            <a:r>
              <a:rPr lang="hr-HR" sz="650" spc="1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lang="hr-HR" sz="650" spc="20" dirty="0">
                <a:solidFill>
                  <a:srgbClr val="221F1F"/>
                </a:solidFill>
                <a:latin typeface="Arial"/>
                <a:cs typeface="Arial"/>
              </a:rPr>
              <a:t>Ø38</a:t>
            </a:r>
            <a:r>
              <a:rPr lang="hr-HR"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25" dirty="0" smtClean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r>
              <a:rPr lang="vi-VN" sz="650" spc="25" dirty="0" smtClean="0">
                <a:solidFill>
                  <a:srgbClr val="221F1F"/>
                </a:solidFill>
                <a:cs typeface="Arial"/>
              </a:rPr>
              <a:t> 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48171"/>
            <a:ext cx="3889375" cy="1080770"/>
          </a:xfrm>
          <a:custGeom>
            <a:avLst/>
            <a:gdLst/>
            <a:ahLst/>
            <a:cxnLst/>
            <a:rect l="l" t="t" r="r" b="b"/>
            <a:pathLst>
              <a:path w="3889375" h="1080770">
                <a:moveTo>
                  <a:pt x="3889248" y="1080516"/>
                </a:moveTo>
                <a:lnTo>
                  <a:pt x="0" y="1080516"/>
                </a:lnTo>
                <a:lnTo>
                  <a:pt x="0" y="0"/>
                </a:lnTo>
                <a:lnTo>
                  <a:pt x="3889248" y="0"/>
                </a:lnTo>
                <a:lnTo>
                  <a:pt x="3889248" y="1080516"/>
                </a:lnTo>
                <a:close/>
              </a:path>
            </a:pathLst>
          </a:custGeom>
          <a:solidFill>
            <a:srgbClr val="A7A8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7546085"/>
            <a:ext cx="7772400" cy="2392045"/>
            <a:chOff x="0" y="7546085"/>
            <a:chExt cx="7772400" cy="2392045"/>
          </a:xfrm>
        </p:grpSpPr>
        <p:sp>
          <p:nvSpPr>
            <p:cNvPr id="4" name="object 4"/>
            <p:cNvSpPr/>
            <p:nvPr/>
          </p:nvSpPr>
          <p:spPr>
            <a:xfrm>
              <a:off x="0" y="8755380"/>
              <a:ext cx="7772400" cy="1183005"/>
            </a:xfrm>
            <a:custGeom>
              <a:avLst/>
              <a:gdLst/>
              <a:ahLst/>
              <a:cxnLst/>
              <a:rect l="l" t="t" r="r" b="b"/>
              <a:pathLst>
                <a:path w="7772400" h="1183004">
                  <a:moveTo>
                    <a:pt x="7772400" y="1182623"/>
                  </a:moveTo>
                  <a:lnTo>
                    <a:pt x="0" y="1182623"/>
                  </a:lnTo>
                  <a:lnTo>
                    <a:pt x="0" y="0"/>
                  </a:lnTo>
                  <a:lnTo>
                    <a:pt x="7772400" y="0"/>
                  </a:lnTo>
                  <a:lnTo>
                    <a:pt x="7772400" y="1182623"/>
                  </a:lnTo>
                  <a:close/>
                </a:path>
              </a:pathLst>
            </a:custGeom>
            <a:solidFill>
              <a:srgbClr val="79C1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03520" y="7571232"/>
              <a:ext cx="1981200" cy="17967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9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9" name="object 9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83651" y="297180"/>
            <a:ext cx="1879860" cy="26291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462533" y="7207757"/>
            <a:ext cx="2032000" cy="2188845"/>
            <a:chOff x="462533" y="7207757"/>
            <a:chExt cx="2032000" cy="2188845"/>
          </a:xfrm>
        </p:grpSpPr>
        <p:sp>
          <p:nvSpPr>
            <p:cNvPr id="24" name="object 24"/>
            <p:cNvSpPr/>
            <p:nvPr/>
          </p:nvSpPr>
          <p:spPr>
            <a:xfrm>
              <a:off x="489204" y="7232903"/>
              <a:ext cx="1979675" cy="213817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75487" y="7220711"/>
              <a:ext cx="2005964" cy="2162810"/>
            </a:xfrm>
            <a:custGeom>
              <a:avLst/>
              <a:gdLst/>
              <a:ahLst/>
              <a:cxnLst/>
              <a:rect l="l" t="t" r="r" b="b"/>
              <a:pathLst>
                <a:path w="2005964" h="2162809">
                  <a:moveTo>
                    <a:pt x="0" y="12192"/>
                  </a:moveTo>
                  <a:lnTo>
                    <a:pt x="0" y="2150363"/>
                  </a:lnTo>
                  <a:lnTo>
                    <a:pt x="0" y="2162555"/>
                  </a:lnTo>
                  <a:lnTo>
                    <a:pt x="13716" y="2162555"/>
                  </a:lnTo>
                  <a:lnTo>
                    <a:pt x="1993391" y="2162555"/>
                  </a:lnTo>
                  <a:lnTo>
                    <a:pt x="2005583" y="2162555"/>
                  </a:lnTo>
                  <a:lnTo>
                    <a:pt x="2005583" y="2150363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66115" y="1599928"/>
            <a:ext cx="2200910" cy="1179809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57150" algn="ctr">
              <a:lnSpc>
                <a:spcPct val="100000"/>
              </a:lnSpc>
              <a:spcBef>
                <a:spcPts val="919"/>
              </a:spcBef>
            </a:pPr>
            <a:r>
              <a:rPr sz="1600" spc="-10" dirty="0" smtClean="0">
                <a:solidFill>
                  <a:srgbClr val="929498"/>
                </a:solidFill>
                <a:latin typeface="Arial"/>
                <a:cs typeface="Arial"/>
              </a:rPr>
              <a:t>AUTOMATSK</a:t>
            </a:r>
            <a:r>
              <a:rPr lang="hr-HR" sz="1600" spc="-10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endParaRPr sz="1600"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MAŠINA ZA 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PUNJENJE</a:t>
            </a:r>
            <a:r>
              <a:rPr lang="hr-HR" sz="1600" spc="-4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600" dirty="0">
                <a:solidFill>
                  <a:srgbClr val="929498"/>
                </a:solidFill>
                <a:latin typeface="Arial"/>
                <a:cs typeface="Arial"/>
              </a:rPr>
              <a:t>KOBASICA</a:t>
            </a:r>
            <a:endParaRPr lang="hr-HR" sz="1600" dirty="0">
              <a:latin typeface="Arial"/>
              <a:cs typeface="Arial"/>
            </a:endParaRPr>
          </a:p>
          <a:p>
            <a:pPr marL="415925">
              <a:lnSpc>
                <a:spcPct val="100000"/>
              </a:lnSpc>
              <a:spcBef>
                <a:spcPts val="134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VERTIKALNI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SS</a:t>
            </a:r>
            <a:r>
              <a:rPr sz="850" spc="-3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15L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58448" y="9480134"/>
            <a:ext cx="1153795" cy="26479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Profesionalno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punilo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kobasice</a:t>
            </a:r>
            <a:endParaRPr sz="600">
              <a:latin typeface="Arial"/>
              <a:cs typeface="Arial"/>
            </a:endParaRPr>
          </a:p>
          <a:p>
            <a:pPr marL="349250">
              <a:lnSpc>
                <a:spcPct val="100000"/>
              </a:lnSpc>
              <a:spcBef>
                <a:spcPts val="53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komercijalna</a:t>
            </a: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upotreba</a:t>
            </a:r>
            <a:endParaRPr sz="4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554500" y="9486400"/>
            <a:ext cx="83883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rastavlja 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053595" y="9494235"/>
            <a:ext cx="1329055" cy="127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izrađen od nehrđajućeg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2239010" cy="20955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Čvrsto,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komercijalno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automatsko punilo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kobasice.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punjenja do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15L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i osnovna</a:t>
            </a:r>
            <a:r>
              <a:rPr sz="6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Cilindar, osovina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preša za ploču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 Prsten i cijevi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punjenje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Matice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, vijci i  vijci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Presing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 rupom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odzračivanje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Presing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savršeno zapečaćena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gumenom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brtvom</a:t>
            </a:r>
            <a:endParaRPr sz="650" dirty="0">
              <a:latin typeface="Arial"/>
              <a:cs typeface="Arial"/>
            </a:endParaRPr>
          </a:p>
          <a:p>
            <a:pPr marL="12700" marR="407034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Izlazni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dio se može ukloniti odjednom 10 brzina za  savršeno doziranje</a:t>
            </a:r>
            <a:endParaRPr sz="650" dirty="0">
              <a:latin typeface="Arial"/>
              <a:cs typeface="Arial"/>
            </a:endParaRPr>
          </a:p>
          <a:p>
            <a:pPr marL="12700" marR="1233170">
              <a:lnSpc>
                <a:spcPts val="1540"/>
              </a:lnSpc>
              <a:spcBef>
                <a:spcPts val="4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noge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9C04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9C04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9C04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9C04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9C04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9C04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9C04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80992"/>
            <a:ext cx="1283711" cy="175394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40 W</a:t>
            </a:r>
            <a:endParaRPr sz="650" dirty="0">
              <a:latin typeface="Arial"/>
              <a:cs typeface="Arial"/>
            </a:endParaRPr>
          </a:p>
          <a:p>
            <a:pPr marL="12700" marR="194310">
              <a:lnSpc>
                <a:spcPct val="161600"/>
              </a:lnSpc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1faza  </a:t>
            </a:r>
            <a:endParaRPr lang="hr-HR" sz="650" spc="-10" dirty="0" smtClean="0">
              <a:solidFill>
                <a:srgbClr val="79C043"/>
              </a:solidFill>
              <a:latin typeface="Arial"/>
              <a:cs typeface="Arial"/>
            </a:endParaRPr>
          </a:p>
          <a:p>
            <a:pPr marL="12700" marR="194310">
              <a:lnSpc>
                <a:spcPct val="161600"/>
              </a:lnSpc>
            </a:pPr>
            <a:r>
              <a:rPr sz="650" spc="-10" dirty="0" smtClean="0">
                <a:solidFill>
                  <a:srgbClr val="79C043"/>
                </a:solidFill>
                <a:latin typeface="Arial"/>
                <a:cs typeface="Arial"/>
              </a:rPr>
              <a:t>29,0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00" spc="15" dirty="0">
                <a:solidFill>
                  <a:srgbClr val="79C043"/>
                </a:solidFill>
                <a:latin typeface="Arial"/>
                <a:cs typeface="Arial"/>
              </a:rPr>
              <a:t>31,0</a:t>
            </a:r>
            <a:r>
              <a:rPr sz="600" spc="-8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79C043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V750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Š420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D330</a:t>
            </a:r>
            <a:r>
              <a:rPr sz="650" spc="-6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V370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Š820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D460</a:t>
            </a:r>
            <a:r>
              <a:rPr sz="650" spc="-6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0,14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9C04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9C04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9C043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9C04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84385000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8719632122050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09300457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277528"/>
            <a:ext cx="1877695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cilindra: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Ø220 x400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izlaznog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cilindra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Ø50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5718504"/>
            <a:ext cx="2117358" cy="8194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 uključuje:</a:t>
            </a:r>
            <a:endParaRPr sz="650" dirty="0">
              <a:latin typeface="Arial"/>
              <a:cs typeface="Arial"/>
            </a:endParaRPr>
          </a:p>
          <a:p>
            <a:pPr marL="12700">
              <a:spcBef>
                <a:spcPts val="6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Cijev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punjenje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Ø16 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mm </a:t>
            </a:r>
            <a:endParaRPr lang="hr-HR" sz="650" spc="2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spcBef>
                <a:spcPts val="63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Cijev</a:t>
            </a:r>
            <a:r>
              <a:rPr sz="650" spc="-7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z</a:t>
            </a:r>
            <a:r>
              <a:rPr lang="hr-HR" sz="650" spc="15" dirty="0" smtClean="0">
                <a:solidFill>
                  <a:srgbClr val="221F1F"/>
                </a:solidFill>
                <a:latin typeface="Arial"/>
                <a:cs typeface="Arial"/>
              </a:rPr>
              <a:t>a </a:t>
            </a: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punjenje </a:t>
            </a:r>
            <a:r>
              <a:rPr lang="vi-VN" sz="650" spc="15" dirty="0">
                <a:solidFill>
                  <a:srgbClr val="221F1F"/>
                </a:solidFill>
                <a:cs typeface="Arial"/>
              </a:rPr>
              <a:t>od 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nehrđajućeg </a:t>
            </a:r>
            <a:r>
              <a:rPr lang="vi-VN" sz="650" spc="15" dirty="0">
                <a:solidFill>
                  <a:srgbClr val="221F1F"/>
                </a:solidFill>
                <a:cs typeface="Arial"/>
              </a:rPr>
              <a:t>čelika </a:t>
            </a:r>
            <a:r>
              <a:rPr lang="vi-VN" sz="650" spc="20" dirty="0">
                <a:solidFill>
                  <a:srgbClr val="221F1F"/>
                </a:solidFill>
                <a:cs typeface="Arial"/>
              </a:rPr>
              <a:t>Ø22 </a:t>
            </a:r>
            <a:r>
              <a:rPr lang="vi-VN" sz="650" spc="25" dirty="0">
                <a:solidFill>
                  <a:srgbClr val="221F1F"/>
                </a:solidFill>
                <a:cs typeface="Arial"/>
              </a:rPr>
              <a:t>mm </a:t>
            </a:r>
            <a:endParaRPr lang="hr-HR" sz="650" spc="25" dirty="0" smtClean="0">
              <a:solidFill>
                <a:srgbClr val="221F1F"/>
              </a:solidFill>
              <a:cs typeface="Arial"/>
            </a:endParaRPr>
          </a:p>
          <a:p>
            <a:pPr marL="12700">
              <a:spcBef>
                <a:spcPts val="630"/>
              </a:spcBef>
            </a:pP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Cijev </a:t>
            </a:r>
            <a:r>
              <a:rPr lang="vi-VN" sz="650" spc="15" dirty="0">
                <a:solidFill>
                  <a:srgbClr val="221F1F"/>
                </a:solidFill>
                <a:cs typeface="Arial"/>
              </a:rPr>
              <a:t>za 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punjenje</a:t>
            </a:r>
            <a:r>
              <a:rPr lang="vi-VN" sz="650" spc="-60" dirty="0">
                <a:solidFill>
                  <a:srgbClr val="221F1F"/>
                </a:solidFill>
                <a:cs typeface="Arial"/>
              </a:rPr>
              <a:t> </a:t>
            </a: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od</a:t>
            </a:r>
            <a:r>
              <a:rPr lang="hr-HR" sz="650" spc="10" dirty="0" smtClean="0">
                <a:solidFill>
                  <a:srgbClr val="221F1F"/>
                </a:solidFill>
                <a:cs typeface="Arial"/>
              </a:rPr>
              <a:t> </a:t>
            </a: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nehrđajućeg </a:t>
            </a:r>
            <a:r>
              <a:rPr lang="vi-VN" sz="650" spc="15" dirty="0">
                <a:solidFill>
                  <a:srgbClr val="221F1F"/>
                </a:solidFill>
                <a:cs typeface="Arial"/>
              </a:rPr>
              <a:t>čelika </a:t>
            </a:r>
            <a:r>
              <a:rPr lang="vi-VN" sz="650" spc="20" dirty="0">
                <a:solidFill>
                  <a:srgbClr val="221F1F"/>
                </a:solidFill>
                <a:cs typeface="Arial"/>
              </a:rPr>
              <a:t>Ø32 </a:t>
            </a:r>
            <a:r>
              <a:rPr lang="vi-VN" sz="650" spc="25" dirty="0">
                <a:solidFill>
                  <a:srgbClr val="221F1F"/>
                </a:solidFill>
                <a:cs typeface="Arial"/>
              </a:rPr>
              <a:t>mm </a:t>
            </a:r>
            <a:endParaRPr lang="hr-HR" sz="650" spc="25" dirty="0" smtClean="0">
              <a:solidFill>
                <a:srgbClr val="221F1F"/>
              </a:solidFill>
              <a:cs typeface="Arial"/>
            </a:endParaRPr>
          </a:p>
          <a:p>
            <a:pPr marL="12700">
              <a:spcBef>
                <a:spcPts val="630"/>
              </a:spcBef>
            </a:pP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Cijev </a:t>
            </a:r>
            <a:r>
              <a:rPr lang="vi-VN" sz="650" spc="15" dirty="0">
                <a:solidFill>
                  <a:srgbClr val="221F1F"/>
                </a:solidFill>
                <a:cs typeface="Arial"/>
              </a:rPr>
              <a:t>za 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punjenje </a:t>
            </a:r>
            <a:r>
              <a:rPr lang="vi-VN" sz="650" spc="15" dirty="0">
                <a:solidFill>
                  <a:srgbClr val="221F1F"/>
                </a:solidFill>
                <a:cs typeface="Arial"/>
              </a:rPr>
              <a:t>od</a:t>
            </a:r>
            <a:r>
              <a:rPr lang="vi-VN" sz="650" spc="-50" dirty="0">
                <a:solidFill>
                  <a:srgbClr val="221F1F"/>
                </a:solidFill>
                <a:cs typeface="Arial"/>
              </a:rPr>
              <a:t> </a:t>
            </a: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nehrđajućeg</a:t>
            </a:r>
            <a:r>
              <a:rPr lang="hr-HR" sz="650" spc="1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lang="hr-HR" sz="650" spc="20" dirty="0">
                <a:solidFill>
                  <a:srgbClr val="221F1F"/>
                </a:solidFill>
                <a:latin typeface="Arial"/>
                <a:cs typeface="Arial"/>
              </a:rPr>
              <a:t>Ø38</a:t>
            </a:r>
            <a:r>
              <a:rPr lang="hr-HR"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25" dirty="0" smtClean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lang="hr-HR"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2949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</TotalTime>
  <Words>10377</Words>
  <Application>Microsoft Office PowerPoint</Application>
  <PresentationFormat>Prilagođeno</PresentationFormat>
  <Paragraphs>2514</Paragraphs>
  <Slides>62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62</vt:i4>
      </vt:variant>
    </vt:vector>
  </HeadingPairs>
  <TitlesOfParts>
    <vt:vector size="63" baseType="lpstr">
      <vt:lpstr>Office Theme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Maxima Catalogue 2019 - With Net Purchasing Prices for Dealers</dc:title>
  <dc:creator>PC2</dc:creator>
  <cp:lastModifiedBy>latex</cp:lastModifiedBy>
  <cp:revision>67</cp:revision>
  <dcterms:created xsi:type="dcterms:W3CDTF">2021-01-19T14:43:21Z</dcterms:created>
  <dcterms:modified xsi:type="dcterms:W3CDTF">2021-05-17T12:56:44Z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2021-01-19T00:00:00Z</vt:filetime>
  </property>
  <property fmtid="{D5CDD505-2E9C-101B-9397-08002B2CF9AE}" pid="3" name="LastSaved">
    <vt:filetime>2021-01-19T00:00:00Z</vt:filetime>
  </property>
</Properties>
</file>