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7772400" cy="10058400"/>
  <p:notesSz cx="7772400" cy="100584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43.jpg"/><Relationship Id="rId5" Type="http://schemas.openxmlformats.org/officeDocument/2006/relationships/image" Target="../media/image4.jpg"/><Relationship Id="rId15" Type="http://schemas.openxmlformats.org/officeDocument/2006/relationships/image" Target="../media/image47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50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48.jpg"/><Relationship Id="rId5" Type="http://schemas.openxmlformats.org/officeDocument/2006/relationships/image" Target="../media/image4.jpg"/><Relationship Id="rId15" Type="http://schemas.openxmlformats.org/officeDocument/2006/relationships/image" Target="../media/image52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5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53.jpg"/><Relationship Id="rId5" Type="http://schemas.openxmlformats.org/officeDocument/2006/relationships/image" Target="../media/image4.jpg"/><Relationship Id="rId15" Type="http://schemas.openxmlformats.org/officeDocument/2006/relationships/image" Target="../media/image47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59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57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64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62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68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66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7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70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76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74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7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80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78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8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84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8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82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8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5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88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86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8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9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90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9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6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94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9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0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9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98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0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4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0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2.jpg"/><Relationship Id="rId5" Type="http://schemas.openxmlformats.org/officeDocument/2006/relationships/image" Target="../media/image4.jpg"/><Relationship Id="rId15" Type="http://schemas.openxmlformats.org/officeDocument/2006/relationships/image" Target="../media/image61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0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8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0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6.jpg"/><Relationship Id="rId5" Type="http://schemas.openxmlformats.org/officeDocument/2006/relationships/image" Target="../media/image4.jpg"/><Relationship Id="rId15" Type="http://schemas.openxmlformats.org/officeDocument/2006/relationships/image" Target="../media/image1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0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3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11.jpg"/><Relationship Id="rId5" Type="http://schemas.openxmlformats.org/officeDocument/2006/relationships/image" Target="../media/image4.jpg"/><Relationship Id="rId15" Type="http://schemas.openxmlformats.org/officeDocument/2006/relationships/image" Target="../media/image107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1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15.jpg"/><Relationship Id="rId5" Type="http://schemas.openxmlformats.org/officeDocument/2006/relationships/image" Target="../media/image4.jpg"/><Relationship Id="rId15" Type="http://schemas.openxmlformats.org/officeDocument/2006/relationships/image" Target="../media/image119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1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19.jpg"/><Relationship Id="rId5" Type="http://schemas.openxmlformats.org/officeDocument/2006/relationships/image" Target="../media/image4.jpg"/><Relationship Id="rId15" Type="http://schemas.openxmlformats.org/officeDocument/2006/relationships/image" Target="../media/image118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1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4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22.jpg"/><Relationship Id="rId5" Type="http://schemas.openxmlformats.org/officeDocument/2006/relationships/image" Target="../media/image4.jpg"/><Relationship Id="rId15" Type="http://schemas.openxmlformats.org/officeDocument/2006/relationships/image" Target="../media/image118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9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25.jpg"/><Relationship Id="rId5" Type="http://schemas.openxmlformats.org/officeDocument/2006/relationships/image" Target="../media/image4.jpg"/><Relationship Id="rId15" Type="http://schemas.openxmlformats.org/officeDocument/2006/relationships/image" Target="../media/image122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2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25.jpg"/><Relationship Id="rId5" Type="http://schemas.openxmlformats.org/officeDocument/2006/relationships/image" Target="../media/image4.jpg"/><Relationship Id="rId15" Type="http://schemas.openxmlformats.org/officeDocument/2006/relationships/image" Target="../media/image122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2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3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29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3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33.jpg"/><Relationship Id="rId5" Type="http://schemas.openxmlformats.org/officeDocument/2006/relationships/image" Target="../media/image4.jpg"/><Relationship Id="rId15" Type="http://schemas.openxmlformats.org/officeDocument/2006/relationships/image" Target="../media/image137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3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38.jpg"/><Relationship Id="rId5" Type="http://schemas.openxmlformats.org/officeDocument/2006/relationships/image" Target="../media/image4.jpg"/><Relationship Id="rId15" Type="http://schemas.openxmlformats.org/officeDocument/2006/relationships/image" Target="../media/image137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4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43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41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44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4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45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4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5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49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5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5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53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5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59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57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5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3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6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6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6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5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6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63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6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69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67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6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72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0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7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76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74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77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43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41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4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4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45.jpg"/><Relationship Id="rId5" Type="http://schemas.openxmlformats.org/officeDocument/2006/relationships/image" Target="../media/image4.jpg"/><Relationship Id="rId15" Type="http://schemas.openxmlformats.org/officeDocument/2006/relationships/image" Target="../media/image178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4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7" Type="http://schemas.openxmlformats.org/officeDocument/2006/relationships/image" Target="../media/image184.jp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87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8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7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30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91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92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9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9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93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96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99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9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97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00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03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0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01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04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07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08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1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09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12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15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16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19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20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2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21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2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0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0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0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1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33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1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2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12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29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231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30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33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28.jpg"/><Relationship Id="rId5" Type="http://schemas.openxmlformats.org/officeDocument/2006/relationships/image" Target="../media/image4.jpg"/><Relationship Id="rId15" Type="http://schemas.openxmlformats.org/officeDocument/2006/relationships/image" Target="../media/image235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3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38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37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39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4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4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43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46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44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47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50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49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252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51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54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49.jpg"/><Relationship Id="rId5" Type="http://schemas.openxmlformats.org/officeDocument/2006/relationships/image" Target="../media/image4.jpg"/><Relationship Id="rId15" Type="http://schemas.openxmlformats.org/officeDocument/2006/relationships/image" Target="../media/image256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55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59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58.jp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261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60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63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58.jpg"/><Relationship Id="rId5" Type="http://schemas.openxmlformats.org/officeDocument/2006/relationships/image" Target="../media/image4.jpg"/><Relationship Id="rId15" Type="http://schemas.openxmlformats.org/officeDocument/2006/relationships/image" Target="../media/image265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6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4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37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6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58.jpg"/><Relationship Id="rId5" Type="http://schemas.openxmlformats.org/officeDocument/2006/relationships/image" Target="../media/image4.jpg"/><Relationship Id="rId15" Type="http://schemas.openxmlformats.org/officeDocument/2006/relationships/image" Target="../media/image269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68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72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71.jp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274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73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7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71.jpg"/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278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77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81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80.jp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28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82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8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285.jp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287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90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88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91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94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9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92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95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98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29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296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99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98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30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0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299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304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303.jp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306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30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8.jpg"/><Relationship Id="rId5" Type="http://schemas.openxmlformats.org/officeDocument/2006/relationships/image" Target="../media/image4.jpg"/><Relationship Id="rId15" Type="http://schemas.openxmlformats.org/officeDocument/2006/relationships/image" Target="../media/image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41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08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30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03.jpg"/><Relationship Id="rId5" Type="http://schemas.openxmlformats.org/officeDocument/2006/relationships/image" Target="../media/image4.jpg"/><Relationship Id="rId15" Type="http://schemas.openxmlformats.org/officeDocument/2006/relationships/image" Target="../media/image310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309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3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03.jpg"/><Relationship Id="rId5" Type="http://schemas.openxmlformats.org/officeDocument/2006/relationships/image" Target="../media/image4.jpg"/><Relationship Id="rId15" Type="http://schemas.openxmlformats.org/officeDocument/2006/relationships/image" Target="../media/image3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3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34.jpg"/><Relationship Id="rId5" Type="http://schemas.openxmlformats.org/officeDocument/2006/relationships/image" Target="../media/image4.jpg"/><Relationship Id="rId15" Type="http://schemas.openxmlformats.org/officeDocument/2006/relationships/image" Target="../media/image42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08576" y="633983"/>
            <a:ext cx="1784604" cy="22632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2" name="object 22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5" name="object 25"/>
            <p:cNvSpPr/>
            <p:nvPr/>
          </p:nvSpPr>
          <p:spPr>
            <a:xfrm>
              <a:off x="3128772" y="7377683"/>
              <a:ext cx="1458668" cy="18714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278374" y="7337297"/>
            <a:ext cx="2030095" cy="2059305"/>
            <a:chOff x="5278374" y="7337297"/>
            <a:chExt cx="2030095" cy="2059305"/>
          </a:xfrm>
        </p:grpSpPr>
        <p:sp>
          <p:nvSpPr>
            <p:cNvPr id="28" name="object 28"/>
            <p:cNvSpPr/>
            <p:nvPr/>
          </p:nvSpPr>
          <p:spPr>
            <a:xfrm>
              <a:off x="5512307" y="7362443"/>
              <a:ext cx="1770887" cy="20086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91328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59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42315" y="1728713"/>
            <a:ext cx="161861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HLADNJAK</a:t>
            </a:r>
            <a:endParaRPr sz="1850" dirty="0">
              <a:latin typeface="Arial"/>
              <a:cs typeface="Arial"/>
            </a:endParaRPr>
          </a:p>
          <a:p>
            <a:pPr marL="60515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200L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15028" y="3144324"/>
            <a:ext cx="217170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200L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(135L)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3813"/>
            <a:ext cx="1764664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podesivom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policom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Carel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38755"/>
            <a:ext cx="2345958" cy="9541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Statički rashladni sustav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6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kompresorom</a:t>
            </a:r>
            <a:endParaRPr sz="650" dirty="0">
              <a:latin typeface="Arial"/>
              <a:cs typeface="Arial"/>
            </a:endParaRPr>
          </a:p>
          <a:p>
            <a:pPr marL="12700" marR="354965">
              <a:lnSpc>
                <a:spcPct val="150000"/>
              </a:lnSpc>
              <a:spcBef>
                <a:spcPts val="15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noge bez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rashladnog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redstva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R600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70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0,44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8719324276597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09400106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500629"/>
            <a:ext cx="63563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okretiva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 KVALITETNA 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lang="hr-HR"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5876" y="9495080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Carel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23689" y="9438620"/>
            <a:ext cx="1005840" cy="306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416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Statički rashladni sistem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Zanussi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kompresor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87823" y="9502481"/>
            <a:ext cx="1605915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s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plastikom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67200" y="987552"/>
            <a:ext cx="2811780" cy="1498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43989" y="1695399"/>
            <a:ext cx="127381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marR="5080" indent="-2794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MINI STOL  SALADETA</a:t>
            </a:r>
            <a:endParaRPr sz="1850" dirty="0">
              <a:latin typeface="Arial"/>
              <a:cs typeface="Arial"/>
            </a:endParaRPr>
          </a:p>
          <a:p>
            <a:pPr marL="55181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67L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5713" y="9485587"/>
            <a:ext cx="1078865" cy="2647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88279"/>
            <a:ext cx="1465580" cy="133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550160" cy="774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stola s kapacitetom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67L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staklenog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izdržljiva radna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AISI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304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8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GN ili 4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</a:t>
            </a:r>
            <a:r>
              <a:rPr sz="650" spc="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062135"/>
            <a:ext cx="1858278" cy="142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5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 CFC</a:t>
            </a:r>
            <a:endParaRPr sz="650" dirty="0">
              <a:latin typeface="Arial"/>
              <a:cs typeface="Arial"/>
            </a:endParaRPr>
          </a:p>
          <a:p>
            <a:pPr marL="12700" marR="226060">
              <a:lnSpc>
                <a:spcPts val="1540"/>
              </a:lnSpc>
              <a:spcBef>
                <a:spcPts val="7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26060">
              <a:lnSpc>
                <a:spcPts val="1540"/>
              </a:lnSpc>
              <a:spcBef>
                <a:spcPts val="7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837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27.60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V328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Š767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D612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V390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D710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8719324276351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09400870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499059"/>
            <a:ext cx="95631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GN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34458" y="708660"/>
            <a:ext cx="2128469" cy="21302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504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9885" y="1728713"/>
            <a:ext cx="132651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SALADETA</a:t>
            </a:r>
            <a:endParaRPr sz="1850" dirty="0">
              <a:latin typeface="Arial"/>
              <a:cs typeface="Arial"/>
            </a:endParaRPr>
          </a:p>
          <a:p>
            <a:pPr marL="21971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SAL900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SLT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5713" y="9485587"/>
            <a:ext cx="1078865" cy="2647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68239" y="9488279"/>
            <a:ext cx="1465580" cy="133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6849"/>
            <a:ext cx="2312670" cy="6290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Jaka salata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sa poklopcem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šarkama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Izdržljiva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plastična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daska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rezanje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AISI304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257L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882127"/>
            <a:ext cx="2428240" cy="8386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digitalnim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regulatorom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787372"/>
            <a:ext cx="1317625" cy="7569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5031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 W</a:t>
            </a:r>
            <a:endParaRPr sz="650" dirty="0">
              <a:latin typeface="Arial"/>
              <a:cs typeface="Arial"/>
            </a:endParaRPr>
          </a:p>
          <a:p>
            <a:pPr marL="12700" marR="51562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76,40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0,74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8719324276368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09400410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677373"/>
            <a:ext cx="9607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5695" y="778763"/>
            <a:ext cx="2824224" cy="20305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9885" y="1728713"/>
            <a:ext cx="132778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SALADETA</a:t>
            </a:r>
            <a:endParaRPr sz="1850" dirty="0">
              <a:latin typeface="Arial"/>
              <a:cs typeface="Arial"/>
            </a:endParaRPr>
          </a:p>
          <a:p>
            <a:pPr marL="220979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SAL903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SLT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5713" y="9485587"/>
            <a:ext cx="1078865" cy="2647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68239" y="9488279"/>
            <a:ext cx="1465580" cy="133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6849"/>
            <a:ext cx="2312670" cy="6290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Jaka salata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sa poklopcem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šarkama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Izdržljiva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plastična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daska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rezanje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Zapremina</a:t>
            </a:r>
            <a:r>
              <a:rPr sz="650" spc="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400L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882127"/>
            <a:ext cx="2428240" cy="8386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digitalnim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regulatorom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787372"/>
            <a:ext cx="1507758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5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95400" cy="1749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 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107,0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119,0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1,09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8719324276375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09400415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677373"/>
            <a:ext cx="9607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11876" y="443484"/>
            <a:ext cx="1565062" cy="24620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1586865" cy="140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150495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670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58L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BIJEL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102870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82138" y="9637717"/>
            <a:ext cx="49339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8473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rashlađena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bijela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58L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537237"/>
            <a:ext cx="1525270" cy="3250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Dvostruko ostakljenje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na 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-5" dirty="0">
                <a:solidFill>
                  <a:srgbClr val="221F1F"/>
                </a:solidFill>
                <a:latin typeface="Arial"/>
                <a:cs typeface="Arial"/>
              </a:rPr>
              <a:t> 2 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presvučene </a:t>
            </a:r>
            <a:r>
              <a:rPr lang="hr-HR"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45738" y="3935555"/>
            <a:ext cx="1475105" cy="112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80147"/>
            <a:ext cx="1882775" cy="918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45738" y="5098168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120151" cy="181844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D386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8719324276382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994" y="9481339"/>
            <a:ext cx="11188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65440" y="9509933"/>
            <a:ext cx="984885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92961" y="9491995"/>
            <a:ext cx="141224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Bijeli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hladnjak 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zaključavanjem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42103" y="443484"/>
            <a:ext cx="1697037" cy="25528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404616" y="7586471"/>
              <a:ext cx="1220724" cy="16764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1584" y="7566660"/>
              <a:ext cx="1862872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17333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82550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RASHADNA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5499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58L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CRN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82138" y="9637717"/>
            <a:ext cx="49339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5298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rashlađena crna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58L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7237"/>
            <a:ext cx="1525270" cy="2250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Dvostruko ostakljenje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na 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2 presvučene rešetke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815955"/>
            <a:ext cx="1475105" cy="968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5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550" spc="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000754"/>
            <a:ext cx="1882775" cy="918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939024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055111" cy="181844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D386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8719324276399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09400801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9994" y="9481339"/>
            <a:ext cx="11188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65440" y="9509933"/>
            <a:ext cx="984885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97510" y="9496651"/>
            <a:ext cx="142621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Crni displej hladnjak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bravom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vratima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04613" y="371856"/>
            <a:ext cx="1717522" cy="25954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297935" y="7610855"/>
              <a:ext cx="1091183" cy="165354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4" y="1695399"/>
            <a:ext cx="18095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153670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7023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78L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BIJEL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9994" y="9475743"/>
            <a:ext cx="111887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92961" y="9486400"/>
            <a:ext cx="141224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Bijeli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hladnjak 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zaključavanjem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65440" y="9505464"/>
            <a:ext cx="984885" cy="1123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1922780" cy="8399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hladnjača u bijeloj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78L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  <a:p>
            <a:pPr marL="12700" marR="361315">
              <a:lnSpc>
                <a:spcPts val="1400"/>
              </a:lnSpc>
              <a:spcBef>
                <a:spcPts val="15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Dvostruko ostakljenje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61315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 3 rešetke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obložene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61315">
              <a:lnSpc>
                <a:spcPts val="1400"/>
              </a:lnSpc>
              <a:spcBef>
                <a:spcPts val="15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080147"/>
            <a:ext cx="1882775" cy="84189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948943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V960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D386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8719324276405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25037" y="393191"/>
            <a:ext cx="1498038" cy="25622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380232" y="7610855"/>
              <a:ext cx="972368" cy="16504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10185" y="7566660"/>
              <a:ext cx="1860218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4" y="1695399"/>
            <a:ext cx="18095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85725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5816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78L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CRN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994" y="9475743"/>
            <a:ext cx="111887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97510" y="9491375"/>
            <a:ext cx="1426210" cy="1282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Crni displej hladnjak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bravom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vratima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65440" y="9505464"/>
            <a:ext cx="984885" cy="1123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5298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rashlađena crna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78L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5328"/>
            <a:ext cx="1566545" cy="4770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Dvostruko ostakljenje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obložene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80147"/>
            <a:ext cx="1882775" cy="77777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48943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V960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D386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8719324276412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09400806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75276" y="297180"/>
            <a:ext cx="1297337" cy="26125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447288" y="7586471"/>
              <a:ext cx="803147" cy="1699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55320" y="7566660"/>
              <a:ext cx="1714909" cy="17221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1733305" cy="9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150495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670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98L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BIJEL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9994" y="9475743"/>
            <a:ext cx="111887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92961" y="9486400"/>
            <a:ext cx="141224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Bijeli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hladnjak 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zaključavanjem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65440" y="9505464"/>
            <a:ext cx="984885" cy="1123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1922780" cy="851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hladnjača u bijeloj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98L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  <a:p>
            <a:pPr marL="12700" marR="361315">
              <a:lnSpc>
                <a:spcPct val="150000"/>
              </a:lnSpc>
              <a:spcBef>
                <a:spcPts val="15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Dvostruko ostakljenje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61315">
              <a:lnSpc>
                <a:spcPct val="1500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 4 rešetke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obložene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61315">
              <a:lnSpc>
                <a:spcPct val="150000"/>
              </a:lnSpc>
              <a:spcBef>
                <a:spcPts val="15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080147"/>
            <a:ext cx="1882775" cy="77777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948943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7511" cy="181844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0" dirty="0">
                <a:solidFill>
                  <a:srgbClr val="7DC0E3"/>
                </a:solidFill>
                <a:latin typeface="Arial"/>
                <a:cs typeface="Arial"/>
              </a:rPr>
              <a:t>41,0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D386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8719324276429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70983" y="272796"/>
            <a:ext cx="1317858" cy="26940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444240" y="7586471"/>
              <a:ext cx="920495" cy="170095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56260" y="7566660"/>
              <a:ext cx="1829627" cy="17636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18095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82550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NA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5499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98L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CRN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994" y="9475743"/>
            <a:ext cx="111887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92961" y="9486400"/>
            <a:ext cx="141224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Bijeli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hladnjak 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zaključavanjem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65440" y="9505464"/>
            <a:ext cx="984885" cy="1123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5298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rashlađena crna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98L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5328"/>
            <a:ext cx="1566545" cy="4770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Dvostruko ostakljenje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obložene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80147"/>
            <a:ext cx="1882775" cy="84189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40361" y="4948943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131311" cy="181844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0" dirty="0">
                <a:solidFill>
                  <a:srgbClr val="7DC0E3"/>
                </a:solidFill>
                <a:latin typeface="Arial"/>
                <a:cs typeface="Arial"/>
              </a:rPr>
              <a:t>41,0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D386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8719324276436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09400811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12435" y="135636"/>
            <a:ext cx="1043939" cy="28602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416546"/>
            <a:ext cx="2032000" cy="1979930"/>
            <a:chOff x="5278374" y="7416546"/>
            <a:chExt cx="2032000" cy="1979930"/>
          </a:xfrm>
        </p:grpSpPr>
        <p:sp>
          <p:nvSpPr>
            <p:cNvPr id="21" name="object 21"/>
            <p:cNvSpPr/>
            <p:nvPr/>
          </p:nvSpPr>
          <p:spPr>
            <a:xfrm>
              <a:off x="5286755" y="7434072"/>
              <a:ext cx="2016251" cy="1955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429500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5" h="1953895">
                  <a:moveTo>
                    <a:pt x="0" y="12192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2192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416546"/>
            <a:ext cx="2032000" cy="1979930"/>
            <a:chOff x="2870454" y="7416546"/>
            <a:chExt cx="2032000" cy="1979930"/>
          </a:xfrm>
        </p:grpSpPr>
        <p:sp>
          <p:nvSpPr>
            <p:cNvPr id="24" name="object 24"/>
            <p:cNvSpPr/>
            <p:nvPr/>
          </p:nvSpPr>
          <p:spPr>
            <a:xfrm>
              <a:off x="3555492" y="7508748"/>
              <a:ext cx="707135" cy="17785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429500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2192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3716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755406" y="7566660"/>
              <a:ext cx="1718045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78710" y="1694394"/>
            <a:ext cx="1864489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167005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21334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235L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BIJEL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994" y="9475743"/>
            <a:ext cx="111887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92961" y="9486400"/>
            <a:ext cx="141224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Bijeli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hladnjak 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zaključavanjem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65440" y="9505464"/>
            <a:ext cx="984885" cy="1123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18059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rashlađena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bijela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235L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5328"/>
            <a:ext cx="1566545" cy="4770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Dvostruko ostakljenje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dirty="0"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obložene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51573" y="3962400"/>
            <a:ext cx="1882775" cy="77777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48943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95400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V1700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D485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0,62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8719324276443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24628" y="246888"/>
            <a:ext cx="1077467" cy="26868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445764" y="7377683"/>
              <a:ext cx="972311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829300" y="7377683"/>
              <a:ext cx="1094231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728713"/>
            <a:ext cx="164782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HLADNJAK</a:t>
            </a:r>
            <a:endParaRPr sz="1850" dirty="0">
              <a:latin typeface="Arial"/>
              <a:cs typeface="Arial"/>
            </a:endParaRPr>
          </a:p>
          <a:p>
            <a:pPr marL="45402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BIJELI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50393" y="3403716"/>
            <a:ext cx="2498358" cy="10133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hladnjaka 400L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(360L)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Vanjski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dio presvučen bijelim premazom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unutrašnjost od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plastike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26162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162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162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 sistem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17070"/>
            <a:ext cx="178625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95400" cy="176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190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69.0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8719324276573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09400140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8260" y="9515075"/>
            <a:ext cx="92456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18535" y="9500163"/>
            <a:ext cx="1113155" cy="2400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Vanjski dio presvučen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bijelim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endParaRPr sz="450">
              <a:latin typeface="Arial"/>
              <a:cs typeface="Arial"/>
            </a:endParaRPr>
          </a:p>
          <a:p>
            <a:pPr marL="43180" algn="ctr">
              <a:lnSpc>
                <a:spcPct val="100000"/>
              </a:lnSpc>
              <a:spcBef>
                <a:spcPts val="509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plastičnim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enterijerom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24628" y="135636"/>
            <a:ext cx="1031748" cy="28275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416546"/>
            <a:ext cx="2032000" cy="1979930"/>
            <a:chOff x="5278374" y="7416546"/>
            <a:chExt cx="2032000" cy="1979930"/>
          </a:xfrm>
        </p:grpSpPr>
        <p:sp>
          <p:nvSpPr>
            <p:cNvPr id="21" name="object 21"/>
            <p:cNvSpPr/>
            <p:nvPr/>
          </p:nvSpPr>
          <p:spPr>
            <a:xfrm>
              <a:off x="5286755" y="7434072"/>
              <a:ext cx="2016251" cy="19552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429500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5" h="1953895">
                  <a:moveTo>
                    <a:pt x="0" y="12192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2192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416546"/>
            <a:ext cx="2032000" cy="1979930"/>
            <a:chOff x="2870454" y="7416546"/>
            <a:chExt cx="2032000" cy="1979930"/>
          </a:xfrm>
        </p:grpSpPr>
        <p:sp>
          <p:nvSpPr>
            <p:cNvPr id="24" name="object 24"/>
            <p:cNvSpPr/>
            <p:nvPr/>
          </p:nvSpPr>
          <p:spPr>
            <a:xfrm>
              <a:off x="3564635" y="7508748"/>
              <a:ext cx="707135" cy="17785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429500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2192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3716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48394" y="7566660"/>
              <a:ext cx="1825057" cy="17967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9696"/>
            <a:ext cx="3883151" cy="10789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18095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99060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0927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235L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CRN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994" y="9475743"/>
            <a:ext cx="111887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97510" y="9491375"/>
            <a:ext cx="1426210" cy="1282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Crni displej hladnjak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bravom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vratima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65440" y="9505464"/>
            <a:ext cx="984885" cy="1123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Dvostruko ostakljenje 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14947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rashlađena crna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235L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Obojeni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5328"/>
            <a:ext cx="1566545" cy="4770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Dvostruko ostakljenje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obložene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80147"/>
            <a:ext cx="1882775" cy="77777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48943"/>
            <a:ext cx="689610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95400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V1700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D485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0,62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8719324276450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09400816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96740" y="443484"/>
            <a:ext cx="2449067" cy="24444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81527" y="7571231"/>
              <a:ext cx="1505712" cy="17145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97991" y="7586471"/>
              <a:ext cx="1539240" cy="16047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4" y="1695399"/>
            <a:ext cx="17333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167005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21334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100L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BIJEL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71264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2751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9117" y="9499367"/>
            <a:ext cx="1132205" cy="12001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Zakrivljeno staklo na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15836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hladnjača u bijeloj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100L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Idealno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Zakrivljeno 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prednjoj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3813"/>
            <a:ext cx="1737995" cy="11971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Stakleni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prozori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4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 marL="12700" marR="27622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7622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 CFC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8722" y="5051252"/>
            <a:ext cx="636677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39,0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47.50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Š682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D450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8719324276467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09400836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76096" y="393191"/>
            <a:ext cx="2579266" cy="25615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60192" y="7586471"/>
              <a:ext cx="1554653" cy="17327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00367" y="7586471"/>
              <a:ext cx="1652104" cy="17480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1534795" cy="127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99060" indent="-32004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HLADN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50927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100L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CRN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71264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2751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9117" y="9499367"/>
            <a:ext cx="1132205" cy="12001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Zakrivljeno staklo na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12217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rashlađena crna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100L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Idealna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Zakrivljeno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prednjoj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3813"/>
            <a:ext cx="1737995" cy="12154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Stakleni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prozori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4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 marL="12700" marR="27622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7622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 CFC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4312" y="5036233"/>
            <a:ext cx="593358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Fiksna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stopala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39,0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47.50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Š682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D450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8719324276474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09400831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67200" y="342900"/>
            <a:ext cx="2661856" cy="25626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08376" y="7586471"/>
              <a:ext cx="1676400" cy="17236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49224" y="7586471"/>
              <a:ext cx="1627631" cy="16504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54792" y="1643309"/>
            <a:ext cx="1778635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7880">
              <a:lnSpc>
                <a:spcPct val="1216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REFR.</a:t>
            </a:r>
            <a:r>
              <a:rPr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9906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71264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72751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69117" y="9499367"/>
            <a:ext cx="1132205" cy="12001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Zakrivljeno staklo na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10375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hladnjača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crnoj vitrini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120L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Idealna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Zakrivljeno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prednjoj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6351"/>
            <a:ext cx="1452245" cy="6283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Klizna vrata na stražnjoj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ostakljenje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7780">
              <a:lnSpc>
                <a:spcPct val="150000"/>
              </a:lnSpc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podesive  kromirane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rešetke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778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1" y="4436775"/>
            <a:ext cx="1694857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57335"/>
              </p:ext>
            </p:extLst>
          </p:nvPr>
        </p:nvGraphicFramePr>
        <p:xfrm>
          <a:off x="701379" y="4809600"/>
          <a:ext cx="5173980" cy="816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146935"/>
              </a:tblGrid>
              <a:tr h="30760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6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Dixell digitalni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regulator temperature</a:t>
                      </a:r>
                      <a:r>
                        <a:rPr sz="650" spc="-4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 marR="6731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hr-HR"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Tempertura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0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+12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29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8719324276481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R="67310">
                        <a:lnSpc>
                          <a:spcPct val="100000"/>
                        </a:lnSpc>
                      </a:pPr>
                      <a:r>
                        <a:rPr lang="hr-HR" sz="600" dirty="0" smtClean="0">
                          <a:latin typeface="Times New Roman"/>
                          <a:cs typeface="Times New Roman"/>
                        </a:rPr>
                        <a:t>                                       </a:t>
                      </a:r>
                      <a:r>
                        <a:rPr lang="hr-HR" sz="6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Vrata sa bravom</a:t>
                      </a:r>
                    </a:p>
                    <a:p>
                      <a:pPr marR="67310"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0547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09400845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 marR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LED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svjetla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unutra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</a:tr>
              <a:tr h="138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 marR="67310">
                        <a:lnSpc>
                          <a:spcPts val="725"/>
                        </a:lnSpc>
                        <a:spcBef>
                          <a:spcPts val="26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Podesive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noge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1398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V686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Š696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D568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V730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0,35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8035" y="135636"/>
            <a:ext cx="2976371" cy="28602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08376" y="7571231"/>
              <a:ext cx="1749551" cy="17480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28827" y="7571231"/>
              <a:ext cx="1894331" cy="17145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54792" y="1643309"/>
            <a:ext cx="1778635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7880">
              <a:lnSpc>
                <a:spcPct val="1216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REFR.</a:t>
            </a:r>
            <a:r>
              <a:rPr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98933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71264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72751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69117" y="9499367"/>
            <a:ext cx="1132205" cy="12001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Zakrivljeno staklo na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10375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hladnjača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crnoj vitrini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160L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Idealna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Zakrivljeno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prednjoj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6351"/>
            <a:ext cx="1452245" cy="635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Klizna vrata na stražnjoj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ostakljenje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4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podesive  kromirane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rešetke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36775"/>
            <a:ext cx="1736358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R134a 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574609"/>
              </p:ext>
            </p:extLst>
          </p:nvPr>
        </p:nvGraphicFramePr>
        <p:xfrm>
          <a:off x="701380" y="4800501"/>
          <a:ext cx="5173980" cy="799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146935"/>
              </a:tblGrid>
              <a:tr h="312883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63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Dixell digitalni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regulator temperature</a:t>
                      </a:r>
                      <a:r>
                        <a:rPr sz="650" spc="-4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 marR="6731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</a:t>
                      </a:r>
                      <a:r>
                        <a:rPr lang="hr-HR" sz="650" spc="-5" baseline="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0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+12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2302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8719324276498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marR="67310">
                        <a:lnSpc>
                          <a:spcPct val="100000"/>
                        </a:lnSpc>
                      </a:pPr>
                      <a:r>
                        <a:rPr lang="hr-HR" sz="600" dirty="0" smtClean="0">
                          <a:latin typeface="Times New Roman"/>
                          <a:cs typeface="Times New Roman"/>
                        </a:rPr>
                        <a:t>                                       </a:t>
                      </a:r>
                      <a:r>
                        <a:rPr lang="hr-HR" sz="6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Vrata sa bravom</a:t>
                      </a:r>
                      <a:endParaRPr sz="6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</a:tr>
              <a:tr h="185892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09400850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720090" marR="673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LED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svjetla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unutra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1275" marB="0"/>
                </a:tc>
              </a:tr>
              <a:tr h="138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 marR="67310">
                        <a:lnSpc>
                          <a:spcPts val="725"/>
                        </a:lnSpc>
                        <a:spcBef>
                          <a:spcPts val="26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Podesive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noge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204595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76,60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V686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Š874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D568 </a:t>
            </a: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0,51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17491" y="367284"/>
            <a:ext cx="2727677" cy="2592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959608" y="7571232"/>
              <a:ext cx="1822703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600456" y="7571231"/>
              <a:ext cx="1749551" cy="17663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54792" y="1643309"/>
            <a:ext cx="1778635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7880">
              <a:lnSpc>
                <a:spcPct val="1216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REFR.</a:t>
            </a:r>
            <a:r>
              <a:rPr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98742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29200" y="9487958"/>
            <a:ext cx="9385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obje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3925" y="9493871"/>
            <a:ext cx="156654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Stakleni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prozori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na 4 strane (dvostruko</a:t>
            </a:r>
            <a:r>
              <a:rPr sz="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staklo)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225675" cy="9959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vitrina s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hladnjakom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 kolače,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prednjoj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stražnjoj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Stakleni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prozori na 4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(dvostruko staklo)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 (kromirani)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Ugrađena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rasvjeta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46755"/>
            <a:ext cx="1990725" cy="10054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5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5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550" dirty="0">
              <a:latin typeface="Arial"/>
              <a:cs typeface="Arial"/>
            </a:endParaRPr>
          </a:p>
          <a:p>
            <a:pPr marL="12700" marR="722630" algn="just">
              <a:lnSpc>
                <a:spcPct val="184000"/>
              </a:lnSpc>
              <a:spcBef>
                <a:spcPts val="90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Postupak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automatskog odmrzavanja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bez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rashladnog sredstva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R134a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+ 12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6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6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D570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V740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8719632123002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09400847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43755" y="280416"/>
            <a:ext cx="2527886" cy="27736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59608" y="7571232"/>
              <a:ext cx="1580387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57917" y="1695399"/>
            <a:ext cx="216852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939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HLADN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 ZA</a:t>
            </a:r>
            <a:r>
              <a:rPr sz="1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TORTE</a:t>
            </a:r>
            <a:endParaRPr sz="1850" dirty="0">
              <a:latin typeface="Arial"/>
              <a:cs typeface="Arial"/>
            </a:endParaRPr>
          </a:p>
          <a:p>
            <a:pPr marL="98298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207260" cy="9759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Kvalitetni frižider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prikaz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 kolače,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Zakrivljeni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prozori okrugli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(dvostruko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ostakljeni)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3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Ugrađena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rasvjeta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46755"/>
            <a:ext cx="2121535" cy="10102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rashladnog  sredstva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R134a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Fiksne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D480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8719324276528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09400841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4474" y="9481339"/>
            <a:ext cx="933450" cy="25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Zakrivljeni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prozori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uokrug</a:t>
            </a:r>
            <a:endParaRPr sz="65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  <a:spcBef>
                <a:spcPts val="52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(dvostruko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ostakljena)</a:t>
            </a:r>
            <a:endParaRPr sz="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92306" y="9493553"/>
            <a:ext cx="8794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71264" y="9437185"/>
            <a:ext cx="1118870" cy="306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89589" y="342900"/>
            <a:ext cx="2844610" cy="26613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83992" y="7586471"/>
              <a:ext cx="1798319" cy="17754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673608" y="7586471"/>
              <a:ext cx="1648967" cy="17846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77985" y="1695399"/>
            <a:ext cx="2694471" cy="126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HLADN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 VITRINA ZA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SLASTIČARNICE</a:t>
            </a:r>
            <a:endParaRPr sz="1850" dirty="0">
              <a:latin typeface="Arial"/>
              <a:cs typeface="Arial"/>
            </a:endParaRPr>
          </a:p>
          <a:p>
            <a:pPr marL="116141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300L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6033" y="9475743"/>
            <a:ext cx="135382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ravno</a:t>
            </a:r>
            <a:endParaRPr sz="650">
              <a:latin typeface="Arial"/>
              <a:cs typeface="Arial"/>
            </a:endParaRPr>
          </a:p>
          <a:p>
            <a:pPr marL="35814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staklene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širom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72456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4698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vitrina / slastičarska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300L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Idealno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3813"/>
            <a:ext cx="2193558" cy="1115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Ravne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 oko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kliznih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zadnje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7880" y="3876663"/>
            <a:ext cx="2263775" cy="66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Dvostruko ostakljenje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svih strana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police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ventilatorom (pogodan za kolače)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524563"/>
              </p:ext>
            </p:extLst>
          </p:nvPr>
        </p:nvGraphicFramePr>
        <p:xfrm>
          <a:off x="701124" y="4815876"/>
          <a:ext cx="5213984" cy="800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186939"/>
              </a:tblGrid>
              <a:tr h="297494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84185000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1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Digitalni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regulator temperature</a:t>
                      </a:r>
                      <a:r>
                        <a:rPr sz="650" spc="-6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bez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rashladnog sredstva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R134a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650" spc="-8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678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8719632124078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sz="60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 ° do </a:t>
                      </a:r>
                      <a:r>
                        <a:rPr sz="60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8 ° </a:t>
                      </a:r>
                      <a:r>
                        <a:rPr sz="60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17983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09400837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hr-HR" sz="60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LED </a:t>
                      </a:r>
                      <a:r>
                        <a:rPr sz="60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osvjetljenje</a:t>
                      </a:r>
                      <a:r>
                        <a:rPr sz="60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iznutra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</a:tr>
              <a:tr h="146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33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Pokretni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4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kotača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974725" cy="11487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475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V1210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Š915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D675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V1270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D750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0,94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6745"/>
          </a:xfrm>
          <a:custGeom>
            <a:avLst/>
            <a:gdLst/>
            <a:ahLst/>
            <a:cxnLst/>
            <a:rect l="l" t="t" r="r" b="b"/>
            <a:pathLst>
              <a:path w="475615" h="626745">
                <a:moveTo>
                  <a:pt x="475487" y="626364"/>
                </a:moveTo>
                <a:lnTo>
                  <a:pt x="0" y="626364"/>
                </a:lnTo>
                <a:lnTo>
                  <a:pt x="0" y="0"/>
                </a:lnTo>
                <a:lnTo>
                  <a:pt x="475487" y="0"/>
                </a:lnTo>
                <a:lnTo>
                  <a:pt x="475487" y="626364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6110"/>
                </a:lnTo>
                <a:lnTo>
                  <a:pt x="2883408" y="62611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6110"/>
                </a:lnTo>
                <a:lnTo>
                  <a:pt x="0" y="62611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611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89589" y="342900"/>
            <a:ext cx="2844610" cy="26613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278374" y="7543038"/>
            <a:ext cx="2032000" cy="1851660"/>
            <a:chOff x="5278374" y="7543038"/>
            <a:chExt cx="2032000" cy="1851660"/>
          </a:xfrm>
        </p:grpSpPr>
        <p:sp>
          <p:nvSpPr>
            <p:cNvPr id="22" name="object 22"/>
            <p:cNvSpPr/>
            <p:nvPr/>
          </p:nvSpPr>
          <p:spPr>
            <a:xfrm>
              <a:off x="5286755" y="7562088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91328" y="7555992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5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3038"/>
            <a:ext cx="2032000" cy="1851660"/>
            <a:chOff x="2870454" y="7543038"/>
            <a:chExt cx="2032000" cy="1851660"/>
          </a:xfrm>
        </p:grpSpPr>
        <p:sp>
          <p:nvSpPr>
            <p:cNvPr id="25" name="object 25"/>
            <p:cNvSpPr/>
            <p:nvPr/>
          </p:nvSpPr>
          <p:spPr>
            <a:xfrm>
              <a:off x="2983992" y="7584948"/>
              <a:ext cx="1798319" cy="17754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5992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2533" y="7543038"/>
            <a:ext cx="2032000" cy="1851660"/>
            <a:chOff x="462533" y="7543038"/>
            <a:chExt cx="2032000" cy="1851660"/>
          </a:xfrm>
        </p:grpSpPr>
        <p:sp>
          <p:nvSpPr>
            <p:cNvPr id="28" name="object 28"/>
            <p:cNvSpPr/>
            <p:nvPr/>
          </p:nvSpPr>
          <p:spPr>
            <a:xfrm>
              <a:off x="673608" y="7584948"/>
              <a:ext cx="1648967" cy="17846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5487" y="7555992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77985" y="1695399"/>
            <a:ext cx="2694471" cy="126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RASHLADNA VITRINA ZA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SLASTIČARNICE</a:t>
            </a:r>
            <a:endParaRPr lang="hr-HR" sz="1850" dirty="0">
              <a:latin typeface="Arial"/>
              <a:cs typeface="Arial"/>
            </a:endParaRPr>
          </a:p>
          <a:p>
            <a:pPr marL="116014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6033" y="9475743"/>
            <a:ext cx="135382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ravno</a:t>
            </a:r>
            <a:endParaRPr sz="650">
              <a:latin typeface="Arial"/>
              <a:cs typeface="Arial"/>
            </a:endParaRPr>
          </a:p>
          <a:p>
            <a:pPr marL="35814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staklene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širom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72456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4698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vitrina / slastičarska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vitrina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400L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3813"/>
            <a:ext cx="2117358" cy="1115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Ravne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 oko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kliznih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zadnje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7880" y="3872121"/>
            <a:ext cx="2263775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Dvostruko ostakljenje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svih strana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police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ventilatorom (pogodan za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425402"/>
              </p:ext>
            </p:extLst>
          </p:nvPr>
        </p:nvGraphicFramePr>
        <p:xfrm>
          <a:off x="701126" y="4815876"/>
          <a:ext cx="5213984" cy="800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186939"/>
              </a:tblGrid>
              <a:tr h="297494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84185000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1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Digitalni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regulator temperature</a:t>
                      </a:r>
                      <a:r>
                        <a:rPr sz="650" spc="-6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bez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rashladnog sredstva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R134a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650" spc="-8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678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8719632122982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sz="60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 ° do </a:t>
                      </a:r>
                      <a:r>
                        <a:rPr sz="60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8 ° </a:t>
                      </a:r>
                      <a:r>
                        <a:rPr sz="600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r>
                        <a:rPr sz="600" spc="-2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17983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09400838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hr-HR" sz="60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LED </a:t>
                      </a:r>
                      <a:r>
                        <a:rPr sz="60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osvjetljenje</a:t>
                      </a:r>
                      <a:r>
                        <a:rPr sz="60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iznutra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</a:tr>
              <a:tr h="146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33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Pokretni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4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kotača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019810" cy="11487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480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155,0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V1210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Š1215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D675</a:t>
            </a:r>
            <a:r>
              <a:rPr sz="650" spc="-5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V1270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D750</a:t>
            </a:r>
            <a:r>
              <a:rPr sz="650" spc="-5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1,24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7520" cy="628015"/>
          </a:xfrm>
          <a:custGeom>
            <a:avLst/>
            <a:gdLst/>
            <a:ahLst/>
            <a:cxnLst/>
            <a:rect l="l" t="t" r="r" b="b"/>
            <a:pathLst>
              <a:path w="477520" h="628015">
                <a:moveTo>
                  <a:pt x="477012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7012" y="0"/>
                </a:lnTo>
                <a:lnTo>
                  <a:pt x="477012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85430" y="342900"/>
            <a:ext cx="2848769" cy="26613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985516" y="7586471"/>
              <a:ext cx="1796795" cy="17754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8" name="object 28"/>
            <p:cNvSpPr/>
            <p:nvPr/>
          </p:nvSpPr>
          <p:spPr>
            <a:xfrm>
              <a:off x="673608" y="7586471"/>
              <a:ext cx="1648967" cy="17846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77985" y="1695399"/>
            <a:ext cx="287481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0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RASHLADNA VITRINA ZA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SLASTIČARNICE</a:t>
            </a:r>
            <a:endParaRPr lang="hr-HR" sz="1850" dirty="0">
              <a:latin typeface="Arial"/>
              <a:cs typeface="Arial"/>
            </a:endParaRPr>
          </a:p>
          <a:p>
            <a:pPr marL="116141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500L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6033" y="9475743"/>
            <a:ext cx="135382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ravno</a:t>
            </a:r>
            <a:endParaRPr sz="650">
              <a:latin typeface="Arial"/>
              <a:cs typeface="Arial"/>
            </a:endParaRPr>
          </a:p>
          <a:p>
            <a:pPr marL="35814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staklene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širom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2456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117358" cy="13619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hladnjača,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vitrina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500L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Idealno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 kolače,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8542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Pravokutni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prozori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svim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stranama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8542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Klizna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vrata na stražnjoj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8542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ostakljenje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svih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strana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staklene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police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ventilatorom (upotrebljiv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202145"/>
              </p:ext>
            </p:extLst>
          </p:nvPr>
        </p:nvGraphicFramePr>
        <p:xfrm>
          <a:off x="701163" y="4800501"/>
          <a:ext cx="5608320" cy="813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581275"/>
              </a:tblGrid>
              <a:tr h="31136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63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Dixell digitalni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regulator temperature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bez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rashladnog sredstva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R134a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19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8719324276511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0 °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+12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9580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09400839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LED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svjetla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unutra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7785" marB="0"/>
                </a:tc>
              </a:tr>
              <a:tr h="1420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29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Pokretni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4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kotača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340485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450 W</a:t>
            </a:r>
            <a:endParaRPr sz="650" dirty="0">
              <a:latin typeface="Arial"/>
              <a:cs typeface="Arial"/>
            </a:endParaRPr>
          </a:p>
          <a:p>
            <a:pPr marL="12700" marR="60579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162,0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231,0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V1445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D805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V1630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D900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1,91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96545" y="272796"/>
            <a:ext cx="1630334" cy="26609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05911" y="7377683"/>
              <a:ext cx="1190243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44668" y="7402067"/>
              <a:ext cx="1940051" cy="19690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728713"/>
            <a:ext cx="161544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HLADNJAK</a:t>
            </a:r>
            <a:endParaRPr sz="1850" dirty="0">
              <a:latin typeface="Arial"/>
              <a:cs typeface="Arial"/>
            </a:endParaRPr>
          </a:p>
          <a:p>
            <a:pPr marL="60198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041158" cy="17517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hladnjaka 400L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360L)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116839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sadrži rashladno sredstvo R290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95400" cy="176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190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69.0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93,0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8719324276603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8260" y="9515075"/>
            <a:ext cx="92456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89319" y="9502481"/>
            <a:ext cx="1605915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s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plastikom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55064" y="318516"/>
            <a:ext cx="1850891" cy="2694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233927" y="7586471"/>
              <a:ext cx="1190243" cy="17266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917447" y="7586471"/>
              <a:ext cx="1143000" cy="17266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6646" y="1643309"/>
            <a:ext cx="3491953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0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RASHLADNA VITRINA ZA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S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LASTIČARNICE</a:t>
            </a:r>
            <a:endParaRPr lang="hr-HR" sz="1850" dirty="0">
              <a:latin typeface="Arial"/>
              <a:cs typeface="Arial"/>
            </a:endParaRPr>
          </a:p>
          <a:p>
            <a:pPr marL="115062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7635" y="9488531"/>
            <a:ext cx="1547495" cy="262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pravokutnog</a:t>
            </a:r>
            <a:r>
              <a:rPr sz="5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oblika</a:t>
            </a:r>
            <a:endParaRPr sz="550">
              <a:latin typeface="Arial"/>
              <a:cs typeface="Arial"/>
            </a:endParaRPr>
          </a:p>
          <a:p>
            <a:pPr marL="30480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prozori okrugli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2456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188732"/>
            <a:ext cx="2070113" cy="14260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rashlađena crna vitrina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400L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 kolače,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8542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Pravokutni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prozori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svim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stranama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8542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Klizna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vrata na stražnjoj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8542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ostakljenje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svih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strana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staklene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police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ventilatorom (upotrebljiv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453635"/>
              </p:ext>
            </p:extLst>
          </p:nvPr>
        </p:nvGraphicFramePr>
        <p:xfrm>
          <a:off x="701420" y="4809600"/>
          <a:ext cx="5607684" cy="803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580639"/>
              </a:tblGrid>
              <a:tr h="302266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6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Dixell digitalni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regulator temperature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bez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rashladnog sredstva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R134a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9163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8719324276504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0 °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+12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9046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09400842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LED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svjetla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unutra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2705" marB="0"/>
                </a:tc>
              </a:tr>
              <a:tr h="1420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29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Pokretni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4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kotača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95400" cy="112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450 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141,0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178,0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V1445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D805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V1630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D900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1,47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55064" y="318516"/>
            <a:ext cx="1850891" cy="2694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233927" y="7586471"/>
              <a:ext cx="1190243" cy="17266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917447" y="7586471"/>
              <a:ext cx="1143000" cy="17266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87212" y="1643309"/>
            <a:ext cx="3795224" cy="1245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0">
              <a:lnSpc>
                <a:spcPct val="112400"/>
              </a:lnSpc>
              <a:spcBef>
                <a:spcPts val="100"/>
              </a:spcBef>
            </a:pPr>
            <a:r>
              <a:rPr lang="it-IT" sz="1850" spc="-15" dirty="0">
                <a:solidFill>
                  <a:srgbClr val="929498"/>
                </a:solidFill>
                <a:latin typeface="Arial"/>
                <a:cs typeface="Arial"/>
              </a:rPr>
              <a:t>DELUXE  RASHLADNA VITRINA ZA S</a:t>
            </a:r>
            <a:r>
              <a:rPr lang="it-IT" sz="1850" spc="-10" dirty="0">
                <a:solidFill>
                  <a:srgbClr val="929498"/>
                </a:solidFill>
                <a:latin typeface="Arial"/>
                <a:cs typeface="Arial"/>
              </a:rPr>
              <a:t>LASTIČARNICE</a:t>
            </a:r>
            <a:endParaRPr lang="it-IT" sz="1850" dirty="0">
              <a:latin typeface="Arial"/>
              <a:cs typeface="Arial"/>
            </a:endParaRPr>
          </a:p>
          <a:p>
            <a:pPr marL="115252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500L</a:t>
            </a:r>
            <a:endParaRPr lang="hr-HR" sz="850" spc="1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152525">
              <a:lnSpc>
                <a:spcPct val="100000"/>
              </a:lnSpc>
              <a:spcBef>
                <a:spcPts val="1290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7635" y="9488531"/>
            <a:ext cx="1547495" cy="262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pravokutnog</a:t>
            </a:r>
            <a:r>
              <a:rPr sz="5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oblika</a:t>
            </a:r>
            <a:endParaRPr sz="550">
              <a:latin typeface="Arial"/>
              <a:cs typeface="Arial"/>
            </a:endParaRPr>
          </a:p>
          <a:p>
            <a:pPr marL="30480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prozori okrugli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72456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stražnjoj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117358" cy="22275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hladnjača,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crna vitrina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500L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kolače, kolače,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sendviče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6035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Pravokutni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prozori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svim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stranama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035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Klizna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vrata na stražnjoj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035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ostakljenje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svih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strana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staklene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police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ventilatorom (upotrebljiv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kolače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bez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rashladnog sredstva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R134a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  <a:p>
            <a:pPr marL="12700" marR="1103630">
              <a:lnSpc>
                <a:spcPct val="150000"/>
              </a:lnSpc>
              <a:spcBef>
                <a:spcPts val="15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03630">
              <a:lnSpc>
                <a:spcPct val="150000"/>
              </a:lnSpc>
              <a:spcBef>
                <a:spcPts val="15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Pokretni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4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340485" cy="13090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450 W</a:t>
            </a:r>
            <a:endParaRPr sz="650" dirty="0">
              <a:latin typeface="Arial"/>
              <a:cs typeface="Arial"/>
            </a:endParaRPr>
          </a:p>
          <a:p>
            <a:pPr marL="12700" marR="60579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162,0 Kg</a:t>
            </a:r>
            <a:endParaRPr sz="650" dirty="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  <a:spcBef>
                <a:spcPts val="565"/>
              </a:spcBef>
            </a:pPr>
            <a:r>
              <a:rPr sz="600" spc="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V1445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D805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V1630</a:t>
            </a:r>
            <a:r>
              <a:rPr sz="650" spc="-15" dirty="0" smtClean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x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Š 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D900 mm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00" dirty="0" smtClean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5331468"/>
            <a:ext cx="3873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09400843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86296" y="272795"/>
            <a:ext cx="1165386" cy="26613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072402" y="1695399"/>
            <a:ext cx="145351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7314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MULTI-DECK  VITRINA</a:t>
            </a:r>
            <a:endParaRPr sz="1850" dirty="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220L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3055"/>
            <a:ext cx="2233295" cy="3263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Veliki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otvoreni hladnjački displej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više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nivoa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Luksuzni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1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prelepom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završnom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549888"/>
            <a:ext cx="1936114" cy="8194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Zakrivljeno staklo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hromiranim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Dvostrani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prozori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(dvostruko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ostakljeni)  Opremljene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tri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presvučene police.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polica:  Š460 xD280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držačima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kartice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435498"/>
            <a:ext cx="1905000" cy="11400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1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LED osvjetljenje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  <a:spcBef>
                <a:spcPts val="58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rashladnog  sredstva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R404a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Pokretni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659130"/>
            <a:ext cx="177863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Komplet sa ručkom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odbojnikom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kotača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kočnicama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V1750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Š495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D675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0,79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8719632121480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09400855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3398" y="9509323"/>
            <a:ext cx="1205230" cy="1041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Zakrivljeno staklo sa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hromiranim</a:t>
            </a:r>
            <a:r>
              <a:rPr sz="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59574" y="9493553"/>
            <a:ext cx="138493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Tri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obložene police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držačima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kartica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09343" y="9491060"/>
            <a:ext cx="1088390" cy="25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sistem sa ventilatorom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5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44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automatsko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odmrzavanje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18432" y="1394599"/>
            <a:ext cx="2727265" cy="13943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910840" y="7362443"/>
              <a:ext cx="1964435" cy="18150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3520" y="7863839"/>
              <a:ext cx="1958340" cy="13365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6311" y="1695399"/>
            <a:ext cx="1701164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SUSHI </a:t>
            </a:r>
            <a:r>
              <a:rPr sz="1850" spc="-5" dirty="0">
                <a:solidFill>
                  <a:srgbClr val="929498"/>
                </a:solidFill>
                <a:latin typeface="Arial"/>
                <a:cs typeface="Arial"/>
              </a:rPr>
              <a:t>/</a:t>
            </a:r>
            <a:r>
              <a:rPr sz="1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TAPAS</a:t>
            </a:r>
            <a:endParaRPr sz="1850" dirty="0">
              <a:latin typeface="Arial"/>
              <a:cs typeface="Arial"/>
            </a:endParaRPr>
          </a:p>
          <a:p>
            <a:pPr marL="550545">
              <a:lnSpc>
                <a:spcPct val="100000"/>
              </a:lnSpc>
              <a:spcBef>
                <a:spcPts val="2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78676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6631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hladnjački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zakrivljenim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-52L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sadržaj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03813"/>
            <a:ext cx="1773555" cy="1374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 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1/3 GN H40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mmpans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podesivim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  <a:p>
            <a:pPr marL="12700" marR="14033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40335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isparivač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sredstvo 134a / bez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9398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Temperatura 0 ° do +12 °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398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38,5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40,5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Š1355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V360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8719324276733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09400865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6797" y="1415796"/>
            <a:ext cx="2982182" cy="9327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910840" y="7362443"/>
              <a:ext cx="1964435" cy="18150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3520" y="7906511"/>
              <a:ext cx="1979675" cy="9483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6311" y="1695399"/>
            <a:ext cx="1701164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SUSHI </a:t>
            </a:r>
            <a:r>
              <a:rPr sz="1850" spc="-5" dirty="0">
                <a:solidFill>
                  <a:srgbClr val="929498"/>
                </a:solidFill>
                <a:latin typeface="Arial"/>
                <a:cs typeface="Arial"/>
              </a:rPr>
              <a:t>/</a:t>
            </a:r>
            <a:r>
              <a:rPr sz="1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TAPAS</a:t>
            </a:r>
            <a:endParaRPr sz="1850" dirty="0">
              <a:latin typeface="Arial"/>
              <a:cs typeface="Arial"/>
            </a:endParaRPr>
          </a:p>
          <a:p>
            <a:pPr marL="550545">
              <a:lnSpc>
                <a:spcPct val="100000"/>
              </a:lnSpc>
              <a:spcBef>
                <a:spcPts val="2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VITRINA</a:t>
            </a:r>
            <a:endParaRPr sz="1850" dirty="0">
              <a:latin typeface="Arial"/>
              <a:cs typeface="Arial"/>
            </a:endParaRPr>
          </a:p>
          <a:p>
            <a:pPr marL="74231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132L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37460" cy="18248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hladnjački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zakrivljenim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GN ili 8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 -132L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Sadržaj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 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 GN H40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mmpans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isparivač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sredstvo 134a / bez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Temperatura 0 ° do +12 °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Š1685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V360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Š1890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8719324276740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09400866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2815" y="929639"/>
            <a:ext cx="2728784" cy="18592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1"/>
              <a:ext cx="1979675" cy="17983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6095" y="1729644"/>
            <a:ext cx="2309509" cy="1026563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05104" algn="ctr">
              <a:lnSpc>
                <a:spcPct val="100000"/>
              </a:lnSpc>
              <a:spcBef>
                <a:spcPts val="405"/>
              </a:spcBef>
            </a:pPr>
            <a:r>
              <a:rPr lang="hr-HR" sz="1550" spc="10" dirty="0" smtClean="0">
                <a:solidFill>
                  <a:srgbClr val="929498"/>
                </a:solidFill>
                <a:latin typeface="Arial"/>
                <a:cs typeface="Arial"/>
              </a:rPr>
              <a:t>RADNI STO SA ZAMRZIVAČEM</a:t>
            </a:r>
            <a:endParaRPr sz="1850" dirty="0">
              <a:latin typeface="Arial"/>
              <a:cs typeface="Arial"/>
            </a:endParaRPr>
          </a:p>
          <a:p>
            <a:pPr marL="22542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WTFR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7958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250063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Rashlađeni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radni stol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dirty="0"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zapremnine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314L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20591"/>
            <a:ext cx="2704465" cy="774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smrzavanja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desnoj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dimenzija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3114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3114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3114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595076"/>
            <a:ext cx="2574558" cy="107785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Sistem smrzavanja s ventilatorom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automatskim</a:t>
            </a:r>
            <a:r>
              <a:rPr sz="650" spc="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odmrzavanjem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35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-10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-20 °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Isključujući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5031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390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103,0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112,0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0,95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8719632121633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09400390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8035" y="929127"/>
            <a:ext cx="2960156" cy="17051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252216" y="7571231"/>
              <a:ext cx="1287779" cy="17632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86095" y="1729644"/>
            <a:ext cx="2723905" cy="1026563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05104" algn="ctr">
              <a:lnSpc>
                <a:spcPct val="100000"/>
              </a:lnSpc>
              <a:spcBef>
                <a:spcPts val="405"/>
              </a:spcBef>
            </a:pPr>
            <a:r>
              <a:rPr lang="hr-HR" sz="1550" spc="10" dirty="0">
                <a:solidFill>
                  <a:srgbClr val="929498"/>
                </a:solidFill>
                <a:latin typeface="Arial"/>
                <a:cs typeface="Arial"/>
              </a:rPr>
              <a:t>RADNI STO SA ZAMRZIVAČEM</a:t>
            </a:r>
            <a:endParaRPr lang="hr-HR" sz="1850" dirty="0">
              <a:latin typeface="Arial"/>
              <a:cs typeface="Arial"/>
            </a:endParaRPr>
          </a:p>
          <a:p>
            <a:pPr marL="22542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WTFR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3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31071" y="9487958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0063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Rashlađeni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radni stol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465L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radna ploča od nehrđajućeg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26840"/>
            <a:ext cx="2607310" cy="7617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smrzavanja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desnoj 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vrata s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robusna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111125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1125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1125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595465"/>
            <a:ext cx="2530475" cy="32765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Sistem smrzavanja s ventilatorom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automatskim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odmrzavanjem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3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isparivač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tri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65686"/>
            <a:ext cx="1369695" cy="828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75400"/>
              </a:lnSpc>
              <a:spcBef>
                <a:spcPts val="1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-10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-20 °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430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Š1765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1,26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8719632121640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09400395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8180" y="646175"/>
            <a:ext cx="1879675" cy="21046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86095" y="1695399"/>
            <a:ext cx="149352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356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PIZZA 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RADNI STO </a:t>
            </a:r>
            <a:endParaRPr sz="1850" dirty="0">
              <a:latin typeface="Arial"/>
              <a:cs typeface="Arial"/>
            </a:endParaRPr>
          </a:p>
          <a:p>
            <a:pPr marL="40576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54528" y="9491507"/>
            <a:ext cx="1497330" cy="2546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Radni stol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i nehrđajući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500">
              <a:latin typeface="Arial"/>
              <a:cs typeface="Arial"/>
            </a:endParaRPr>
          </a:p>
          <a:p>
            <a:pPr marL="49530" algn="ctr">
              <a:lnSpc>
                <a:spcPct val="100000"/>
              </a:lnSpc>
              <a:spcBef>
                <a:spcPts val="505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čelični vrh, sa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70286"/>
            <a:ext cx="2334260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Robusni radni stol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2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vrata od nehrđajućeg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s radnim prostorom od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granita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izvana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nehrđajućeg čelika AISI304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285L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898870"/>
            <a:ext cx="1669414" cy="9374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Uključujući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jednokrilna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962651"/>
            <a:ext cx="1507758" cy="6989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6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2603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840973"/>
            <a:ext cx="1131311" cy="16017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V1220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8719324276252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09400200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855688"/>
            <a:ext cx="21399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nosači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6975" y="612648"/>
            <a:ext cx="2624454" cy="21637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97927" y="1600200"/>
            <a:ext cx="1493520" cy="9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356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PIZZA 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RADNI STO</a:t>
            </a:r>
            <a:endParaRPr sz="1850" dirty="0">
              <a:latin typeface="Arial"/>
              <a:cs typeface="Arial"/>
            </a:endParaRPr>
          </a:p>
          <a:p>
            <a:pPr marL="407034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 smtClean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54528" y="9491507"/>
            <a:ext cx="1497330" cy="2546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Radni stol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i nehrđajući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500">
              <a:latin typeface="Arial"/>
              <a:cs typeface="Arial"/>
            </a:endParaRPr>
          </a:p>
          <a:p>
            <a:pPr marL="49530" algn="ctr">
              <a:lnSpc>
                <a:spcPct val="100000"/>
              </a:lnSpc>
              <a:spcBef>
                <a:spcPts val="505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čelični vrh, sa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70055"/>
            <a:ext cx="2341245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Robusni radni sto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3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vrata od nehrđajućeg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radnim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prostorom od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granita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izvana  od nehrđajućeg 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2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400L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898870"/>
            <a:ext cx="1669414" cy="9374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8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Uključujući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jednokrilna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962651"/>
            <a:ext cx="1317625" cy="655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5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2603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825766"/>
            <a:ext cx="1019810" cy="1605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155,0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176,0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4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V1220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</a:t>
            </a:r>
            <a:r>
              <a:rPr sz="650" spc="-5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  1,26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8719324276269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09400205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855688"/>
            <a:ext cx="21399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nosači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2546" y="352043"/>
            <a:ext cx="2478117" cy="24274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86095" y="1695399"/>
            <a:ext cx="156019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755" indent="54356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PIZZA 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RADNI STO</a:t>
            </a:r>
            <a:endParaRPr sz="1850" dirty="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STAKLO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71582"/>
            <a:ext cx="2284730" cy="6540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Robusni radni 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2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vrata od nehrđajućeg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Granitni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radni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prostor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staklenom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AISI304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285L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898870"/>
            <a:ext cx="1669414" cy="9374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Uključujući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jednokrilna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962651"/>
            <a:ext cx="1507758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 R600a / bez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6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2603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825766"/>
            <a:ext cx="1019810" cy="1605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125,0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3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</a:t>
            </a:r>
            <a:r>
              <a:rPr sz="650" spc="-4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8719324276276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09400207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855688"/>
            <a:ext cx="21399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nosači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5440" cy="629920"/>
          </a:xfrm>
          <a:custGeom>
            <a:avLst/>
            <a:gdLst/>
            <a:ahLst/>
            <a:cxnLst/>
            <a:rect l="l" t="t" r="r" b="b"/>
            <a:pathLst>
              <a:path w="2885440" h="629920">
                <a:moveTo>
                  <a:pt x="2884932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4932" y="0"/>
                </a:lnTo>
                <a:lnTo>
                  <a:pt x="2884932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2839" y="0"/>
                </a:moveTo>
                <a:lnTo>
                  <a:pt x="4890516" y="0"/>
                </a:lnTo>
                <a:lnTo>
                  <a:pt x="4890516" y="629412"/>
                </a:lnTo>
                <a:lnTo>
                  <a:pt x="5292839" y="629412"/>
                </a:lnTo>
                <a:lnTo>
                  <a:pt x="5292839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1589" y="246888"/>
            <a:ext cx="1663207" cy="27127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5581" y="7337297"/>
            <a:ext cx="2030095" cy="2059305"/>
            <a:chOff x="465581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72439" y="7354823"/>
              <a:ext cx="2013203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8535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1977" y="7337297"/>
            <a:ext cx="2032000" cy="2059305"/>
            <a:chOff x="2871977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56203" y="7377683"/>
              <a:ext cx="1336243" cy="19446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4931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9897" y="7337297"/>
            <a:ext cx="2032000" cy="2059305"/>
            <a:chOff x="5279897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868923" y="7377683"/>
              <a:ext cx="1389887" cy="194462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2851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695399"/>
            <a:ext cx="161226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30" indent="63182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HLADNJAK</a:t>
            </a:r>
            <a:endParaRPr sz="1850" dirty="0">
              <a:latin typeface="Arial"/>
              <a:cs typeface="Arial"/>
            </a:endParaRPr>
          </a:p>
          <a:p>
            <a:pPr marL="59309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41554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hladnjak 400L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(429L)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zatvarajuća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238755"/>
            <a:ext cx="2370455" cy="8258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podesive police 530 x550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Takođe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pogodan</a:t>
            </a:r>
            <a:r>
              <a:rPr sz="650" spc="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1/1 GN</a:t>
            </a:r>
            <a:endParaRPr sz="650" dirty="0">
              <a:latin typeface="Arial"/>
              <a:cs typeface="Arial"/>
            </a:endParaRPr>
          </a:p>
          <a:p>
            <a:pPr marL="12700" marR="410209">
              <a:lnSpc>
                <a:spcPct val="150000"/>
              </a:lnSpc>
              <a:spcBef>
                <a:spcPts val="15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regulator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0209">
              <a:lnSpc>
                <a:spcPct val="150000"/>
              </a:lnSpc>
              <a:spcBef>
                <a:spcPts val="15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Statični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rashladni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sa LED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osvjetljenjem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unutrašnjosti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162559"/>
            <a:ext cx="1625600" cy="65338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/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sa kočnicama  Debljina izolacije 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+8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95400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8719324276672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1290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09806" y="9515075"/>
            <a:ext cx="92456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45338" y="9506202"/>
            <a:ext cx="1196340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2815" y="297180"/>
            <a:ext cx="2827846" cy="24953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86095" y="1695399"/>
            <a:ext cx="156019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755" indent="54356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PIZZA 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RADNI STO</a:t>
            </a:r>
            <a:endParaRPr sz="1850" dirty="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STAKLO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71582"/>
            <a:ext cx="2306955" cy="6540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Robusni radni 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3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vrata od nehrđajućeg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Granitni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radni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prostor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staklenom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Zapremina</a:t>
            </a:r>
            <a:r>
              <a:rPr sz="650" spc="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400L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898870"/>
            <a:ext cx="1669414" cy="1016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8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 podesive police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(jednokrilna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strane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962651"/>
            <a:ext cx="1317625" cy="655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5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 mm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2603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825766"/>
            <a:ext cx="1019810" cy="1605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168,0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189.20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5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Š1500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</a:t>
            </a:r>
            <a:r>
              <a:rPr sz="650" spc="-5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8719324276283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09400208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855688"/>
            <a:ext cx="21399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nosači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GNkontejnere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13503" y="999744"/>
            <a:ext cx="2590800" cy="1498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53489" y="1695399"/>
            <a:ext cx="162560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780" marR="5080" indent="54356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PIZZA 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RADNI STO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+7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LADICA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89578" y="9475743"/>
            <a:ext cx="1299845" cy="269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endParaRPr sz="650">
              <a:latin typeface="Arial"/>
              <a:cs typeface="Arial"/>
            </a:endParaRPr>
          </a:p>
          <a:p>
            <a:pPr marL="673735">
              <a:lnSpc>
                <a:spcPct val="100000"/>
              </a:lnSpc>
              <a:spcBef>
                <a:spcPts val="52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desna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strana</a:t>
            </a:r>
            <a:endParaRPr sz="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1859" y="9501632"/>
            <a:ext cx="1460500" cy="1174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Veličina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sa 4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vrata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ukupnim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sadržajem</a:t>
            </a:r>
            <a:r>
              <a:rPr sz="5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580L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71390"/>
            <a:ext cx="2422158" cy="2557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Robusni 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picu luksuznog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lang="hr-HR" sz="650" dirty="0"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granitnom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radnom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pločom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AISI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304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desne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lang="hr-HR" sz="650" dirty="0">
              <a:latin typeface="Arial"/>
              <a:cs typeface="Arial"/>
            </a:endParaRPr>
          </a:p>
          <a:p>
            <a:pPr marL="12700" marR="452120">
              <a:lnSpc>
                <a:spcPct val="150000"/>
              </a:lnSpc>
              <a:spcBef>
                <a:spcPts val="29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Veličina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4 vrata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ukupnim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sadržajem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580L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ladica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rešetkama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 temperature</a:t>
            </a:r>
            <a:endParaRPr sz="650" dirty="0">
              <a:latin typeface="Arial"/>
              <a:cs typeface="Arial"/>
            </a:endParaRPr>
          </a:p>
          <a:p>
            <a:pPr marL="12700" marR="1093470">
              <a:lnSpc>
                <a:spcPct val="150000"/>
              </a:lnSpc>
              <a:spcBef>
                <a:spcPts val="32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 v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entilatorom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93470">
              <a:lnSpc>
                <a:spcPct val="150000"/>
              </a:lnSpc>
              <a:spcBef>
                <a:spcPts val="325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pjenast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R290 /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11811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81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Dodatne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 nisu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dodatne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45289" y="3633754"/>
            <a:ext cx="134048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298,0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383,0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Š2060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7DC0E3"/>
                </a:solidFill>
                <a:latin typeface="Arial"/>
                <a:cs typeface="Arial"/>
              </a:rPr>
              <a:t>1,74</a:t>
            </a:r>
            <a:r>
              <a:rPr sz="60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8719632122425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09400210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89120" y="563880"/>
            <a:ext cx="2590800" cy="20288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95793"/>
            <a:ext cx="2032000" cy="1900555"/>
            <a:chOff x="2870454" y="7495793"/>
            <a:chExt cx="2032000" cy="1900555"/>
          </a:xfrm>
        </p:grpSpPr>
        <p:sp>
          <p:nvSpPr>
            <p:cNvPr id="23" name="object 23"/>
            <p:cNvSpPr/>
            <p:nvPr/>
          </p:nvSpPr>
          <p:spPr>
            <a:xfrm>
              <a:off x="2897124" y="7520939"/>
              <a:ext cx="1979675" cy="18501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08747"/>
              <a:ext cx="2005964" cy="1874520"/>
            </a:xfrm>
            <a:custGeom>
              <a:avLst/>
              <a:gdLst/>
              <a:ahLst/>
              <a:cxnLst/>
              <a:rect l="l" t="t" r="r" b="b"/>
              <a:pathLst>
                <a:path w="2005964" h="1874520">
                  <a:moveTo>
                    <a:pt x="0" y="12192"/>
                  </a:moveTo>
                  <a:lnTo>
                    <a:pt x="0" y="1862328"/>
                  </a:lnTo>
                  <a:lnTo>
                    <a:pt x="0" y="1874520"/>
                  </a:lnTo>
                  <a:lnTo>
                    <a:pt x="13716" y="1874520"/>
                  </a:lnTo>
                  <a:lnTo>
                    <a:pt x="1993391" y="1874520"/>
                  </a:lnTo>
                  <a:lnTo>
                    <a:pt x="2005583" y="1874520"/>
                  </a:lnTo>
                  <a:lnTo>
                    <a:pt x="2005583" y="1862328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95410" y="1695399"/>
            <a:ext cx="1983739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2920" marR="5080" indent="54356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PIZZA 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RADNI STO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+7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LADICE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+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89578" y="9475743"/>
            <a:ext cx="1299845" cy="269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endParaRPr sz="650">
              <a:latin typeface="Arial"/>
              <a:cs typeface="Arial"/>
            </a:endParaRPr>
          </a:p>
          <a:p>
            <a:pPr marL="673735">
              <a:lnSpc>
                <a:spcPct val="100000"/>
              </a:lnSpc>
              <a:spcBef>
                <a:spcPts val="52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desna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strana</a:t>
            </a:r>
            <a:endParaRPr sz="4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1859" y="9501632"/>
            <a:ext cx="1460500" cy="1174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Veličina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sa 4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vrata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ukupnim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sadržajem</a:t>
            </a:r>
            <a:r>
              <a:rPr sz="5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580L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71390"/>
            <a:ext cx="2544078" cy="272382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Robusni 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picu luksuznog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granitnom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radnom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pločom</a:t>
            </a:r>
            <a:endParaRPr sz="650" dirty="0">
              <a:latin typeface="Arial"/>
              <a:cs typeface="Arial"/>
            </a:endParaRPr>
          </a:p>
          <a:p>
            <a:pPr marL="12700" marR="452120">
              <a:lnSpc>
                <a:spcPct val="150000"/>
              </a:lnSpc>
              <a:spcBef>
                <a:spcPts val="29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AISI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304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desne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r>
              <a:rPr lang="hr-HR" sz="650" dirty="0"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Veličina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4 vrata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ukupnim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sadržajem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580L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ladica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rešetkama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 temperature</a:t>
            </a:r>
            <a:endParaRPr sz="650" dirty="0">
              <a:latin typeface="Arial"/>
              <a:cs typeface="Arial"/>
            </a:endParaRPr>
          </a:p>
          <a:p>
            <a:pPr marL="12700" marR="1093470">
              <a:lnSpc>
                <a:spcPct val="150000"/>
              </a:lnSpc>
              <a:spcBef>
                <a:spcPts val="32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pjenast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R290 /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Dodatne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nisu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45289" y="3680992"/>
            <a:ext cx="1340485" cy="1763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350/200 W</a:t>
            </a:r>
            <a:endParaRPr sz="650" dirty="0">
              <a:latin typeface="Arial"/>
              <a:cs typeface="Arial"/>
            </a:endParaRPr>
          </a:p>
          <a:p>
            <a:pPr marL="12700" marR="60579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335,0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462,0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V1450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D800 mm V1480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Š2060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2,53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8719632122432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09400210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-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20102" y="6009639"/>
            <a:ext cx="2673350" cy="11887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Maxima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 zaslon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radnu površinu200 cm1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GN: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 zaslon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poklopcem.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nosači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čelika.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temperature.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nogama.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ekskluzivne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kante 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poklopci.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9588" y="662939"/>
            <a:ext cx="2653001" cy="2125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1722120" cy="9971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FRIŽIDER RADNI STO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SAL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901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7958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2726690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Rashlađeni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radni stol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dirty="0"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zapremnine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257L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2 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4441073"/>
            <a:ext cx="1317625" cy="4809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965686"/>
            <a:ext cx="1317625" cy="828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5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5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75400"/>
              </a:lnSpc>
              <a:spcBef>
                <a:spcPts val="1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5031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 W</a:t>
            </a:r>
            <a:endParaRPr sz="650" dirty="0">
              <a:latin typeface="Arial"/>
              <a:cs typeface="Arial"/>
            </a:endParaRPr>
          </a:p>
          <a:p>
            <a:pPr marL="12700" marR="51562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83.0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0,69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8719324276535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09400420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67200" y="451797"/>
            <a:ext cx="2728784" cy="22530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172212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FRIŽIDER RADNI STO</a:t>
            </a:r>
            <a:endParaRPr sz="1850" dirty="0">
              <a:latin typeface="Arial"/>
              <a:cs typeface="Arial"/>
            </a:endParaRPr>
          </a:p>
          <a:p>
            <a:pPr marL="66294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SAL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903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7958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2681605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Rashlađeni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radni stol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zapremine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400L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441073"/>
            <a:ext cx="1340802" cy="4809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 na 3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701835" y="4972790"/>
          <a:ext cx="5059044" cy="8145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802129"/>
                <a:gridCol w="2164080"/>
              </a:tblGrid>
              <a:tr h="14069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Zanussi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kompresor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</a:tr>
              <a:tr h="17363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8719324276542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Rashladno </a:t>
                      </a:r>
                      <a:r>
                        <a:rPr sz="60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sredstvo </a:t>
                      </a:r>
                      <a:r>
                        <a:rPr sz="60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R290 </a:t>
                      </a:r>
                      <a:r>
                        <a:rPr sz="60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0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r>
                        <a:rPr sz="60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bez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28575" marB="0"/>
                </a:tc>
              </a:tr>
              <a:tr h="181336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09400435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Debljina izolacije 35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77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+10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650" spc="-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</a:tr>
              <a:tr h="141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ts val="725"/>
                        </a:lnSpc>
                        <a:spcBef>
                          <a:spcPts val="29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Isključujući: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ladice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6830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87" y="3630638"/>
            <a:ext cx="7346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019810" cy="130804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3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D730</a:t>
            </a:r>
            <a:r>
              <a:rPr sz="650" spc="-4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1,03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2815" y="929639"/>
            <a:ext cx="2728784" cy="18592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1"/>
              <a:ext cx="1979675" cy="17983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172212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FRIŽIDER RADNI STO</a:t>
            </a:r>
            <a:endParaRPr sz="1850" dirty="0">
              <a:latin typeface="Arial"/>
              <a:cs typeface="Arial"/>
            </a:endParaRPr>
          </a:p>
          <a:p>
            <a:pPr marL="73469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WTC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7958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50063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Rashlađeni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radni stol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314L 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radna ploča od nehrđajućeg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720591"/>
            <a:ext cx="2677160" cy="8158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na desnoj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dimenzija dvoja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0383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AISI304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3835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 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383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593477"/>
            <a:ext cx="2500630" cy="116955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automatskim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odmrzavanjem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35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840105">
              <a:lnSpc>
                <a:spcPct val="150000"/>
              </a:lnSpc>
              <a:spcBef>
                <a:spcPts val="1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98,0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107,0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0,95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8719324276559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09400400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8035" y="929127"/>
            <a:ext cx="2960156" cy="17051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546085"/>
            <a:ext cx="2030095" cy="1850389"/>
            <a:chOff x="464058" y="7546085"/>
            <a:chExt cx="2030095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252216" y="7571231"/>
              <a:ext cx="1287779" cy="17632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6200" y="5948171"/>
            <a:ext cx="3886200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1722120" cy="9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FRIŽIDER RADNI STO</a:t>
            </a:r>
            <a:endParaRPr sz="1850" dirty="0">
              <a:latin typeface="Arial"/>
              <a:cs typeface="Arial"/>
            </a:endParaRPr>
          </a:p>
          <a:p>
            <a:pPr marL="73469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WTC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3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4437" y="9483772"/>
            <a:ext cx="1509395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sistem 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pjenasti isparivač na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36230" y="9489251"/>
            <a:ext cx="1528445" cy="256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Radni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 staklena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ploča,</a:t>
            </a:r>
            <a:endParaRPr sz="550">
              <a:latin typeface="Arial"/>
              <a:cs typeface="Arial"/>
            </a:endParaRPr>
          </a:p>
          <a:p>
            <a:pPr marL="414655">
              <a:lnSpc>
                <a:spcPct val="100000"/>
              </a:lnSpc>
              <a:spcBef>
                <a:spcPts val="4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granitnim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radnim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prostorom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31071" y="9487958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50063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Rashlađeni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radni stol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zapremnine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465L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20591"/>
            <a:ext cx="2595880" cy="8158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Izuzetno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na desnoj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dimenzija 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2255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55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 policama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55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579242"/>
            <a:ext cx="2345958" cy="122341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automatskim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odmrzavanjem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Pjenasti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35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840105">
              <a:lnSpc>
                <a:spcPct val="175400"/>
              </a:lnSpc>
              <a:spcBef>
                <a:spcPts val="1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Temperatura: 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5031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147,0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Š1795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1,26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8719324276566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09400405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87538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211567"/>
              <a:ext cx="7772400" cy="833755"/>
            </a:xfrm>
            <a:custGeom>
              <a:avLst/>
              <a:gdLst/>
              <a:ahLst/>
              <a:cxnLst/>
              <a:rect l="l" t="t" r="r" b="b"/>
              <a:pathLst>
                <a:path w="7772400" h="833754">
                  <a:moveTo>
                    <a:pt x="7772400" y="833628"/>
                  </a:moveTo>
                  <a:lnTo>
                    <a:pt x="0" y="833628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8336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753855"/>
              <a:ext cx="7772400" cy="1304925"/>
            </a:xfrm>
            <a:custGeom>
              <a:avLst/>
              <a:gdLst/>
              <a:ahLst/>
              <a:cxnLst/>
              <a:rect l="l" t="t" r="r" b="b"/>
              <a:pathLst>
                <a:path w="7772400" h="1304925">
                  <a:moveTo>
                    <a:pt x="7772400" y="1304544"/>
                  </a:moveTo>
                  <a:lnTo>
                    <a:pt x="0" y="1304544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4544"/>
                  </a:lnTo>
                  <a:close/>
                </a:path>
              </a:pathLst>
            </a:custGeom>
            <a:solidFill>
              <a:srgbClr val="7C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92039" y="342900"/>
              <a:ext cx="2307336" cy="728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5263" y="330720"/>
              <a:ext cx="2341245" cy="759460"/>
            </a:xfrm>
            <a:custGeom>
              <a:avLst/>
              <a:gdLst/>
              <a:ahLst/>
              <a:cxnLst/>
              <a:rect l="l" t="t" r="r" b="b"/>
              <a:pathLst>
                <a:path w="2341245" h="759460">
                  <a:moveTo>
                    <a:pt x="2340876" y="379463"/>
                  </a:moveTo>
                  <a:lnTo>
                    <a:pt x="2336304" y="347472"/>
                  </a:lnTo>
                  <a:lnTo>
                    <a:pt x="2319540" y="312178"/>
                  </a:lnTo>
                  <a:lnTo>
                    <a:pt x="2319540" y="379463"/>
                  </a:lnTo>
                  <a:lnTo>
                    <a:pt x="2318016" y="400812"/>
                  </a:lnTo>
                  <a:lnTo>
                    <a:pt x="2301252" y="443484"/>
                  </a:lnTo>
                  <a:lnTo>
                    <a:pt x="2269248" y="484619"/>
                  </a:lnTo>
                  <a:lnTo>
                    <a:pt x="2223528" y="522719"/>
                  </a:lnTo>
                  <a:lnTo>
                    <a:pt x="2162568" y="560819"/>
                  </a:lnTo>
                  <a:lnTo>
                    <a:pt x="2090940" y="594360"/>
                  </a:lnTo>
                  <a:lnTo>
                    <a:pt x="2049792" y="609587"/>
                  </a:lnTo>
                  <a:lnTo>
                    <a:pt x="2005596" y="624840"/>
                  </a:lnTo>
                  <a:lnTo>
                    <a:pt x="1959876" y="640080"/>
                  </a:lnTo>
                  <a:lnTo>
                    <a:pt x="1911108" y="653783"/>
                  </a:lnTo>
                  <a:lnTo>
                    <a:pt x="1805952" y="678180"/>
                  </a:lnTo>
                  <a:lnTo>
                    <a:pt x="1751088" y="688835"/>
                  </a:lnTo>
                  <a:lnTo>
                    <a:pt x="1693176" y="699516"/>
                  </a:lnTo>
                  <a:lnTo>
                    <a:pt x="1633740" y="707136"/>
                  </a:lnTo>
                  <a:lnTo>
                    <a:pt x="1571256" y="716280"/>
                  </a:lnTo>
                  <a:lnTo>
                    <a:pt x="1443240" y="728472"/>
                  </a:lnTo>
                  <a:lnTo>
                    <a:pt x="1377708" y="733031"/>
                  </a:lnTo>
                  <a:lnTo>
                    <a:pt x="1309128" y="736079"/>
                  </a:lnTo>
                  <a:lnTo>
                    <a:pt x="1240548" y="737616"/>
                  </a:lnTo>
                  <a:lnTo>
                    <a:pt x="1100328" y="737616"/>
                  </a:lnTo>
                  <a:lnTo>
                    <a:pt x="1031748" y="736079"/>
                  </a:lnTo>
                  <a:lnTo>
                    <a:pt x="963168" y="733031"/>
                  </a:lnTo>
                  <a:lnTo>
                    <a:pt x="897636" y="728472"/>
                  </a:lnTo>
                  <a:lnTo>
                    <a:pt x="832104" y="722363"/>
                  </a:lnTo>
                  <a:lnTo>
                    <a:pt x="769620" y="716267"/>
                  </a:lnTo>
                  <a:lnTo>
                    <a:pt x="707136" y="707123"/>
                  </a:lnTo>
                  <a:lnTo>
                    <a:pt x="647700" y="699516"/>
                  </a:lnTo>
                  <a:lnTo>
                    <a:pt x="589788" y="688848"/>
                  </a:lnTo>
                  <a:lnTo>
                    <a:pt x="534924" y="678167"/>
                  </a:lnTo>
                  <a:lnTo>
                    <a:pt x="481584" y="665975"/>
                  </a:lnTo>
                  <a:lnTo>
                    <a:pt x="429768" y="653783"/>
                  </a:lnTo>
                  <a:lnTo>
                    <a:pt x="381000" y="640067"/>
                  </a:lnTo>
                  <a:lnTo>
                    <a:pt x="335280" y="624827"/>
                  </a:lnTo>
                  <a:lnTo>
                    <a:pt x="291084" y="609600"/>
                  </a:lnTo>
                  <a:lnTo>
                    <a:pt x="249936" y="594360"/>
                  </a:lnTo>
                  <a:lnTo>
                    <a:pt x="211836" y="577583"/>
                  </a:lnTo>
                  <a:lnTo>
                    <a:pt x="117348" y="522732"/>
                  </a:lnTo>
                  <a:lnTo>
                    <a:pt x="71628" y="484632"/>
                  </a:lnTo>
                  <a:lnTo>
                    <a:pt x="39624" y="443484"/>
                  </a:lnTo>
                  <a:lnTo>
                    <a:pt x="22860" y="400812"/>
                  </a:lnTo>
                  <a:lnTo>
                    <a:pt x="21336" y="379476"/>
                  </a:lnTo>
                  <a:lnTo>
                    <a:pt x="22860" y="356603"/>
                  </a:lnTo>
                  <a:lnTo>
                    <a:pt x="39624" y="313931"/>
                  </a:lnTo>
                  <a:lnTo>
                    <a:pt x="71628" y="272783"/>
                  </a:lnTo>
                  <a:lnTo>
                    <a:pt x="117348" y="234683"/>
                  </a:lnTo>
                  <a:lnTo>
                    <a:pt x="178308" y="198107"/>
                  </a:lnTo>
                  <a:lnTo>
                    <a:pt x="211836" y="179819"/>
                  </a:lnTo>
                  <a:lnTo>
                    <a:pt x="249936" y="163068"/>
                  </a:lnTo>
                  <a:lnTo>
                    <a:pt x="291084" y="147828"/>
                  </a:lnTo>
                  <a:lnTo>
                    <a:pt x="335280" y="132588"/>
                  </a:lnTo>
                  <a:lnTo>
                    <a:pt x="381000" y="117348"/>
                  </a:lnTo>
                  <a:lnTo>
                    <a:pt x="429768" y="103632"/>
                  </a:lnTo>
                  <a:lnTo>
                    <a:pt x="481584" y="91440"/>
                  </a:lnTo>
                  <a:lnTo>
                    <a:pt x="534924" y="79248"/>
                  </a:lnTo>
                  <a:lnTo>
                    <a:pt x="589788" y="68580"/>
                  </a:lnTo>
                  <a:lnTo>
                    <a:pt x="647700" y="59436"/>
                  </a:lnTo>
                  <a:lnTo>
                    <a:pt x="707136" y="50292"/>
                  </a:lnTo>
                  <a:lnTo>
                    <a:pt x="832104" y="35052"/>
                  </a:lnTo>
                  <a:lnTo>
                    <a:pt x="897636" y="28956"/>
                  </a:lnTo>
                  <a:lnTo>
                    <a:pt x="1100328" y="19812"/>
                  </a:lnTo>
                  <a:lnTo>
                    <a:pt x="1240828" y="19812"/>
                  </a:lnTo>
                  <a:lnTo>
                    <a:pt x="1443240" y="28943"/>
                  </a:lnTo>
                  <a:lnTo>
                    <a:pt x="1508772" y="35039"/>
                  </a:lnTo>
                  <a:lnTo>
                    <a:pt x="1633740" y="50279"/>
                  </a:lnTo>
                  <a:lnTo>
                    <a:pt x="1751088" y="68567"/>
                  </a:lnTo>
                  <a:lnTo>
                    <a:pt x="1805952" y="79235"/>
                  </a:lnTo>
                  <a:lnTo>
                    <a:pt x="1911108" y="103619"/>
                  </a:lnTo>
                  <a:lnTo>
                    <a:pt x="1959876" y="117335"/>
                  </a:lnTo>
                  <a:lnTo>
                    <a:pt x="2005596" y="132575"/>
                  </a:lnTo>
                  <a:lnTo>
                    <a:pt x="2049792" y="147815"/>
                  </a:lnTo>
                  <a:lnTo>
                    <a:pt x="2090940" y="163055"/>
                  </a:lnTo>
                  <a:lnTo>
                    <a:pt x="2129040" y="179819"/>
                  </a:lnTo>
                  <a:lnTo>
                    <a:pt x="2162568" y="198107"/>
                  </a:lnTo>
                  <a:lnTo>
                    <a:pt x="2223528" y="234683"/>
                  </a:lnTo>
                  <a:lnTo>
                    <a:pt x="2269248" y="272783"/>
                  </a:lnTo>
                  <a:lnTo>
                    <a:pt x="2301252" y="313931"/>
                  </a:lnTo>
                  <a:lnTo>
                    <a:pt x="2318016" y="356616"/>
                  </a:lnTo>
                  <a:lnTo>
                    <a:pt x="2319540" y="379463"/>
                  </a:lnTo>
                  <a:lnTo>
                    <a:pt x="2319540" y="312178"/>
                  </a:lnTo>
                  <a:lnTo>
                    <a:pt x="2281440" y="257543"/>
                  </a:lnTo>
                  <a:lnTo>
                    <a:pt x="2249436" y="228587"/>
                  </a:lnTo>
                  <a:lnTo>
                    <a:pt x="2211336" y="201168"/>
                  </a:lnTo>
                  <a:lnTo>
                    <a:pt x="2165616" y="175247"/>
                  </a:lnTo>
                  <a:lnTo>
                    <a:pt x="2112276" y="150863"/>
                  </a:lnTo>
                  <a:lnTo>
                    <a:pt x="2054364" y="128003"/>
                  </a:lnTo>
                  <a:lnTo>
                    <a:pt x="1988832" y="105143"/>
                  </a:lnTo>
                  <a:lnTo>
                    <a:pt x="1947684" y="92951"/>
                  </a:lnTo>
                  <a:lnTo>
                    <a:pt x="1903488" y="80759"/>
                  </a:lnTo>
                  <a:lnTo>
                    <a:pt x="1859292" y="70091"/>
                  </a:lnTo>
                  <a:lnTo>
                    <a:pt x="1812048" y="59423"/>
                  </a:lnTo>
                  <a:lnTo>
                    <a:pt x="1716036" y="41135"/>
                  </a:lnTo>
                  <a:lnTo>
                    <a:pt x="1613928" y="25895"/>
                  </a:lnTo>
                  <a:lnTo>
                    <a:pt x="1560588" y="19799"/>
                  </a:lnTo>
                  <a:lnTo>
                    <a:pt x="1552829" y="19799"/>
                  </a:lnTo>
                  <a:lnTo>
                    <a:pt x="1507236" y="15240"/>
                  </a:lnTo>
                  <a:lnTo>
                    <a:pt x="1453896" y="10668"/>
                  </a:lnTo>
                  <a:lnTo>
                    <a:pt x="1397508" y="6096"/>
                  </a:lnTo>
                  <a:lnTo>
                    <a:pt x="1342644" y="3048"/>
                  </a:lnTo>
                  <a:lnTo>
                    <a:pt x="1228344" y="0"/>
                  </a:lnTo>
                  <a:lnTo>
                    <a:pt x="1170432" y="0"/>
                  </a:lnTo>
                  <a:lnTo>
                    <a:pt x="1112520" y="0"/>
                  </a:lnTo>
                  <a:lnTo>
                    <a:pt x="998220" y="3048"/>
                  </a:lnTo>
                  <a:lnTo>
                    <a:pt x="943356" y="6096"/>
                  </a:lnTo>
                  <a:lnTo>
                    <a:pt x="886968" y="10668"/>
                  </a:lnTo>
                  <a:lnTo>
                    <a:pt x="780288" y="19812"/>
                  </a:lnTo>
                  <a:lnTo>
                    <a:pt x="726948" y="25908"/>
                  </a:lnTo>
                  <a:lnTo>
                    <a:pt x="675132" y="33528"/>
                  </a:lnTo>
                  <a:lnTo>
                    <a:pt x="624840" y="41148"/>
                  </a:lnTo>
                  <a:lnTo>
                    <a:pt x="576072" y="50292"/>
                  </a:lnTo>
                  <a:lnTo>
                    <a:pt x="528828" y="59436"/>
                  </a:lnTo>
                  <a:lnTo>
                    <a:pt x="481584" y="70104"/>
                  </a:lnTo>
                  <a:lnTo>
                    <a:pt x="437388" y="80772"/>
                  </a:lnTo>
                  <a:lnTo>
                    <a:pt x="393192" y="92964"/>
                  </a:lnTo>
                  <a:lnTo>
                    <a:pt x="352044" y="105156"/>
                  </a:lnTo>
                  <a:lnTo>
                    <a:pt x="286512" y="128016"/>
                  </a:lnTo>
                  <a:lnTo>
                    <a:pt x="228600" y="150876"/>
                  </a:lnTo>
                  <a:lnTo>
                    <a:pt x="175260" y="175260"/>
                  </a:lnTo>
                  <a:lnTo>
                    <a:pt x="129540" y="201168"/>
                  </a:lnTo>
                  <a:lnTo>
                    <a:pt x="91440" y="228600"/>
                  </a:lnTo>
                  <a:lnTo>
                    <a:pt x="59436" y="257556"/>
                  </a:lnTo>
                  <a:lnTo>
                    <a:pt x="33528" y="286512"/>
                  </a:lnTo>
                  <a:lnTo>
                    <a:pt x="4572" y="347472"/>
                  </a:lnTo>
                  <a:lnTo>
                    <a:pt x="0" y="379476"/>
                  </a:lnTo>
                  <a:lnTo>
                    <a:pt x="4572" y="409956"/>
                  </a:lnTo>
                  <a:lnTo>
                    <a:pt x="33528" y="470903"/>
                  </a:lnTo>
                  <a:lnTo>
                    <a:pt x="59436" y="499872"/>
                  </a:lnTo>
                  <a:lnTo>
                    <a:pt x="91440" y="528828"/>
                  </a:lnTo>
                  <a:lnTo>
                    <a:pt x="129540" y="556260"/>
                  </a:lnTo>
                  <a:lnTo>
                    <a:pt x="175260" y="582155"/>
                  </a:lnTo>
                  <a:lnTo>
                    <a:pt x="228600" y="606552"/>
                  </a:lnTo>
                  <a:lnTo>
                    <a:pt x="286512" y="630923"/>
                  </a:lnTo>
                  <a:lnTo>
                    <a:pt x="352044" y="652272"/>
                  </a:lnTo>
                  <a:lnTo>
                    <a:pt x="393192" y="664464"/>
                  </a:lnTo>
                  <a:lnTo>
                    <a:pt x="437388" y="676656"/>
                  </a:lnTo>
                  <a:lnTo>
                    <a:pt x="481584" y="687324"/>
                  </a:lnTo>
                  <a:lnTo>
                    <a:pt x="528828" y="697979"/>
                  </a:lnTo>
                  <a:lnTo>
                    <a:pt x="576072" y="707123"/>
                  </a:lnTo>
                  <a:lnTo>
                    <a:pt x="624840" y="716267"/>
                  </a:lnTo>
                  <a:lnTo>
                    <a:pt x="675132" y="723900"/>
                  </a:lnTo>
                  <a:lnTo>
                    <a:pt x="726948" y="731520"/>
                  </a:lnTo>
                  <a:lnTo>
                    <a:pt x="780288" y="737616"/>
                  </a:lnTo>
                  <a:lnTo>
                    <a:pt x="833628" y="742175"/>
                  </a:lnTo>
                  <a:lnTo>
                    <a:pt x="886968" y="748271"/>
                  </a:lnTo>
                  <a:lnTo>
                    <a:pt x="998220" y="754367"/>
                  </a:lnTo>
                  <a:lnTo>
                    <a:pt x="1170432" y="758952"/>
                  </a:lnTo>
                  <a:lnTo>
                    <a:pt x="1342644" y="754367"/>
                  </a:lnTo>
                  <a:lnTo>
                    <a:pt x="1453896" y="748271"/>
                  </a:lnTo>
                  <a:lnTo>
                    <a:pt x="1507236" y="742175"/>
                  </a:lnTo>
                  <a:lnTo>
                    <a:pt x="1552956" y="737616"/>
                  </a:lnTo>
                  <a:lnTo>
                    <a:pt x="1613928" y="731520"/>
                  </a:lnTo>
                  <a:lnTo>
                    <a:pt x="1716036" y="716280"/>
                  </a:lnTo>
                  <a:lnTo>
                    <a:pt x="1812048" y="697979"/>
                  </a:lnTo>
                  <a:lnTo>
                    <a:pt x="1859292" y="687324"/>
                  </a:lnTo>
                  <a:lnTo>
                    <a:pt x="1903488" y="676656"/>
                  </a:lnTo>
                  <a:lnTo>
                    <a:pt x="1947684" y="664464"/>
                  </a:lnTo>
                  <a:lnTo>
                    <a:pt x="1988832" y="652272"/>
                  </a:lnTo>
                  <a:lnTo>
                    <a:pt x="2054364" y="630936"/>
                  </a:lnTo>
                  <a:lnTo>
                    <a:pt x="2112276" y="606539"/>
                  </a:lnTo>
                  <a:lnTo>
                    <a:pt x="2165616" y="582168"/>
                  </a:lnTo>
                  <a:lnTo>
                    <a:pt x="2211336" y="556260"/>
                  </a:lnTo>
                  <a:lnTo>
                    <a:pt x="2249436" y="528815"/>
                  </a:lnTo>
                  <a:lnTo>
                    <a:pt x="2281440" y="499872"/>
                  </a:lnTo>
                  <a:lnTo>
                    <a:pt x="2307348" y="470916"/>
                  </a:lnTo>
                  <a:lnTo>
                    <a:pt x="2336304" y="409943"/>
                  </a:lnTo>
                  <a:lnTo>
                    <a:pt x="2340876" y="379463"/>
                  </a:lnTo>
                  <a:close/>
                </a:path>
              </a:pathLst>
            </a:custGeom>
            <a:solidFill>
              <a:srgbClr val="E6E6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4707" y="583691"/>
              <a:ext cx="188975" cy="2423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09603" y="496836"/>
              <a:ext cx="1240790" cy="318770"/>
            </a:xfrm>
            <a:custGeom>
              <a:avLst/>
              <a:gdLst/>
              <a:ahLst/>
              <a:cxnLst/>
              <a:rect l="l" t="t" r="r" b="b"/>
              <a:pathLst>
                <a:path w="1240790" h="318769">
                  <a:moveTo>
                    <a:pt x="295656" y="96012"/>
                  </a:moveTo>
                  <a:lnTo>
                    <a:pt x="291084" y="54864"/>
                  </a:lnTo>
                  <a:lnTo>
                    <a:pt x="275844" y="25908"/>
                  </a:lnTo>
                  <a:lnTo>
                    <a:pt x="252984" y="7620"/>
                  </a:lnTo>
                  <a:lnTo>
                    <a:pt x="222504" y="0"/>
                  </a:lnTo>
                  <a:lnTo>
                    <a:pt x="202692" y="3048"/>
                  </a:lnTo>
                  <a:lnTo>
                    <a:pt x="184404" y="10668"/>
                  </a:lnTo>
                  <a:lnTo>
                    <a:pt x="170688" y="22860"/>
                  </a:lnTo>
                  <a:lnTo>
                    <a:pt x="158496" y="41148"/>
                  </a:lnTo>
                  <a:lnTo>
                    <a:pt x="147828" y="22860"/>
                  </a:lnTo>
                  <a:lnTo>
                    <a:pt x="134112" y="10668"/>
                  </a:lnTo>
                  <a:lnTo>
                    <a:pt x="117348" y="3048"/>
                  </a:lnTo>
                  <a:lnTo>
                    <a:pt x="99060" y="0"/>
                  </a:lnTo>
                  <a:lnTo>
                    <a:pt x="80772" y="3048"/>
                  </a:lnTo>
                  <a:lnTo>
                    <a:pt x="64008" y="10668"/>
                  </a:lnTo>
                  <a:lnTo>
                    <a:pt x="50292" y="22860"/>
                  </a:lnTo>
                  <a:lnTo>
                    <a:pt x="38100" y="41148"/>
                  </a:lnTo>
                  <a:lnTo>
                    <a:pt x="36576" y="41148"/>
                  </a:lnTo>
                  <a:lnTo>
                    <a:pt x="36576" y="7620"/>
                  </a:lnTo>
                  <a:lnTo>
                    <a:pt x="0" y="7620"/>
                  </a:lnTo>
                  <a:lnTo>
                    <a:pt x="0" y="318516"/>
                  </a:lnTo>
                  <a:lnTo>
                    <a:pt x="42672" y="318516"/>
                  </a:lnTo>
                  <a:lnTo>
                    <a:pt x="42672" y="71628"/>
                  </a:lnTo>
                  <a:lnTo>
                    <a:pt x="53340" y="57912"/>
                  </a:lnTo>
                  <a:lnTo>
                    <a:pt x="64008" y="47244"/>
                  </a:lnTo>
                  <a:lnTo>
                    <a:pt x="76200" y="41148"/>
                  </a:lnTo>
                  <a:lnTo>
                    <a:pt x="86868" y="38100"/>
                  </a:lnTo>
                  <a:lnTo>
                    <a:pt x="105156" y="42672"/>
                  </a:lnTo>
                  <a:lnTo>
                    <a:pt x="117348" y="56388"/>
                  </a:lnTo>
                  <a:lnTo>
                    <a:pt x="124968" y="79248"/>
                  </a:lnTo>
                  <a:lnTo>
                    <a:pt x="128016" y="111252"/>
                  </a:lnTo>
                  <a:lnTo>
                    <a:pt x="128016" y="318516"/>
                  </a:lnTo>
                  <a:lnTo>
                    <a:pt x="169164" y="318516"/>
                  </a:lnTo>
                  <a:lnTo>
                    <a:pt x="169164" y="109728"/>
                  </a:lnTo>
                  <a:lnTo>
                    <a:pt x="172212" y="77724"/>
                  </a:lnTo>
                  <a:lnTo>
                    <a:pt x="179832" y="56388"/>
                  </a:lnTo>
                  <a:lnTo>
                    <a:pt x="193548" y="42672"/>
                  </a:lnTo>
                  <a:lnTo>
                    <a:pt x="213360" y="38100"/>
                  </a:lnTo>
                  <a:lnTo>
                    <a:pt x="231648" y="42672"/>
                  </a:lnTo>
                  <a:lnTo>
                    <a:pt x="243840" y="56388"/>
                  </a:lnTo>
                  <a:lnTo>
                    <a:pt x="251460" y="79248"/>
                  </a:lnTo>
                  <a:lnTo>
                    <a:pt x="252984" y="109728"/>
                  </a:lnTo>
                  <a:lnTo>
                    <a:pt x="252984" y="318516"/>
                  </a:lnTo>
                  <a:lnTo>
                    <a:pt x="295656" y="318516"/>
                  </a:lnTo>
                  <a:lnTo>
                    <a:pt x="295656" y="96012"/>
                  </a:lnTo>
                  <a:close/>
                </a:path>
                <a:path w="1240790" h="318769">
                  <a:moveTo>
                    <a:pt x="865644" y="99060"/>
                  </a:moveTo>
                  <a:lnTo>
                    <a:pt x="821436" y="99060"/>
                  </a:lnTo>
                  <a:lnTo>
                    <a:pt x="821436" y="318503"/>
                  </a:lnTo>
                  <a:lnTo>
                    <a:pt x="865644" y="318503"/>
                  </a:lnTo>
                  <a:lnTo>
                    <a:pt x="865644" y="99060"/>
                  </a:lnTo>
                  <a:close/>
                </a:path>
                <a:path w="1240790" h="318769">
                  <a:moveTo>
                    <a:pt x="1240536" y="187439"/>
                  </a:moveTo>
                  <a:lnTo>
                    <a:pt x="1235964" y="147815"/>
                  </a:lnTo>
                  <a:lnTo>
                    <a:pt x="1220724" y="117335"/>
                  </a:lnTo>
                  <a:lnTo>
                    <a:pt x="1197864" y="99047"/>
                  </a:lnTo>
                  <a:lnTo>
                    <a:pt x="1167384" y="92951"/>
                  </a:lnTo>
                  <a:lnTo>
                    <a:pt x="1147572" y="95999"/>
                  </a:lnTo>
                  <a:lnTo>
                    <a:pt x="1129284" y="103619"/>
                  </a:lnTo>
                  <a:lnTo>
                    <a:pt x="1115568" y="115811"/>
                  </a:lnTo>
                  <a:lnTo>
                    <a:pt x="1103376" y="132575"/>
                  </a:lnTo>
                  <a:lnTo>
                    <a:pt x="1092708" y="115811"/>
                  </a:lnTo>
                  <a:lnTo>
                    <a:pt x="1078992" y="103619"/>
                  </a:lnTo>
                  <a:lnTo>
                    <a:pt x="1062228" y="95999"/>
                  </a:lnTo>
                  <a:lnTo>
                    <a:pt x="1043940" y="92951"/>
                  </a:lnTo>
                  <a:lnTo>
                    <a:pt x="1025652" y="95999"/>
                  </a:lnTo>
                  <a:lnTo>
                    <a:pt x="1008888" y="102095"/>
                  </a:lnTo>
                  <a:lnTo>
                    <a:pt x="995172" y="115811"/>
                  </a:lnTo>
                  <a:lnTo>
                    <a:pt x="982980" y="132575"/>
                  </a:lnTo>
                  <a:lnTo>
                    <a:pt x="981456" y="132575"/>
                  </a:lnTo>
                  <a:lnTo>
                    <a:pt x="981456" y="99047"/>
                  </a:lnTo>
                  <a:lnTo>
                    <a:pt x="944880" y="99047"/>
                  </a:lnTo>
                  <a:lnTo>
                    <a:pt x="944880" y="318503"/>
                  </a:lnTo>
                  <a:lnTo>
                    <a:pt x="987552" y="318503"/>
                  </a:lnTo>
                  <a:lnTo>
                    <a:pt x="987552" y="164579"/>
                  </a:lnTo>
                  <a:lnTo>
                    <a:pt x="998220" y="149339"/>
                  </a:lnTo>
                  <a:lnTo>
                    <a:pt x="1008888" y="138671"/>
                  </a:lnTo>
                  <a:lnTo>
                    <a:pt x="1021080" y="132575"/>
                  </a:lnTo>
                  <a:lnTo>
                    <a:pt x="1031748" y="131051"/>
                  </a:lnTo>
                  <a:lnTo>
                    <a:pt x="1050036" y="135623"/>
                  </a:lnTo>
                  <a:lnTo>
                    <a:pt x="1062228" y="149339"/>
                  </a:lnTo>
                  <a:lnTo>
                    <a:pt x="1069848" y="170675"/>
                  </a:lnTo>
                  <a:lnTo>
                    <a:pt x="1072896" y="202679"/>
                  </a:lnTo>
                  <a:lnTo>
                    <a:pt x="1072896" y="318503"/>
                  </a:lnTo>
                  <a:lnTo>
                    <a:pt x="1114044" y="318503"/>
                  </a:lnTo>
                  <a:lnTo>
                    <a:pt x="1114044" y="202679"/>
                  </a:lnTo>
                  <a:lnTo>
                    <a:pt x="1117092" y="170675"/>
                  </a:lnTo>
                  <a:lnTo>
                    <a:pt x="1124712" y="147815"/>
                  </a:lnTo>
                  <a:lnTo>
                    <a:pt x="1138428" y="135623"/>
                  </a:lnTo>
                  <a:lnTo>
                    <a:pt x="1158240" y="131051"/>
                  </a:lnTo>
                  <a:lnTo>
                    <a:pt x="1176528" y="135623"/>
                  </a:lnTo>
                  <a:lnTo>
                    <a:pt x="1188720" y="149339"/>
                  </a:lnTo>
                  <a:lnTo>
                    <a:pt x="1196340" y="170675"/>
                  </a:lnTo>
                  <a:lnTo>
                    <a:pt x="1197864" y="202679"/>
                  </a:lnTo>
                  <a:lnTo>
                    <a:pt x="1197864" y="318503"/>
                  </a:lnTo>
                  <a:lnTo>
                    <a:pt x="1240536" y="318503"/>
                  </a:lnTo>
                  <a:lnTo>
                    <a:pt x="1240536" y="187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8919" y="583691"/>
              <a:ext cx="188975" cy="2423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21323" y="438912"/>
              <a:ext cx="167639" cy="143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75376" y="504443"/>
              <a:ext cx="1104900" cy="410209"/>
            </a:xfrm>
            <a:custGeom>
              <a:avLst/>
              <a:gdLst/>
              <a:ahLst/>
              <a:cxnLst/>
              <a:rect l="l" t="t" r="r" b="b"/>
              <a:pathLst>
                <a:path w="1104900" h="410209">
                  <a:moveTo>
                    <a:pt x="1104899" y="409956"/>
                  </a:moveTo>
                  <a:lnTo>
                    <a:pt x="484632" y="409956"/>
                  </a:lnTo>
                  <a:lnTo>
                    <a:pt x="429767" y="397763"/>
                  </a:lnTo>
                  <a:lnTo>
                    <a:pt x="390143" y="365760"/>
                  </a:lnTo>
                  <a:lnTo>
                    <a:pt x="361188" y="329184"/>
                  </a:lnTo>
                  <a:lnTo>
                    <a:pt x="336804" y="284988"/>
                  </a:lnTo>
                  <a:lnTo>
                    <a:pt x="315467" y="240792"/>
                  </a:lnTo>
                  <a:lnTo>
                    <a:pt x="268224" y="310895"/>
                  </a:lnTo>
                  <a:lnTo>
                    <a:pt x="219456" y="310895"/>
                  </a:lnTo>
                  <a:lnTo>
                    <a:pt x="295656" y="198119"/>
                  </a:lnTo>
                  <a:lnTo>
                    <a:pt x="260604" y="128016"/>
                  </a:lnTo>
                  <a:lnTo>
                    <a:pt x="242316" y="96012"/>
                  </a:lnTo>
                  <a:lnTo>
                    <a:pt x="217932" y="67056"/>
                  </a:lnTo>
                  <a:lnTo>
                    <a:pt x="188976" y="45719"/>
                  </a:lnTo>
                  <a:lnTo>
                    <a:pt x="153924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153924" y="0"/>
                  </a:lnTo>
                  <a:lnTo>
                    <a:pt x="208788" y="12192"/>
                  </a:lnTo>
                  <a:lnTo>
                    <a:pt x="248412" y="44195"/>
                  </a:lnTo>
                  <a:lnTo>
                    <a:pt x="277368" y="80772"/>
                  </a:lnTo>
                  <a:lnTo>
                    <a:pt x="294132" y="111252"/>
                  </a:lnTo>
                  <a:lnTo>
                    <a:pt x="320040" y="161543"/>
                  </a:lnTo>
                  <a:lnTo>
                    <a:pt x="365760" y="91439"/>
                  </a:lnTo>
                  <a:lnTo>
                    <a:pt x="414528" y="91439"/>
                  </a:lnTo>
                  <a:lnTo>
                    <a:pt x="339852" y="204216"/>
                  </a:lnTo>
                  <a:lnTo>
                    <a:pt x="377952" y="281940"/>
                  </a:lnTo>
                  <a:lnTo>
                    <a:pt x="396240" y="313943"/>
                  </a:lnTo>
                  <a:lnTo>
                    <a:pt x="420624" y="342900"/>
                  </a:lnTo>
                  <a:lnTo>
                    <a:pt x="449580" y="364236"/>
                  </a:lnTo>
                  <a:lnTo>
                    <a:pt x="484632" y="371856"/>
                  </a:lnTo>
                  <a:lnTo>
                    <a:pt x="1104899" y="371856"/>
                  </a:lnTo>
                  <a:lnTo>
                    <a:pt x="1104899" y="4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78752" y="501395"/>
              <a:ext cx="83819" cy="838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86508" y="7369064"/>
            <a:ext cx="3602990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spc="10" dirty="0">
                <a:solidFill>
                  <a:srgbClr val="7DC141"/>
                </a:solidFill>
                <a:latin typeface="Arial"/>
                <a:cs typeface="Arial"/>
              </a:rPr>
              <a:t>OBRADA</a:t>
            </a:r>
            <a:r>
              <a:rPr sz="3500" spc="-4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3500" spc="5" dirty="0">
                <a:solidFill>
                  <a:srgbClr val="7DC141"/>
                </a:solidFill>
                <a:latin typeface="Arial"/>
                <a:cs typeface="Arial"/>
              </a:rPr>
              <a:t>HRANE</a:t>
            </a:r>
            <a:endParaRPr sz="3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5389" y="9174251"/>
            <a:ext cx="6445885" cy="7988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40"/>
              </a:spcBef>
            </a:pP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KOSTNA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PILA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15" dirty="0">
                <a:solidFill>
                  <a:srgbClr val="FFFFFF"/>
                </a:solidFill>
                <a:latin typeface="Arial"/>
                <a:cs typeface="Arial"/>
              </a:rPr>
              <a:t>REZALIK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TESENI VALJAK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HAMBURGER 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PRESA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MESAR ZA MESO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MJEŠALICA 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ZA MESO MLAZNA MASA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7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NADZOR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ZA MESO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PLANETARNA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MJEŠALICA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KROMPIRSKI PILER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FILA 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7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Arial"/>
                <a:cs typeface="Arial"/>
              </a:rPr>
              <a:t>KOBITASE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 marR="177800" algn="ctr">
              <a:lnSpc>
                <a:spcPct val="100000"/>
              </a:lnSpc>
              <a:spcBef>
                <a:spcPts val="685"/>
              </a:spcBef>
            </a:pP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SOUS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VIDE | NOSILAC ZA SPIRALNI TIJESTO |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LIJEPLJENI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BLEND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 REZALICA ZA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POVRĆE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75638" y="367284"/>
            <a:ext cx="2329092" cy="2686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143750"/>
            <a:ext cx="2032000" cy="2252980"/>
            <a:chOff x="5278374" y="7143750"/>
            <a:chExt cx="2032000" cy="2252980"/>
          </a:xfrm>
        </p:grpSpPr>
        <p:sp>
          <p:nvSpPr>
            <p:cNvPr id="26" name="object 26"/>
            <p:cNvSpPr/>
            <p:nvPr/>
          </p:nvSpPr>
          <p:spPr>
            <a:xfrm>
              <a:off x="5318760" y="7170419"/>
              <a:ext cx="1944623" cy="22006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156703"/>
              <a:ext cx="2005964" cy="2226945"/>
            </a:xfrm>
            <a:custGeom>
              <a:avLst/>
              <a:gdLst/>
              <a:ahLst/>
              <a:cxnLst/>
              <a:rect l="l" t="t" r="r" b="b"/>
              <a:pathLst>
                <a:path w="2005965" h="2226945">
                  <a:moveTo>
                    <a:pt x="0" y="13716"/>
                  </a:moveTo>
                  <a:lnTo>
                    <a:pt x="0" y="2214371"/>
                  </a:lnTo>
                  <a:lnTo>
                    <a:pt x="0" y="2226564"/>
                  </a:lnTo>
                  <a:lnTo>
                    <a:pt x="12192" y="2226564"/>
                  </a:lnTo>
                  <a:lnTo>
                    <a:pt x="1993391" y="2226564"/>
                  </a:lnTo>
                  <a:lnTo>
                    <a:pt x="2005583" y="2226564"/>
                  </a:lnTo>
                  <a:lnTo>
                    <a:pt x="2005583" y="221437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28827" y="7571232"/>
              <a:ext cx="1894331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26290" y="1745139"/>
            <a:ext cx="1450340" cy="7732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700" spc="5" dirty="0">
                <a:solidFill>
                  <a:srgbClr val="929498"/>
                </a:solidFill>
                <a:latin typeface="Arial"/>
                <a:cs typeface="Arial"/>
              </a:rPr>
              <a:t>KOSTNA</a:t>
            </a:r>
            <a:r>
              <a:rPr sz="170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929498"/>
                </a:solidFill>
                <a:latin typeface="Arial"/>
                <a:cs typeface="Arial"/>
              </a:rPr>
              <a:t>PILA</a:t>
            </a:r>
            <a:endParaRPr sz="1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4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1650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2992" y="9487958"/>
            <a:ext cx="134937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Prostrani 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baždarenom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pločom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71264" y="9486400"/>
            <a:ext cx="113220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otvara 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pile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03562" y="9501737"/>
            <a:ext cx="1412875" cy="1174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priključenim potiskivačem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meso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514600" cy="2251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pila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ugostiteljstvo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mesnicu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Savršena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profesionalnu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 marR="68707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anodiziranog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aluminijuma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8707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endParaRPr lang="hr-HR" sz="650" dirty="0">
              <a:latin typeface="Arial"/>
              <a:cs typeface="Arial"/>
            </a:endParaRPr>
          </a:p>
          <a:p>
            <a:pPr marL="12700" marR="687070">
              <a:lnSpc>
                <a:spcPct val="180000"/>
              </a:lnSpc>
            </a:pP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zaustavljačem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nuždi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prednjoj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87070">
              <a:lnSpc>
                <a:spcPct val="18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 više sigurnosnih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prekidača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opremljen kočnicama,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zaustavlja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za 0,2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Kvalitetan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 teški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kontinuiranu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piljenje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smrznutih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proizvoda</a:t>
            </a:r>
            <a:endParaRPr sz="650" dirty="0">
              <a:latin typeface="Arial"/>
              <a:cs typeface="Arial"/>
            </a:endParaRPr>
          </a:p>
          <a:p>
            <a:pPr marL="12700" marR="57975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Prostrani 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kalibracijskom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pločom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975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priključenim potiskivačem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975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Napon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lista pile je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975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otvaranje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04595" cy="17539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7DC141"/>
                </a:solidFill>
                <a:latin typeface="Arial"/>
                <a:cs typeface="Arial"/>
              </a:rPr>
              <a:t>47,0</a:t>
            </a:r>
            <a:r>
              <a:rPr sz="60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52,0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V920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D500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V980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0,34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8719632125785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09362200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659130"/>
            <a:ext cx="1272540" cy="774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Dužina pile: 1650 mm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Širina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pile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16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pile: 0,5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 do 155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pogonskog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210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59223" y="222504"/>
            <a:ext cx="1996851" cy="2728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081527" y="7377683"/>
              <a:ext cx="1287779" cy="19690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5044" y="7377683"/>
              <a:ext cx="1821217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728713"/>
            <a:ext cx="164909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HLADNJAK</a:t>
            </a:r>
            <a:endParaRPr sz="1850" dirty="0">
              <a:latin typeface="Arial"/>
              <a:cs typeface="Arial"/>
            </a:endParaRPr>
          </a:p>
          <a:p>
            <a:pPr marL="45593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600L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BIJELI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067560" cy="12888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hladnjaka 600L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(570L)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6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Vanjski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dio presvučen bijelim premazom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unutrašnjost od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plastike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26162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162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162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 sistem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Zanussi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534644"/>
            <a:ext cx="178625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16297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190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120,0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D735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8719324276580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09400145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8260" y="9515075"/>
            <a:ext cx="92456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18535" y="9500163"/>
            <a:ext cx="1113155" cy="2400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Vanjski dio presvučen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bijelim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endParaRPr sz="450">
              <a:latin typeface="Arial"/>
              <a:cs typeface="Arial"/>
            </a:endParaRPr>
          </a:p>
          <a:p>
            <a:pPr marL="43180" algn="ctr">
              <a:lnSpc>
                <a:spcPct val="100000"/>
              </a:lnSpc>
              <a:spcBef>
                <a:spcPts val="509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plastičnim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enterijerom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8179" y="147828"/>
            <a:ext cx="2694563" cy="2827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6991350"/>
            <a:ext cx="2032000" cy="2405380"/>
            <a:chOff x="5278374" y="6991350"/>
            <a:chExt cx="2032000" cy="2405380"/>
          </a:xfrm>
        </p:grpSpPr>
        <p:sp>
          <p:nvSpPr>
            <p:cNvPr id="26" name="object 26"/>
            <p:cNvSpPr/>
            <p:nvPr/>
          </p:nvSpPr>
          <p:spPr>
            <a:xfrm>
              <a:off x="5343144" y="7016496"/>
              <a:ext cx="1871471" cy="23362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004303"/>
              <a:ext cx="2005964" cy="2379345"/>
            </a:xfrm>
            <a:custGeom>
              <a:avLst/>
              <a:gdLst/>
              <a:ahLst/>
              <a:cxnLst/>
              <a:rect l="l" t="t" r="r" b="b"/>
              <a:pathLst>
                <a:path w="2005965" h="2379345">
                  <a:moveTo>
                    <a:pt x="0" y="12192"/>
                  </a:moveTo>
                  <a:lnTo>
                    <a:pt x="0" y="2366771"/>
                  </a:lnTo>
                  <a:lnTo>
                    <a:pt x="0" y="2378963"/>
                  </a:lnTo>
                  <a:lnTo>
                    <a:pt x="12192" y="2378963"/>
                  </a:lnTo>
                  <a:lnTo>
                    <a:pt x="1993391" y="2378963"/>
                  </a:lnTo>
                  <a:lnTo>
                    <a:pt x="2005583" y="2378963"/>
                  </a:lnTo>
                  <a:lnTo>
                    <a:pt x="2005583" y="2366771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51687" y="7571232"/>
              <a:ext cx="189585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26290" y="1745139"/>
            <a:ext cx="1450340" cy="7732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700" spc="5" dirty="0">
                <a:solidFill>
                  <a:srgbClr val="929498"/>
                </a:solidFill>
                <a:latin typeface="Arial"/>
                <a:cs typeface="Arial"/>
              </a:rPr>
              <a:t>KOSTNA</a:t>
            </a:r>
            <a:r>
              <a:rPr sz="170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929498"/>
                </a:solidFill>
                <a:latin typeface="Arial"/>
                <a:cs typeface="Arial"/>
              </a:rPr>
              <a:t>PILA</a:t>
            </a:r>
            <a:endParaRPr sz="1700" dirty="0">
              <a:latin typeface="Arial"/>
              <a:cs typeface="Arial"/>
            </a:endParaRPr>
          </a:p>
          <a:p>
            <a:pPr marR="6985" algn="ctr">
              <a:lnSpc>
                <a:spcPct val="100000"/>
              </a:lnSpc>
              <a:spcBef>
                <a:spcPts val="134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2040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2992" y="9487958"/>
            <a:ext cx="134937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Prostrani 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baždarenom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pločom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71264" y="9486400"/>
            <a:ext cx="113220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otvara 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pile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03562" y="9501737"/>
            <a:ext cx="1412875" cy="1174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priključenim potiskivačem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meso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514600" cy="1974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pila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kosti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ugostiteljstvo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mesnicu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Savršena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profesionalnu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 marR="68707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anodiziranog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aluminijuma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8707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r>
              <a:rPr lang="hr-HR" sz="650" dirty="0">
                <a:latin typeface="Arial"/>
                <a:cs typeface="Arial"/>
              </a:rPr>
              <a:t> </a:t>
            </a:r>
            <a:endParaRPr lang="hr-HR" sz="650" dirty="0" smtClean="0">
              <a:latin typeface="Arial"/>
              <a:cs typeface="Arial"/>
            </a:endParaRPr>
          </a:p>
          <a:p>
            <a:pPr marL="12700" marR="687070">
              <a:lnSpc>
                <a:spcPct val="150000"/>
              </a:lnSpc>
            </a:pP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zaustavljačem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nuždi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prednjoj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8707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 više sigurnosnih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prekidača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opremljen kočnicama,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zaustavlja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za 0,2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Kvalitetan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 teški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kontinuiranu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piljenje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smrznutih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proizvoda</a:t>
            </a:r>
            <a:endParaRPr sz="650" dirty="0">
              <a:latin typeface="Arial"/>
              <a:cs typeface="Arial"/>
            </a:endParaRPr>
          </a:p>
          <a:p>
            <a:pPr marL="12700" marR="579755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Prostrani 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kalibracijskom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pločom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9755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priključenim potiskivačem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9755">
              <a:lnSpc>
                <a:spcPct val="15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Napon lista pile je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9755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otvaranje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95400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1100</a:t>
            </a:r>
            <a:r>
              <a:rPr sz="650" spc="-10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52,0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V1130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D590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V1270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0,54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8719632125792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09362205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659130"/>
            <a:ext cx="1272540" cy="774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Dužina pile: 2040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Širina</a:t>
            </a:r>
            <a:r>
              <a:rPr sz="650" spc="-2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pile:19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pile: 0,5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 do 200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pogonskog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210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870454" y="7084314"/>
            <a:ext cx="2032000" cy="2312035"/>
            <a:chOff x="2870454" y="7084314"/>
            <a:chExt cx="2032000" cy="2312035"/>
          </a:xfrm>
        </p:grpSpPr>
        <p:sp>
          <p:nvSpPr>
            <p:cNvPr id="22" name="object 22"/>
            <p:cNvSpPr/>
            <p:nvPr/>
          </p:nvSpPr>
          <p:spPr>
            <a:xfrm>
              <a:off x="2875788" y="7104888"/>
              <a:ext cx="2017775" cy="228447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83408" y="7097268"/>
              <a:ext cx="2005964" cy="2286000"/>
            </a:xfrm>
            <a:custGeom>
              <a:avLst/>
              <a:gdLst/>
              <a:ahLst/>
              <a:cxnLst/>
              <a:rect l="l" t="t" r="r" b="b"/>
              <a:pathLst>
                <a:path w="2005964" h="2286000">
                  <a:moveTo>
                    <a:pt x="0" y="13716"/>
                  </a:moveTo>
                  <a:lnTo>
                    <a:pt x="0" y="2273807"/>
                  </a:lnTo>
                  <a:lnTo>
                    <a:pt x="0" y="2285999"/>
                  </a:lnTo>
                  <a:lnTo>
                    <a:pt x="12192" y="2285999"/>
                  </a:lnTo>
                  <a:lnTo>
                    <a:pt x="1993391" y="2285999"/>
                  </a:lnTo>
                  <a:lnTo>
                    <a:pt x="2005583" y="2285999"/>
                  </a:lnTo>
                  <a:lnTo>
                    <a:pt x="2005583" y="2273807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5337048" y="7571232"/>
              <a:ext cx="1947671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4509515" y="513588"/>
            <a:ext cx="2095631" cy="23458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0013" y="1728713"/>
            <a:ext cx="181673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REZAČ</a:t>
            </a:r>
            <a:endParaRPr sz="1850" dirty="0">
              <a:latin typeface="Arial"/>
              <a:cs typeface="Arial"/>
            </a:endParaRPr>
          </a:p>
          <a:p>
            <a:pPr marL="97980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3324" y="9488203"/>
            <a:ext cx="1496695" cy="2578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nehrđajućim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čelikom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obliku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slova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500">
              <a:latin typeface="Arial"/>
              <a:cs typeface="Arial"/>
            </a:endParaRPr>
          </a:p>
          <a:p>
            <a:pPr marL="809625">
              <a:lnSpc>
                <a:spcPct val="100000"/>
              </a:lnSpc>
              <a:spcBef>
                <a:spcPts val="450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oštrica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1389" y="9509676"/>
            <a:ext cx="162433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Jednostavan 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upotrebu,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promenljivom</a:t>
            </a:r>
            <a:r>
              <a:rPr sz="4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brzinom</a:t>
            </a:r>
            <a:endParaRPr sz="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37975" y="9509676"/>
            <a:ext cx="106934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kućište od nehrđajućeg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95767"/>
            <a:ext cx="2041158" cy="307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Profesionalni rezač 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ugostiteljstvo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Dobra kvaliteta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luksuznom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završnom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531191"/>
            <a:ext cx="2498358" cy="8247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posudom od nehrđajućeg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6,0L, </a:t>
            </a:r>
            <a:r>
              <a:rPr sz="600" spc="-5" dirty="0" err="1">
                <a:solidFill>
                  <a:srgbClr val="221F1F"/>
                </a:solidFill>
                <a:latin typeface="Arial"/>
                <a:cs typeface="Arial"/>
              </a:rPr>
              <a:t>kokpit</a:t>
            </a:r>
            <a:r>
              <a:rPr sz="60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 err="1" smtClean="0">
                <a:solidFill>
                  <a:srgbClr val="221F1F"/>
                </a:solidFill>
                <a:latin typeface="Arial"/>
                <a:cs typeface="Arial"/>
              </a:rPr>
              <a:t>okruglim</a:t>
            </a:r>
            <a:r>
              <a:rPr sz="60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 err="1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700">
              <a:lnSpc>
                <a:spcPct val="195000"/>
              </a:lnSpc>
            </a:pP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Zdjela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 ručkama,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jednostavna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00" spc="-10" dirty="0" err="1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700">
              <a:lnSpc>
                <a:spcPct val="195000"/>
              </a:lnSpc>
            </a:pP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0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700">
              <a:lnSpc>
                <a:spcPct val="195000"/>
              </a:lnSpc>
            </a:pP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Promjenjiva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brzina 1100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-2800 o / min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700">
              <a:lnSpc>
                <a:spcPct val="195000"/>
              </a:lnSpc>
            </a:pP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dva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sigurnosna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prekidača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26507" y="4495800"/>
            <a:ext cx="2343150" cy="81624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oštricom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u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obliku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slova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Prozirni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plastični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otvorom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ponovno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punjenje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četiri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20,0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21,0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D365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V450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84388091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8719324276757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09300083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394043"/>
            <a:ext cx="2125980" cy="470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obradu: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riba,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voće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povrće, orašasti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plodovi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suho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voće, sir,  čokolada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itd.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35842" y="5929183"/>
            <a:ext cx="2537460" cy="470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proizvodnju: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Pesto, tapenada,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umaci,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mješavine začina,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punjenja,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prelivi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hranjenje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itd.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870454" y="7084314"/>
            <a:ext cx="2032000" cy="2312035"/>
            <a:chOff x="2870454" y="7084314"/>
            <a:chExt cx="2032000" cy="2312035"/>
          </a:xfrm>
        </p:grpSpPr>
        <p:sp>
          <p:nvSpPr>
            <p:cNvPr id="22" name="object 22"/>
            <p:cNvSpPr/>
            <p:nvPr/>
          </p:nvSpPr>
          <p:spPr>
            <a:xfrm>
              <a:off x="2875788" y="7104888"/>
              <a:ext cx="2017775" cy="228447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83408" y="7097268"/>
              <a:ext cx="2005964" cy="2286000"/>
            </a:xfrm>
            <a:custGeom>
              <a:avLst/>
              <a:gdLst/>
              <a:ahLst/>
              <a:cxnLst/>
              <a:rect l="l" t="t" r="r" b="b"/>
              <a:pathLst>
                <a:path w="2005964" h="2286000">
                  <a:moveTo>
                    <a:pt x="0" y="13716"/>
                  </a:moveTo>
                  <a:lnTo>
                    <a:pt x="0" y="2273807"/>
                  </a:lnTo>
                  <a:lnTo>
                    <a:pt x="0" y="2285999"/>
                  </a:lnTo>
                  <a:lnTo>
                    <a:pt x="12192" y="2285999"/>
                  </a:lnTo>
                  <a:lnTo>
                    <a:pt x="1993391" y="2285999"/>
                  </a:lnTo>
                  <a:lnTo>
                    <a:pt x="2005583" y="2285999"/>
                  </a:lnTo>
                  <a:lnTo>
                    <a:pt x="2005583" y="2273807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5391815" y="7571231"/>
              <a:ext cx="1891380" cy="16413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4526146" y="342900"/>
            <a:ext cx="2544517" cy="25531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0013" y="1728713"/>
            <a:ext cx="181673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REZAČ</a:t>
            </a:r>
            <a:endParaRPr sz="1850" dirty="0">
              <a:latin typeface="Arial"/>
              <a:cs typeface="Arial"/>
            </a:endParaRPr>
          </a:p>
          <a:p>
            <a:pPr marL="97853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3324" y="9488203"/>
            <a:ext cx="1496695" cy="2578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nehrđajućim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čelikom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obliku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slova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500">
              <a:latin typeface="Arial"/>
              <a:cs typeface="Arial"/>
            </a:endParaRPr>
          </a:p>
          <a:p>
            <a:pPr marL="809625">
              <a:lnSpc>
                <a:spcPct val="100000"/>
              </a:lnSpc>
              <a:spcBef>
                <a:spcPts val="450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oštrica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1389" y="9509676"/>
            <a:ext cx="162433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Jednostavan 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upotrebu,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promenljivom</a:t>
            </a:r>
            <a:r>
              <a:rPr sz="4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brzinom</a:t>
            </a:r>
            <a:endParaRPr sz="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37975" y="9509676"/>
            <a:ext cx="106934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kućište od nehrđajućeg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1" y="3195767"/>
            <a:ext cx="1901664" cy="3302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Profesionalni rezač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ugostiteljstvo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5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Dobra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kvaliteta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luksuznom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završnom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530669"/>
            <a:ext cx="1717675" cy="882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posudom od nehrđajućeg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9,0L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00" dirty="0" err="1" smtClean="0">
                <a:solidFill>
                  <a:srgbClr val="221F1F"/>
                </a:solidFill>
                <a:latin typeface="Arial"/>
                <a:cs typeface="Arial"/>
              </a:rPr>
              <a:t>Kokpit</a:t>
            </a:r>
            <a:r>
              <a:rPr sz="600" spc="-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0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okruglim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err="1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00" dirty="0" err="1" smtClean="0">
                <a:solidFill>
                  <a:srgbClr val="221F1F"/>
                </a:solidFill>
                <a:latin typeface="Arial"/>
                <a:cs typeface="Arial"/>
              </a:rPr>
              <a:t>Zdjela</a:t>
            </a:r>
            <a:r>
              <a:rPr sz="60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s ručkama,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jednostavna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nošenje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Potpuno kućište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00" spc="-1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čelika  Promjenjiva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brzina 1100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-2800 o / </a:t>
            </a:r>
            <a:r>
              <a:rPr sz="600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lang="hr-HR" sz="60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0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dva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sigurnosna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prekidača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598435"/>
            <a:ext cx="2343150" cy="84189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oštricom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u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obliku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slova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Prozirni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plastični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otvorom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ponovno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punjenje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6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četiri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6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7581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21,0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D385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V480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5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5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5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5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5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84388091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8719324276764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09300084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1" y="5562600"/>
            <a:ext cx="2125980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obradu: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riba,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voće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povrće, orašasti plodovi, suho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voće, sir,  čokolada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itd.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35842" y="6041914"/>
            <a:ext cx="2537460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proizvodnju: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Pesto, tapenada,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umaci,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mješavine začina,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punjenja, prelivi, hranjenje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itd.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7520" cy="628015"/>
          </a:xfrm>
          <a:custGeom>
            <a:avLst/>
            <a:gdLst/>
            <a:ahLst/>
            <a:cxnLst/>
            <a:rect l="l" t="t" r="r" b="b"/>
            <a:pathLst>
              <a:path w="477520" h="628015">
                <a:moveTo>
                  <a:pt x="477012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7012" y="0"/>
                </a:lnTo>
                <a:lnTo>
                  <a:pt x="477012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7380"/>
                </a:lnTo>
                <a:lnTo>
                  <a:pt x="5292839" y="627380"/>
                </a:lnTo>
                <a:lnTo>
                  <a:pt x="5292839" y="0"/>
                </a:lnTo>
                <a:lnTo>
                  <a:pt x="2482596" y="0"/>
                </a:lnTo>
                <a:lnTo>
                  <a:pt x="2482596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18432" y="172212"/>
            <a:ext cx="2781713" cy="27157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1977" y="7084314"/>
            <a:ext cx="2032000" cy="2312035"/>
            <a:chOff x="2871977" y="7084314"/>
            <a:chExt cx="2032000" cy="2312035"/>
          </a:xfrm>
        </p:grpSpPr>
        <p:sp>
          <p:nvSpPr>
            <p:cNvPr id="23" name="object 23"/>
            <p:cNvSpPr/>
            <p:nvPr/>
          </p:nvSpPr>
          <p:spPr>
            <a:xfrm>
              <a:off x="2880359" y="7104888"/>
              <a:ext cx="2016251" cy="22844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4931" y="7097268"/>
              <a:ext cx="2005964" cy="2286000"/>
            </a:xfrm>
            <a:custGeom>
              <a:avLst/>
              <a:gdLst/>
              <a:ahLst/>
              <a:cxnLst/>
              <a:rect l="l" t="t" r="r" b="b"/>
              <a:pathLst>
                <a:path w="2005964" h="2286000">
                  <a:moveTo>
                    <a:pt x="0" y="13716"/>
                  </a:moveTo>
                  <a:lnTo>
                    <a:pt x="0" y="2273807"/>
                  </a:lnTo>
                  <a:lnTo>
                    <a:pt x="0" y="2285999"/>
                  </a:lnTo>
                  <a:lnTo>
                    <a:pt x="13716" y="2285999"/>
                  </a:lnTo>
                  <a:lnTo>
                    <a:pt x="1993391" y="2285999"/>
                  </a:lnTo>
                  <a:lnTo>
                    <a:pt x="2005583" y="2285999"/>
                  </a:lnTo>
                  <a:lnTo>
                    <a:pt x="2005583" y="2273807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9897" y="7546085"/>
            <a:ext cx="2032000" cy="1850389"/>
            <a:chOff x="5279897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29399" y="7571232"/>
              <a:ext cx="1956844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2851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4058" y="7546085"/>
            <a:ext cx="2032000" cy="1850389"/>
            <a:chOff x="464058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90727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7012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60013" y="1728713"/>
            <a:ext cx="181673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REZAČ</a:t>
            </a:r>
            <a:endParaRPr sz="1850" dirty="0">
              <a:latin typeface="Arial"/>
              <a:cs typeface="Arial"/>
            </a:endParaRPr>
          </a:p>
          <a:p>
            <a:pPr marL="93726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3324" y="9488203"/>
            <a:ext cx="1496695" cy="2578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nehrđajućim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čelikom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obliku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slova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500">
              <a:latin typeface="Arial"/>
              <a:cs typeface="Arial"/>
            </a:endParaRPr>
          </a:p>
          <a:p>
            <a:pPr marL="809625">
              <a:lnSpc>
                <a:spcPct val="100000"/>
              </a:lnSpc>
              <a:spcBef>
                <a:spcPts val="450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oštrica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1389" y="9509676"/>
            <a:ext cx="162433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Jednostavan 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upotrebu,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promenljivom</a:t>
            </a:r>
            <a:r>
              <a:rPr sz="4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brzinom</a:t>
            </a:r>
            <a:endParaRPr sz="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37975" y="9509676"/>
            <a:ext cx="106934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kućište od nehrđajućeg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7342" y="3195767"/>
            <a:ext cx="1963458" cy="307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Profesionalni rezač 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ugostiteljstvo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Dobra kvaliteta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luksuznom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završnom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7342" y="3531555"/>
            <a:ext cx="1772920" cy="10041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posudom od nehrđajućeg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12,0L,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kokpit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okruglim </a:t>
            </a:r>
            <a:r>
              <a:rPr sz="600" spc="-10" dirty="0" err="1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Zdjela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 ručkama,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jednostavna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00" spc="-10" dirty="0" err="1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0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Promjenjiva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brzina 1100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-2800 o / min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dva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sigurnosna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prekidača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7342" y="4598435"/>
            <a:ext cx="2343150" cy="854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oštricom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u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obliku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slova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Prozirni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plastični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6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otvorom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ponovno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punjenje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6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četiri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57250">
              <a:lnSpc>
                <a:spcPct val="150000"/>
              </a:lnSpc>
              <a:spcBef>
                <a:spcPts val="16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950 Watt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D385 mm V525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D400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0,12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84388091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8719632121626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09300082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7342" y="5486526"/>
            <a:ext cx="2125980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obradu: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riba,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voće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povrće, orašasti plodovi, suho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voće, sir,  čokolada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itd.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43635" y="5972213"/>
            <a:ext cx="2537460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proizvodnju: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Pesto, tapenada,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umaci,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mješavine začina,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punjenja, prelivi, hranjenje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itd.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9920"/>
          </a:xfrm>
          <a:custGeom>
            <a:avLst/>
            <a:gdLst/>
            <a:ahLst/>
            <a:cxnLst/>
            <a:rect l="l" t="t" r="r" b="b"/>
            <a:pathLst>
              <a:path w="475615" h="629920">
                <a:moveTo>
                  <a:pt x="475487" y="629412"/>
                </a:moveTo>
                <a:lnTo>
                  <a:pt x="0" y="629412"/>
                </a:lnTo>
                <a:lnTo>
                  <a:pt x="0" y="0"/>
                </a:lnTo>
                <a:lnTo>
                  <a:pt x="475487" y="0"/>
                </a:lnTo>
                <a:lnTo>
                  <a:pt x="475487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2481072" y="0"/>
                </a:lnTo>
                <a:lnTo>
                  <a:pt x="248107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89589" y="135636"/>
            <a:ext cx="2936050" cy="2861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206233"/>
            <a:ext cx="2032000" cy="2190115"/>
            <a:chOff x="2870454" y="7206233"/>
            <a:chExt cx="2032000" cy="2190115"/>
          </a:xfrm>
        </p:grpSpPr>
        <p:sp>
          <p:nvSpPr>
            <p:cNvPr id="23" name="object 23"/>
            <p:cNvSpPr/>
            <p:nvPr/>
          </p:nvSpPr>
          <p:spPr>
            <a:xfrm>
              <a:off x="2875788" y="7225283"/>
              <a:ext cx="2017775" cy="21640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219187"/>
              <a:ext cx="2005964" cy="2164080"/>
            </a:xfrm>
            <a:custGeom>
              <a:avLst/>
              <a:gdLst/>
              <a:ahLst/>
              <a:cxnLst/>
              <a:rect l="l" t="t" r="r" b="b"/>
              <a:pathLst>
                <a:path w="2005964" h="2164079">
                  <a:moveTo>
                    <a:pt x="0" y="12192"/>
                  </a:moveTo>
                  <a:lnTo>
                    <a:pt x="0" y="2151887"/>
                  </a:lnTo>
                  <a:lnTo>
                    <a:pt x="0" y="2164079"/>
                  </a:lnTo>
                  <a:lnTo>
                    <a:pt x="12192" y="2164079"/>
                  </a:lnTo>
                  <a:lnTo>
                    <a:pt x="1993391" y="2164079"/>
                  </a:lnTo>
                  <a:lnTo>
                    <a:pt x="2005583" y="2164079"/>
                  </a:lnTo>
                  <a:lnTo>
                    <a:pt x="2005583" y="21518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59863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01090" y="1728713"/>
            <a:ext cx="2627910" cy="10964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VALJA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NJE TIJESTA</a:t>
            </a:r>
            <a:endParaRPr sz="1850" dirty="0">
              <a:latin typeface="Arial"/>
              <a:cs typeface="Arial"/>
            </a:endParaRPr>
          </a:p>
          <a:p>
            <a:pPr marL="307975">
              <a:lnSpc>
                <a:spcPct val="100000"/>
              </a:lnSpc>
              <a:spcBef>
                <a:spcPts val="1360"/>
              </a:spcBef>
            </a:pPr>
            <a:r>
              <a:rPr sz="800" spc="10" dirty="0">
                <a:solidFill>
                  <a:srgbClr val="929498"/>
                </a:solidFill>
                <a:latin typeface="Arial"/>
                <a:cs typeface="Arial"/>
              </a:rPr>
              <a:t>MODEL: JEDNOKRASNI </a:t>
            </a:r>
            <a:r>
              <a:rPr sz="800" dirty="0">
                <a:solidFill>
                  <a:srgbClr val="929498"/>
                </a:solidFill>
                <a:latin typeface="Arial"/>
                <a:cs typeface="Arial"/>
              </a:rPr>
              <a:t>32/30</a:t>
            </a:r>
            <a:r>
              <a:rPr sz="80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1796" y="9488370"/>
            <a:ext cx="1068705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Pogodno za: Pizza -, Tjestenina -,</a:t>
            </a:r>
            <a:endParaRPr sz="55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63702" y="9487958"/>
            <a:ext cx="147066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Točkić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 jednostavnim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dugmetom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9758" cy="23262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valjanje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tijesta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okretnom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osovinom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Brzo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ne zagreva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testo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1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prozirni plastični poklopac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dugmetom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jednostavni 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D335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8719324276863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08900020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562600"/>
            <a:ext cx="1787525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-210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Podesivi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744189"/>
            <a:ext cx="71691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Nožna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pedala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9920"/>
          </a:xfrm>
          <a:custGeom>
            <a:avLst/>
            <a:gdLst/>
            <a:ahLst/>
            <a:cxnLst/>
            <a:rect l="l" t="t" r="r" b="b"/>
            <a:pathLst>
              <a:path w="474345" h="629920">
                <a:moveTo>
                  <a:pt x="473963" y="629412"/>
                </a:moveTo>
                <a:lnTo>
                  <a:pt x="0" y="629412"/>
                </a:lnTo>
                <a:lnTo>
                  <a:pt x="0" y="0"/>
                </a:lnTo>
                <a:lnTo>
                  <a:pt x="473963" y="0"/>
                </a:lnTo>
                <a:lnTo>
                  <a:pt x="473963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89791" y="0"/>
                </a:moveTo>
                <a:lnTo>
                  <a:pt x="2479548" y="0"/>
                </a:lnTo>
                <a:lnTo>
                  <a:pt x="2479548" y="629412"/>
                </a:lnTo>
                <a:lnTo>
                  <a:pt x="5289791" y="629412"/>
                </a:lnTo>
                <a:lnTo>
                  <a:pt x="5289791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69079" y="135636"/>
            <a:ext cx="3005327" cy="25287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68929" y="7206233"/>
            <a:ext cx="2032000" cy="2190115"/>
            <a:chOff x="2868929" y="7206233"/>
            <a:chExt cx="2032000" cy="2190115"/>
          </a:xfrm>
        </p:grpSpPr>
        <p:sp>
          <p:nvSpPr>
            <p:cNvPr id="23" name="object 23"/>
            <p:cNvSpPr/>
            <p:nvPr/>
          </p:nvSpPr>
          <p:spPr>
            <a:xfrm>
              <a:off x="2875788" y="7225283"/>
              <a:ext cx="2017775" cy="21640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219187"/>
              <a:ext cx="2005964" cy="2164080"/>
            </a:xfrm>
            <a:custGeom>
              <a:avLst/>
              <a:gdLst/>
              <a:ahLst/>
              <a:cxnLst/>
              <a:rect l="l" t="t" r="r" b="b"/>
              <a:pathLst>
                <a:path w="2005964" h="2164079">
                  <a:moveTo>
                    <a:pt x="0" y="12192"/>
                  </a:moveTo>
                  <a:lnTo>
                    <a:pt x="0" y="2151887"/>
                  </a:lnTo>
                  <a:lnTo>
                    <a:pt x="0" y="2164079"/>
                  </a:lnTo>
                  <a:lnTo>
                    <a:pt x="12192" y="2164079"/>
                  </a:lnTo>
                  <a:lnTo>
                    <a:pt x="1991867" y="2164079"/>
                  </a:lnTo>
                  <a:lnTo>
                    <a:pt x="2005583" y="2164079"/>
                  </a:lnTo>
                  <a:lnTo>
                    <a:pt x="2005583" y="21518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7546085"/>
            <a:ext cx="2032000" cy="1850389"/>
            <a:chOff x="5276850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1996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6156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01090" y="1728713"/>
            <a:ext cx="2199920" cy="10964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VALJANJE TIJESTA</a:t>
            </a:r>
            <a:endParaRPr lang="hr-HR" sz="1850" dirty="0">
              <a:latin typeface="Arial"/>
              <a:cs typeface="Arial"/>
            </a:endParaRPr>
          </a:p>
          <a:p>
            <a:pPr marL="307975">
              <a:lnSpc>
                <a:spcPct val="100000"/>
              </a:lnSpc>
              <a:spcBef>
                <a:spcPts val="1360"/>
              </a:spcBef>
            </a:pPr>
            <a:r>
              <a:rPr sz="800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00" dirty="0">
                <a:solidFill>
                  <a:srgbClr val="929498"/>
                </a:solidFill>
                <a:latin typeface="Arial"/>
                <a:cs typeface="Arial"/>
              </a:rPr>
              <a:t>: JEDNOKRETNI 50 / </a:t>
            </a:r>
            <a:r>
              <a:rPr sz="800" spc="-5" dirty="0">
                <a:solidFill>
                  <a:srgbClr val="929498"/>
                </a:solidFill>
                <a:latin typeface="Arial"/>
                <a:cs typeface="Arial"/>
              </a:rPr>
              <a:t>45CM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1796" y="9488370"/>
            <a:ext cx="1068705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Pogodno za: Pizza -, Tjestenina -,</a:t>
            </a:r>
            <a:endParaRPr sz="55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63702" y="9487958"/>
            <a:ext cx="147066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Točkić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 jednostavnim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dugmetom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422158" cy="23519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valjanje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tijesta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okretnom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osovinom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ne zagreva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testo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1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endParaRPr lang="hr-HR" sz="650" dirty="0"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prozirni plastični poklopac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dugmetom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 smtClean="0">
                <a:solidFill>
                  <a:srgbClr val="221F1F"/>
                </a:solidFill>
                <a:latin typeface="Arial"/>
                <a:cs typeface="Arial"/>
              </a:rPr>
              <a:t>jednostavni </a:t>
            </a:r>
            <a:r>
              <a:rPr lang="pl-PL"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pl-PL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lang="pl-PL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pl-PL"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pl-PL"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27,0</a:t>
            </a:r>
            <a:r>
              <a:rPr sz="600" spc="-8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D345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8719632120025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08900025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59223" y="5551298"/>
            <a:ext cx="183261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-700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26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744189"/>
            <a:ext cx="71691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Nožna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pedala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97435" y="135636"/>
            <a:ext cx="2187072" cy="2855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073646"/>
            <a:ext cx="2032000" cy="2322830"/>
            <a:chOff x="5278374" y="7073646"/>
            <a:chExt cx="2032000" cy="2322830"/>
          </a:xfrm>
        </p:grpSpPr>
        <p:sp>
          <p:nvSpPr>
            <p:cNvPr id="29" name="object 29"/>
            <p:cNvSpPr/>
            <p:nvPr/>
          </p:nvSpPr>
          <p:spPr>
            <a:xfrm>
              <a:off x="5343144" y="7138416"/>
              <a:ext cx="1871471" cy="22235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086600"/>
              <a:ext cx="2005964" cy="2296795"/>
            </a:xfrm>
            <a:custGeom>
              <a:avLst/>
              <a:gdLst/>
              <a:ahLst/>
              <a:cxnLst/>
              <a:rect l="l" t="t" r="r" b="b"/>
              <a:pathLst>
                <a:path w="2005965" h="2296795">
                  <a:moveTo>
                    <a:pt x="0" y="12192"/>
                  </a:moveTo>
                  <a:lnTo>
                    <a:pt x="0" y="2284475"/>
                  </a:lnTo>
                  <a:lnTo>
                    <a:pt x="0" y="2296667"/>
                  </a:lnTo>
                  <a:lnTo>
                    <a:pt x="12192" y="2296667"/>
                  </a:lnTo>
                  <a:lnTo>
                    <a:pt x="1993391" y="2296667"/>
                  </a:lnTo>
                  <a:lnTo>
                    <a:pt x="2005583" y="2296667"/>
                  </a:lnTo>
                  <a:lnTo>
                    <a:pt x="2005583" y="22844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01090" y="1728713"/>
            <a:ext cx="2247671" cy="891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VALJANJE TIJESTA</a:t>
            </a:r>
            <a:endParaRPr lang="hr-HR" sz="1850" dirty="0">
              <a:latin typeface="Arial"/>
              <a:cs typeface="Arial"/>
            </a:endParaRPr>
          </a:p>
          <a:p>
            <a:pPr marL="269875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DUPLI 32/30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17050" y="9475743"/>
            <a:ext cx="113030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valjke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mogu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podesiti</a:t>
            </a:r>
            <a:endParaRPr sz="65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jednostavno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1796" y="9488370"/>
            <a:ext cx="1068705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Pogodno za: Pizza -, Tjestenina -,</a:t>
            </a:r>
            <a:endParaRPr sz="55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345958" cy="2394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valjanje tijesta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dvije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valjke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  <a:p>
            <a:pPr marL="12700" marR="397510">
              <a:lnSpc>
                <a:spcPct val="1500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97510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  <a:p>
            <a:pPr marL="12700" marR="908050">
              <a:lnSpc>
                <a:spcPct val="15000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ne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zagr</a:t>
            </a:r>
            <a:r>
              <a:rPr lang="hr-HR"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ijava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ij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esto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2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položaja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39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Luksuzno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prozirne plastične maske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dugmetom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 smtClean="0">
                <a:solidFill>
                  <a:srgbClr val="221F1F"/>
                </a:solidFill>
                <a:latin typeface="Arial"/>
                <a:cs typeface="Arial"/>
              </a:rPr>
              <a:t>jednostavni </a:t>
            </a:r>
            <a:r>
              <a:rPr lang="pl-PL"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pl-PL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lang="pl-PL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pl-PL"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pl-PL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5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V650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D405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V750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0,24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8719324276887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08900000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9381" y="5494231"/>
            <a:ext cx="1787525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-210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Podesivi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744189"/>
            <a:ext cx="685165" cy="300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Neobvezno: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 nožne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pedale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2327" y="0"/>
                </a:lnTo>
                <a:lnTo>
                  <a:pt x="7292327" y="627380"/>
                </a:lnTo>
                <a:lnTo>
                  <a:pt x="5286743" y="627380"/>
                </a:lnTo>
                <a:lnTo>
                  <a:pt x="5286743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37888" y="147828"/>
            <a:ext cx="2130551" cy="2819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935224" y="7571232"/>
              <a:ext cx="1871471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3801" y="7073646"/>
            <a:ext cx="2032000" cy="2322830"/>
            <a:chOff x="5273801" y="7073646"/>
            <a:chExt cx="2032000" cy="2322830"/>
          </a:xfrm>
        </p:grpSpPr>
        <p:sp>
          <p:nvSpPr>
            <p:cNvPr id="29" name="object 29"/>
            <p:cNvSpPr/>
            <p:nvPr/>
          </p:nvSpPr>
          <p:spPr>
            <a:xfrm>
              <a:off x="5362955" y="7114032"/>
              <a:ext cx="1871471" cy="22570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86755" y="7086600"/>
              <a:ext cx="2005964" cy="2296795"/>
            </a:xfrm>
            <a:custGeom>
              <a:avLst/>
              <a:gdLst/>
              <a:ahLst/>
              <a:cxnLst/>
              <a:rect l="l" t="t" r="r" b="b"/>
              <a:pathLst>
                <a:path w="2005965" h="2296795">
                  <a:moveTo>
                    <a:pt x="0" y="12192"/>
                  </a:moveTo>
                  <a:lnTo>
                    <a:pt x="0" y="2284475"/>
                  </a:lnTo>
                  <a:lnTo>
                    <a:pt x="0" y="2296667"/>
                  </a:lnTo>
                  <a:lnTo>
                    <a:pt x="12192" y="2296667"/>
                  </a:lnTo>
                  <a:lnTo>
                    <a:pt x="1991867" y="2296667"/>
                  </a:lnTo>
                  <a:lnTo>
                    <a:pt x="2005583" y="2296667"/>
                  </a:lnTo>
                  <a:lnTo>
                    <a:pt x="2005583" y="22844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82762" y="1728713"/>
            <a:ext cx="2493837" cy="10913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VALJANJE TIJESTA</a:t>
            </a:r>
            <a:endParaRPr lang="hr-HR" sz="1850" dirty="0">
              <a:latin typeface="Arial"/>
              <a:cs typeface="Arial"/>
            </a:endParaRPr>
          </a:p>
          <a:p>
            <a:pPr marL="271780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DUPLI 42/40</a:t>
            </a:r>
            <a:r>
              <a:rPr sz="850" spc="-2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17050" y="9475743"/>
            <a:ext cx="113030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valjke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mogu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podesiti</a:t>
            </a:r>
            <a:endParaRPr sz="65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jednostavno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1796" y="9488370"/>
            <a:ext cx="1068705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Pogodno za: Pizza -, Tjestenina -,</a:t>
            </a:r>
            <a:endParaRPr sz="55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9758" cy="2394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valjanje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tijesta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dvije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valjke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  <a:p>
            <a:pPr marL="12700" marR="397510">
              <a:lnSpc>
                <a:spcPct val="1500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97510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  <a:p>
            <a:pPr marL="12700" marR="908050">
              <a:lnSpc>
                <a:spcPct val="15000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ne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zagr</a:t>
            </a:r>
            <a:r>
              <a:rPr lang="hr-HR"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ijava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ij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esto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2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položaja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39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Luksuzno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prozirne plastične maske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dugmetom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 smtClean="0">
                <a:solidFill>
                  <a:srgbClr val="221F1F"/>
                </a:solidFill>
                <a:latin typeface="Arial"/>
                <a:cs typeface="Arial"/>
              </a:rPr>
              <a:t>jednostavni </a:t>
            </a:r>
            <a:r>
              <a:rPr lang="pl-PL"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pl-PL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lang="pl-PL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pl-PL"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pl-PL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5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42,5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V780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D465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V855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0,34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8719324276894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08900005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492" y="5541200"/>
            <a:ext cx="183261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-700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pizze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26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-40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744189"/>
            <a:ext cx="685165" cy="300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Neobvezno: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 nožne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pedale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2327" y="0"/>
                </a:lnTo>
                <a:lnTo>
                  <a:pt x="7292327" y="627380"/>
                </a:lnTo>
                <a:lnTo>
                  <a:pt x="5286743" y="627380"/>
                </a:lnTo>
                <a:lnTo>
                  <a:pt x="5286743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409215" y="301339"/>
            <a:ext cx="2116682" cy="2716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44624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3801" y="7073646"/>
            <a:ext cx="2032000" cy="2322830"/>
            <a:chOff x="5273801" y="7073646"/>
            <a:chExt cx="2032000" cy="2322830"/>
          </a:xfrm>
        </p:grpSpPr>
        <p:sp>
          <p:nvSpPr>
            <p:cNvPr id="29" name="object 29"/>
            <p:cNvSpPr/>
            <p:nvPr/>
          </p:nvSpPr>
          <p:spPr>
            <a:xfrm>
              <a:off x="5387339" y="7110984"/>
              <a:ext cx="1891283" cy="22600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86755" y="7086600"/>
              <a:ext cx="2005964" cy="2296795"/>
            </a:xfrm>
            <a:custGeom>
              <a:avLst/>
              <a:gdLst/>
              <a:ahLst/>
              <a:cxnLst/>
              <a:rect l="l" t="t" r="r" b="b"/>
              <a:pathLst>
                <a:path w="2005965" h="2296795">
                  <a:moveTo>
                    <a:pt x="0" y="12192"/>
                  </a:moveTo>
                  <a:lnTo>
                    <a:pt x="0" y="2284475"/>
                  </a:lnTo>
                  <a:lnTo>
                    <a:pt x="0" y="2296667"/>
                  </a:lnTo>
                  <a:lnTo>
                    <a:pt x="12192" y="2296667"/>
                  </a:lnTo>
                  <a:lnTo>
                    <a:pt x="1991867" y="2296667"/>
                  </a:lnTo>
                  <a:lnTo>
                    <a:pt x="2005583" y="2296667"/>
                  </a:lnTo>
                  <a:lnTo>
                    <a:pt x="2005583" y="22844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01090" y="1695399"/>
            <a:ext cx="2781110" cy="1320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AUTOMATSK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endParaRPr lang="hr-HR" sz="1850" spc="-1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MAŠINA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VALJANJE TIJESTA</a:t>
            </a:r>
            <a:endParaRPr lang="hr-HR" sz="1850" dirty="0">
              <a:latin typeface="Arial"/>
              <a:cs typeface="Arial"/>
            </a:endParaRPr>
          </a:p>
          <a:p>
            <a:pPr marL="27178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DUPLI 42/40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50" dirty="0">
              <a:latin typeface="Arial"/>
              <a:cs typeface="Arial"/>
            </a:endParaRPr>
          </a:p>
          <a:p>
            <a:pPr marL="108204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17050" y="9475743"/>
            <a:ext cx="113030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valjke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mogu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podesiti</a:t>
            </a:r>
            <a:endParaRPr sz="650">
              <a:latin typeface="Arial"/>
              <a:cs typeface="Arial"/>
            </a:endParaRPr>
          </a:p>
          <a:p>
            <a:pPr marL="585470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jednostavno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1796" y="9488370"/>
            <a:ext cx="1068705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Pogodno za: Pizza -, Tjestenina -,</a:t>
            </a:r>
            <a:endParaRPr sz="55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171065" cy="9959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Pokrenite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senzora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dodir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Vreme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prilagodljivo 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-35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sekundi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Automatski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zaustavlja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nakon isteka podešenog vremena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Štedi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energiju,  vreme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smanjuje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habanje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dve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248284"/>
            <a:ext cx="1202958" cy="1147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Brzo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33813"/>
            <a:ext cx="1412875" cy="3058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jakim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511592"/>
              </p:ext>
            </p:extLst>
          </p:nvPr>
        </p:nvGraphicFramePr>
        <p:xfrm>
          <a:off x="340540" y="4810973"/>
          <a:ext cx="5907404" cy="1213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4150"/>
                <a:gridCol w="1925954"/>
                <a:gridCol w="2527300"/>
              </a:tblGrid>
              <a:tr h="306228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8163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650" spc="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84381010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ts val="550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Motor ne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zagr</a:t>
                      </a:r>
                      <a:r>
                        <a:rPr lang="hr-HR"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ija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va</a:t>
                      </a:r>
                      <a:r>
                        <a:rPr sz="65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ij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esto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 dirty="0">
                        <a:latin typeface="Times New Roman"/>
                        <a:cs typeface="Times New Roman"/>
                      </a:endParaRPr>
                    </a:p>
                    <a:p>
                      <a:pPr marL="727075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Opremljen sa 2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položaja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29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8719324276900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Luksuzno 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potpuno </a:t>
                      </a:r>
                      <a:r>
                        <a:rPr sz="650" spc="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kućište od 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nehrđajućeg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čelika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</a:tr>
              <a:tr h="179047">
                <a:tc>
                  <a:txBody>
                    <a:bodyPr/>
                    <a:lstStyle/>
                    <a:p>
                      <a:pPr marL="3816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08900015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Zaštitne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prozirne plastične maske sa</a:t>
                      </a:r>
                      <a:r>
                        <a:rPr sz="650" spc="-3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sigurnosnim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019" marB="0"/>
                </a:tc>
              </a:tr>
              <a:tr h="176761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prekidačem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173839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Odvojeno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dugme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napajanje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</a:tr>
              <a:tr h="141664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ts val="665"/>
                        </a:lnSpc>
                        <a:spcBef>
                          <a:spcPts val="350"/>
                        </a:spcBef>
                      </a:pP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Podesivo </a:t>
                      </a:r>
                      <a:r>
                        <a:rPr sz="60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jednostavnim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dugmetom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4435842" y="6032088"/>
            <a:ext cx="2041158" cy="32701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4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čišćenje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45289" y="3680992"/>
            <a:ext cx="929005" cy="10928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36,0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V780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D465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D660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0,39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35492" y="6346628"/>
            <a:ext cx="183261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-700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26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-40cm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Podesivi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9920"/>
          </a:xfrm>
          <a:custGeom>
            <a:avLst/>
            <a:gdLst/>
            <a:ahLst/>
            <a:cxnLst/>
            <a:rect l="l" t="t" r="r" b="b"/>
            <a:pathLst>
              <a:path w="474345" h="629920">
                <a:moveTo>
                  <a:pt x="473963" y="629412"/>
                </a:moveTo>
                <a:lnTo>
                  <a:pt x="0" y="629412"/>
                </a:lnTo>
                <a:lnTo>
                  <a:pt x="0" y="0"/>
                </a:lnTo>
                <a:lnTo>
                  <a:pt x="473963" y="0"/>
                </a:lnTo>
                <a:lnTo>
                  <a:pt x="473963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2479548" y="0"/>
                </a:lnTo>
                <a:lnTo>
                  <a:pt x="2479548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89589" y="135636"/>
            <a:ext cx="2936050" cy="28610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68929" y="7206233"/>
            <a:ext cx="2032000" cy="2190115"/>
            <a:chOff x="2868929" y="7206233"/>
            <a:chExt cx="2032000" cy="2190115"/>
          </a:xfrm>
        </p:grpSpPr>
        <p:sp>
          <p:nvSpPr>
            <p:cNvPr id="23" name="object 23"/>
            <p:cNvSpPr/>
            <p:nvPr/>
          </p:nvSpPr>
          <p:spPr>
            <a:xfrm>
              <a:off x="2875788" y="7225283"/>
              <a:ext cx="2017775" cy="21640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219187"/>
              <a:ext cx="2005964" cy="2164080"/>
            </a:xfrm>
            <a:custGeom>
              <a:avLst/>
              <a:gdLst/>
              <a:ahLst/>
              <a:cxnLst/>
              <a:rect l="l" t="t" r="r" b="b"/>
              <a:pathLst>
                <a:path w="2005964" h="2164079">
                  <a:moveTo>
                    <a:pt x="0" y="12192"/>
                  </a:moveTo>
                  <a:lnTo>
                    <a:pt x="0" y="2151887"/>
                  </a:lnTo>
                  <a:lnTo>
                    <a:pt x="0" y="2164079"/>
                  </a:lnTo>
                  <a:lnTo>
                    <a:pt x="12192" y="2164079"/>
                  </a:lnTo>
                  <a:lnTo>
                    <a:pt x="1993391" y="2164079"/>
                  </a:lnTo>
                  <a:lnTo>
                    <a:pt x="2005583" y="2164079"/>
                  </a:lnTo>
                  <a:lnTo>
                    <a:pt x="2005583" y="21518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59863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6156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96736" y="1695399"/>
            <a:ext cx="1670050" cy="114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1480" marR="321310" indent="-201295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FONDAN 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ROLER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800" spc="10" dirty="0">
                <a:solidFill>
                  <a:srgbClr val="929498"/>
                </a:solidFill>
                <a:latin typeface="Arial"/>
                <a:cs typeface="Arial"/>
              </a:rPr>
              <a:t>MODEL: JEDNOKRASNI </a:t>
            </a:r>
            <a:r>
              <a:rPr sz="800" dirty="0">
                <a:solidFill>
                  <a:srgbClr val="929498"/>
                </a:solidFill>
                <a:latin typeface="Arial"/>
                <a:cs typeface="Arial"/>
              </a:rPr>
              <a:t>32/30</a:t>
            </a:r>
            <a:r>
              <a:rPr sz="80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2322" y="9485069"/>
            <a:ext cx="1421765" cy="2654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Pogodno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za: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Fondant, Pizza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-, Tjestenina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-,</a:t>
            </a:r>
            <a:endParaRPr sz="550">
              <a:latin typeface="Arial"/>
              <a:cs typeface="Arial"/>
            </a:endParaRPr>
          </a:p>
          <a:p>
            <a:pPr marL="368935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63702" y="9487958"/>
            <a:ext cx="147066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Točkić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 jednostavnim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dugmetom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168920"/>
            <a:ext cx="2422159" cy="22531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valjanje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fondanom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valjkom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ne zagreva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testo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1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39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Luksuzno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prozirni plastični poklopac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dugmetom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lang="pl-PL" sz="650" dirty="0" smtClean="0">
                <a:solidFill>
                  <a:srgbClr val="221F1F"/>
                </a:solidFill>
                <a:latin typeface="Arial"/>
                <a:cs typeface="Arial"/>
              </a:rPr>
              <a:t>jednostavni </a:t>
            </a:r>
            <a:r>
              <a:rPr lang="pl-PL"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pl-PL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lang="pl-PL" sz="6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lnSpc>
                <a:spcPct val="150000"/>
              </a:lnSpc>
            </a:pP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pl-PL"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pl-PL" sz="6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D335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8719324276870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08900021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4362" y="5442838"/>
            <a:ext cx="1787525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-210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Max.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Podesivi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45367" y="5962013"/>
            <a:ext cx="71691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Nožna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pedala</a:t>
            </a:r>
            <a:endParaRPr sz="5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26172" y="222504"/>
            <a:ext cx="1862907" cy="27614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008376" y="7377683"/>
              <a:ext cx="1847087" cy="19446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5044" y="7377683"/>
              <a:ext cx="1836419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728713"/>
            <a:ext cx="1616710" cy="926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HLADNJAK</a:t>
            </a:r>
            <a:endParaRPr sz="1850" dirty="0">
              <a:latin typeface="Arial"/>
              <a:cs typeface="Arial"/>
            </a:endParaRPr>
          </a:p>
          <a:p>
            <a:pPr marL="60388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600L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1043940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041158" cy="188000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600L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(570L)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1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116839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Zanussi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335527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190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116,0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D735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8260" y="9515075"/>
            <a:ext cx="92456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89319" y="9502481"/>
            <a:ext cx="1605915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s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plastikom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8790" cy="629920"/>
          </a:xfrm>
          <a:custGeom>
            <a:avLst/>
            <a:gdLst/>
            <a:ahLst/>
            <a:cxnLst/>
            <a:rect l="l" t="t" r="r" b="b"/>
            <a:pathLst>
              <a:path w="478790" h="629920">
                <a:moveTo>
                  <a:pt x="478536" y="629412"/>
                </a:moveTo>
                <a:lnTo>
                  <a:pt x="0" y="629412"/>
                </a:lnTo>
                <a:lnTo>
                  <a:pt x="0" y="0"/>
                </a:lnTo>
                <a:lnTo>
                  <a:pt x="478536" y="0"/>
                </a:lnTo>
                <a:lnTo>
                  <a:pt x="478536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4376" y="0"/>
                </a:moveTo>
                <a:lnTo>
                  <a:pt x="2484107" y="0"/>
                </a:lnTo>
                <a:lnTo>
                  <a:pt x="2484107" y="629412"/>
                </a:lnTo>
                <a:lnTo>
                  <a:pt x="5294376" y="629412"/>
                </a:lnTo>
                <a:lnTo>
                  <a:pt x="5294376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76700" y="135636"/>
            <a:ext cx="2993963" cy="25287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3502" y="7206233"/>
            <a:ext cx="2032000" cy="2190115"/>
            <a:chOff x="2873502" y="7206233"/>
            <a:chExt cx="2032000" cy="2190115"/>
          </a:xfrm>
        </p:grpSpPr>
        <p:sp>
          <p:nvSpPr>
            <p:cNvPr id="23" name="object 23"/>
            <p:cNvSpPr/>
            <p:nvPr/>
          </p:nvSpPr>
          <p:spPr>
            <a:xfrm>
              <a:off x="2880359" y="7225283"/>
              <a:ext cx="2016251" cy="21640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6456" y="7219187"/>
              <a:ext cx="2005964" cy="2164080"/>
            </a:xfrm>
            <a:custGeom>
              <a:avLst/>
              <a:gdLst/>
              <a:ahLst/>
              <a:cxnLst/>
              <a:rect l="l" t="t" r="r" b="b"/>
              <a:pathLst>
                <a:path w="2005964" h="2164079">
                  <a:moveTo>
                    <a:pt x="0" y="12192"/>
                  </a:moveTo>
                  <a:lnTo>
                    <a:pt x="0" y="2151887"/>
                  </a:lnTo>
                  <a:lnTo>
                    <a:pt x="0" y="2164079"/>
                  </a:lnTo>
                  <a:lnTo>
                    <a:pt x="12192" y="2164079"/>
                  </a:lnTo>
                  <a:lnTo>
                    <a:pt x="1991867" y="2164079"/>
                  </a:lnTo>
                  <a:lnTo>
                    <a:pt x="2005583" y="2164079"/>
                  </a:lnTo>
                  <a:lnTo>
                    <a:pt x="2005583" y="21518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81422" y="7546085"/>
            <a:ext cx="2030095" cy="1850389"/>
            <a:chOff x="528142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5306567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5581" y="7546085"/>
            <a:ext cx="2032000" cy="1850389"/>
            <a:chOff x="465581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90727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535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96736" y="1695399"/>
            <a:ext cx="1671320" cy="114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1480" marR="322580" indent="-201295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FONDAN 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ROLER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800" dirty="0">
                <a:solidFill>
                  <a:srgbClr val="929498"/>
                </a:solidFill>
                <a:latin typeface="Arial"/>
                <a:cs typeface="Arial"/>
              </a:rPr>
              <a:t>MODEL: JEDNOKRETNI 50 / </a:t>
            </a:r>
            <a:r>
              <a:rPr sz="800" spc="-5" dirty="0">
                <a:solidFill>
                  <a:srgbClr val="929498"/>
                </a:solidFill>
                <a:latin typeface="Arial"/>
                <a:cs typeface="Arial"/>
              </a:rPr>
              <a:t>45CM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51797" y="9474247"/>
            <a:ext cx="12319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moćan pogon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koji to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čini</a:t>
            </a:r>
            <a:endParaRPr sz="650">
              <a:latin typeface="Arial"/>
              <a:cs typeface="Arial"/>
            </a:endParaRPr>
          </a:p>
          <a:p>
            <a:pPr marR="4572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zagrevajte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testo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2322" y="9485069"/>
            <a:ext cx="1421765" cy="2654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Pogodno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za: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Fondant, Pizza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-, Tjestenina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-,</a:t>
            </a:r>
            <a:endParaRPr sz="550">
              <a:latin typeface="Arial"/>
              <a:cs typeface="Arial"/>
            </a:endParaRPr>
          </a:p>
          <a:p>
            <a:pPr marL="368935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Kruh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tijesto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kolače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63702" y="9487958"/>
            <a:ext cx="147066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Točkić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 jednostavnim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dugmetom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40411" y="3168920"/>
            <a:ext cx="2417589" cy="22531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valjanje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fondanom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valjkom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jednostavno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izbacivanje</a:t>
            </a:r>
            <a:endParaRPr sz="650" dirty="0"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01955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pogonski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mehanizam</a:t>
            </a:r>
            <a:endParaRPr sz="650" dirty="0"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ne zagreva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testo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2583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1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39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Luksuzno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prozirni plastični poklopac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dugmetom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Postavljeni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široke noge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 smtClean="0">
                <a:solidFill>
                  <a:srgbClr val="221F1F"/>
                </a:solidFill>
                <a:latin typeface="Arial"/>
                <a:cs typeface="Arial"/>
              </a:rPr>
              <a:t>jednostavni </a:t>
            </a:r>
            <a:r>
              <a:rPr lang="pl-PL"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pl-PL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lang="pl-PL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pl-PL"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27,0</a:t>
            </a:r>
            <a:r>
              <a:rPr sz="600" spc="-8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D345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8719632120032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08900028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63796" y="5452252"/>
            <a:ext cx="183261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težina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-700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romjer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26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Podesivi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debljina: 0,0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-4,0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40412" y="6744189"/>
            <a:ext cx="71691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Nožna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pedala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5235" y="181356"/>
            <a:ext cx="1958340" cy="2790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00138"/>
            <a:ext cx="2032000" cy="2196465"/>
            <a:chOff x="5278374" y="7200138"/>
            <a:chExt cx="2032000" cy="2196465"/>
          </a:xfrm>
        </p:grpSpPr>
        <p:sp>
          <p:nvSpPr>
            <p:cNvPr id="27" name="object 27"/>
            <p:cNvSpPr/>
            <p:nvPr/>
          </p:nvSpPr>
          <p:spPr>
            <a:xfrm>
              <a:off x="5303520" y="7313676"/>
              <a:ext cx="1886712" cy="19935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13092"/>
              <a:ext cx="2005964" cy="2170430"/>
            </a:xfrm>
            <a:custGeom>
              <a:avLst/>
              <a:gdLst/>
              <a:ahLst/>
              <a:cxnLst/>
              <a:rect l="l" t="t" r="r" b="b"/>
              <a:pathLst>
                <a:path w="2005965" h="2170429">
                  <a:moveTo>
                    <a:pt x="0" y="12192"/>
                  </a:moveTo>
                  <a:lnTo>
                    <a:pt x="0" y="2157983"/>
                  </a:lnTo>
                  <a:lnTo>
                    <a:pt x="0" y="2170175"/>
                  </a:lnTo>
                  <a:lnTo>
                    <a:pt x="12192" y="2170175"/>
                  </a:lnTo>
                  <a:lnTo>
                    <a:pt x="1993391" y="2170175"/>
                  </a:lnTo>
                  <a:lnTo>
                    <a:pt x="2005583" y="2170175"/>
                  </a:lnTo>
                  <a:lnTo>
                    <a:pt x="2005583" y="21579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271766"/>
            <a:ext cx="2032000" cy="2124710"/>
            <a:chOff x="462533" y="7271766"/>
            <a:chExt cx="2032000" cy="2124710"/>
          </a:xfrm>
        </p:grpSpPr>
        <p:sp>
          <p:nvSpPr>
            <p:cNvPr id="30" name="object 30"/>
            <p:cNvSpPr/>
            <p:nvPr/>
          </p:nvSpPr>
          <p:spPr>
            <a:xfrm>
              <a:off x="576071" y="7336535"/>
              <a:ext cx="1892808" cy="19949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284720"/>
              <a:ext cx="2005964" cy="2098675"/>
            </a:xfrm>
            <a:custGeom>
              <a:avLst/>
              <a:gdLst/>
              <a:ahLst/>
              <a:cxnLst/>
              <a:rect l="l" t="t" r="r" b="b"/>
              <a:pathLst>
                <a:path w="2005964" h="2098675">
                  <a:moveTo>
                    <a:pt x="0" y="12192"/>
                  </a:moveTo>
                  <a:lnTo>
                    <a:pt x="0" y="2086355"/>
                  </a:lnTo>
                  <a:lnTo>
                    <a:pt x="0" y="2098547"/>
                  </a:lnTo>
                  <a:lnTo>
                    <a:pt x="13716" y="2098547"/>
                  </a:lnTo>
                  <a:lnTo>
                    <a:pt x="1993391" y="2098547"/>
                  </a:lnTo>
                  <a:lnTo>
                    <a:pt x="2005583" y="2098547"/>
                  </a:lnTo>
                  <a:lnTo>
                    <a:pt x="2005583" y="208635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32813" y="1695399"/>
            <a:ext cx="1761453" cy="111504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PRESA ZA 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HAMBURGER</a:t>
            </a:r>
            <a:endParaRPr sz="1850" dirty="0">
              <a:latin typeface="Arial"/>
              <a:cs typeface="Arial"/>
            </a:endParaRPr>
          </a:p>
          <a:p>
            <a:pPr marL="50292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100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12748" y="9474247"/>
            <a:ext cx="139446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Preša se može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koristiti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meso,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ribu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97155" algn="ct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povrće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04598" y="9490212"/>
            <a:ext cx="1569720" cy="13208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Ploča,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poluga i držači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6803" y="9502968"/>
            <a:ext cx="1266190" cy="1155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Konstrukcija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anodiziranog</a:t>
            </a:r>
            <a:r>
              <a:rPr sz="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aluminijuma</a:t>
            </a:r>
            <a:endParaRPr sz="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73638"/>
            <a:ext cx="1791335" cy="626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Brzo 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jednostavno porcioniranje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sa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ručicom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mesne,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riblje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povrćne pljeskavice od anodiziranog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aluminijuma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882127"/>
            <a:ext cx="2333625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poluga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držači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Pregradna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Ø100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proizvoda određuje debljinu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porcije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papiri za  porcije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(500x)</a:t>
            </a:r>
            <a:endParaRPr sz="650" dirty="0">
              <a:latin typeface="Arial"/>
              <a:cs typeface="Arial"/>
            </a:endParaRPr>
          </a:p>
          <a:p>
            <a:pPr marL="12700" marR="99377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9377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59534" y="4010147"/>
            <a:ext cx="1269466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5.0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V275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Š235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82100000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8719632120322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09300590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584191" y="198119"/>
            <a:ext cx="1897091" cy="27111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00138"/>
            <a:ext cx="2032000" cy="2196465"/>
            <a:chOff x="5278374" y="7200138"/>
            <a:chExt cx="2032000" cy="2196465"/>
          </a:xfrm>
        </p:grpSpPr>
        <p:sp>
          <p:nvSpPr>
            <p:cNvPr id="27" name="object 27"/>
            <p:cNvSpPr/>
            <p:nvPr/>
          </p:nvSpPr>
          <p:spPr>
            <a:xfrm>
              <a:off x="5318760" y="7356348"/>
              <a:ext cx="1965959" cy="20147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13092"/>
              <a:ext cx="2005964" cy="2170430"/>
            </a:xfrm>
            <a:custGeom>
              <a:avLst/>
              <a:gdLst/>
              <a:ahLst/>
              <a:cxnLst/>
              <a:rect l="l" t="t" r="r" b="b"/>
              <a:pathLst>
                <a:path w="2005965" h="2170429">
                  <a:moveTo>
                    <a:pt x="0" y="12192"/>
                  </a:moveTo>
                  <a:lnTo>
                    <a:pt x="0" y="2157983"/>
                  </a:lnTo>
                  <a:lnTo>
                    <a:pt x="0" y="2170175"/>
                  </a:lnTo>
                  <a:lnTo>
                    <a:pt x="12192" y="2170175"/>
                  </a:lnTo>
                  <a:lnTo>
                    <a:pt x="1993391" y="2170175"/>
                  </a:lnTo>
                  <a:lnTo>
                    <a:pt x="2005583" y="2170175"/>
                  </a:lnTo>
                  <a:lnTo>
                    <a:pt x="2005583" y="21579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271766"/>
            <a:ext cx="2032000" cy="2124710"/>
            <a:chOff x="462533" y="7271766"/>
            <a:chExt cx="2032000" cy="2124710"/>
          </a:xfrm>
        </p:grpSpPr>
        <p:sp>
          <p:nvSpPr>
            <p:cNvPr id="30" name="object 30"/>
            <p:cNvSpPr/>
            <p:nvPr/>
          </p:nvSpPr>
          <p:spPr>
            <a:xfrm>
              <a:off x="603498" y="7357871"/>
              <a:ext cx="1847092" cy="19583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284720"/>
              <a:ext cx="2005964" cy="2098675"/>
            </a:xfrm>
            <a:custGeom>
              <a:avLst/>
              <a:gdLst/>
              <a:ahLst/>
              <a:cxnLst/>
              <a:rect l="l" t="t" r="r" b="b"/>
              <a:pathLst>
                <a:path w="2005964" h="2098675">
                  <a:moveTo>
                    <a:pt x="0" y="12192"/>
                  </a:moveTo>
                  <a:lnTo>
                    <a:pt x="0" y="2086355"/>
                  </a:lnTo>
                  <a:lnTo>
                    <a:pt x="0" y="2098547"/>
                  </a:lnTo>
                  <a:lnTo>
                    <a:pt x="13716" y="2098547"/>
                  </a:lnTo>
                  <a:lnTo>
                    <a:pt x="1993391" y="2098547"/>
                  </a:lnTo>
                  <a:lnTo>
                    <a:pt x="2005583" y="2098547"/>
                  </a:lnTo>
                  <a:lnTo>
                    <a:pt x="2005583" y="208635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32814" y="1695399"/>
            <a:ext cx="1544320" cy="91499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PRESA ZA 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HAMBURGER</a:t>
            </a:r>
            <a:endParaRPr sz="185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130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 smtClean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12748" y="9474247"/>
            <a:ext cx="139446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Preša se može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koristiti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meso,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ribu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97155" algn="ct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povrće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04598" y="9490212"/>
            <a:ext cx="1569720" cy="13208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Ploča,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poluga i držači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6803" y="9502968"/>
            <a:ext cx="1266190" cy="1155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Konstrukcija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anodiziranog</a:t>
            </a:r>
            <a:r>
              <a:rPr sz="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aluminijuma</a:t>
            </a:r>
            <a:endParaRPr sz="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73638"/>
            <a:ext cx="1791335" cy="6192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Brzo i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jednostavno porcioniranje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sa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ručicom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mesne,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riblje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povrćne pljeskavice od anodiziranog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aluminijuma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882127"/>
            <a:ext cx="2333625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poluga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držači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Pregradna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Ø130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proizvoda određuje debljinu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porcije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papiri za  porcije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(500x)</a:t>
            </a:r>
            <a:endParaRPr sz="650" dirty="0">
              <a:latin typeface="Arial"/>
              <a:cs typeface="Arial"/>
            </a:endParaRPr>
          </a:p>
          <a:p>
            <a:pPr marL="12700" marR="99377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9377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59534" y="4010147"/>
            <a:ext cx="1193266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5.50 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6,0 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V275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Š235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82100000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8719632120339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09300591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88000" y="243840"/>
            <a:ext cx="1929861" cy="2793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6568" y="7571232"/>
              <a:ext cx="1978151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98347" y="7571232"/>
              <a:ext cx="1970532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12412" y="1731894"/>
            <a:ext cx="2516587" cy="86626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lang="hr-HR" sz="1800" spc="10" dirty="0" smtClean="0">
                <a:solidFill>
                  <a:srgbClr val="929498"/>
                </a:solidFill>
                <a:latin typeface="Arial"/>
                <a:cs typeface="Arial"/>
              </a:rPr>
              <a:t>MAŠINA ZA MLJEVENJE MESA</a:t>
            </a:r>
            <a:endParaRPr sz="1800" dirty="0">
              <a:latin typeface="Arial"/>
              <a:cs typeface="Arial"/>
            </a:endParaRPr>
          </a:p>
          <a:p>
            <a:pPr marL="608330">
              <a:lnSpc>
                <a:spcPct val="100000"/>
              </a:lnSpc>
              <a:spcBef>
                <a:spcPts val="132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MMM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12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94136" y="9474247"/>
            <a:ext cx="1109980" cy="273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Pužni zupčanik i vijčani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prsten</a:t>
            </a:r>
            <a:endParaRPr sz="65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2935" y="9487958"/>
            <a:ext cx="9334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brzine: naprijed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nazad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13794" y="9487958"/>
            <a:ext cx="14306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pladanj 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468880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profesionalna brusilica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trayme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Pužni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vijčani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kaljenog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Brusni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u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onemogućavanju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 brzine: naprijed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nazad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prekidač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265617"/>
            <a:ext cx="134493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7511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650 W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22,0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8719632120377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09300445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4126" y="4639526"/>
            <a:ext cx="166497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120 Kg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ležišta: V45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D370 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otvora ladice: 55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Promjer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brusne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ploče: 70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3902" y="5349107"/>
            <a:ext cx="1123315" cy="993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potisnik</a:t>
            </a:r>
            <a:endParaRPr sz="650" dirty="0">
              <a:latin typeface="Arial"/>
              <a:cs typeface="Arial"/>
            </a:endParaRPr>
          </a:p>
          <a:p>
            <a:pPr marL="80010" indent="-67945">
              <a:lnSpc>
                <a:spcPct val="100000"/>
              </a:lnSpc>
              <a:spcBef>
                <a:spcPts val="470"/>
              </a:spcBef>
              <a:buAutoNum type="arabicPlain"/>
              <a:tabLst>
                <a:tab pos="80645" algn="l"/>
              </a:tabLst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punilo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-Ø20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80010" indent="-67945">
              <a:lnSpc>
                <a:spcPct val="100000"/>
              </a:lnSpc>
              <a:spcBef>
                <a:spcPts val="620"/>
              </a:spcBef>
              <a:buAutoNum type="arabicPlain"/>
              <a:tabLst>
                <a:tab pos="80645" algn="l"/>
              </a:tabLst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križna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noža</a:t>
            </a:r>
            <a:endParaRPr sz="650" dirty="0">
              <a:latin typeface="Arial"/>
              <a:cs typeface="Arial"/>
            </a:endParaRPr>
          </a:p>
          <a:p>
            <a:pPr marL="12700" marR="12192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Brusna ploča 6 mm Brusna  ploča 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584191" y="246888"/>
            <a:ext cx="2062316" cy="27280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7546085"/>
            <a:ext cx="2032000" cy="1850389"/>
            <a:chOff x="5276850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17236" y="7571232"/>
              <a:ext cx="196443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98348" y="7571231"/>
              <a:ext cx="1969008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12412" y="1731894"/>
            <a:ext cx="2287987" cy="106631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lang="hr-HR" spc="10" dirty="0">
                <a:solidFill>
                  <a:srgbClr val="929498"/>
                </a:solidFill>
                <a:latin typeface="Arial"/>
                <a:cs typeface="Arial"/>
              </a:rPr>
              <a:t>MAŠINA ZA MLJEVENJE MESA</a:t>
            </a:r>
            <a:endParaRPr lang="hr-HR" dirty="0">
              <a:latin typeface="Arial"/>
              <a:cs typeface="Arial"/>
            </a:endParaRPr>
          </a:p>
          <a:p>
            <a:pPr marL="601980">
              <a:lnSpc>
                <a:spcPct val="100000"/>
              </a:lnSpc>
              <a:spcBef>
                <a:spcPts val="132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MMM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22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94136" y="9474247"/>
            <a:ext cx="1109980" cy="273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Pužni zupčanik i vijčani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prsten</a:t>
            </a:r>
            <a:endParaRPr sz="65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2935" y="9487958"/>
            <a:ext cx="9334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brzine: naprijed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nazad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13794" y="9487958"/>
            <a:ext cx="14306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pladanj 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4342" y="3188732"/>
            <a:ext cx="2468880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profesionalna brusilica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trayme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Pužni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vijčani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kaljenog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Brusni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u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onemogućavanju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 brzine: naprijed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nazad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prekidač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4342" y="4417070"/>
            <a:ext cx="134493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539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1100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27,0</a:t>
            </a:r>
            <a:r>
              <a:rPr sz="600" spc="-8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29,0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V425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8719632120384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4342" y="4967186"/>
            <a:ext cx="166497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220 Kg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ležišta: V40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Š215 xD314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Promjer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otvora ladice: 55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Promjer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brusne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ploče: 82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4342" y="5663436"/>
            <a:ext cx="1123315" cy="993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potisnik</a:t>
            </a:r>
            <a:endParaRPr sz="650" dirty="0">
              <a:latin typeface="Arial"/>
              <a:cs typeface="Arial"/>
            </a:endParaRPr>
          </a:p>
          <a:p>
            <a:pPr marL="80010" indent="-67945">
              <a:lnSpc>
                <a:spcPct val="100000"/>
              </a:lnSpc>
              <a:spcBef>
                <a:spcPts val="470"/>
              </a:spcBef>
              <a:buAutoNum type="arabicPlain"/>
              <a:tabLst>
                <a:tab pos="80645" algn="l"/>
              </a:tabLst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punilo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-Ø20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80010" indent="-67945">
              <a:lnSpc>
                <a:spcPct val="100000"/>
              </a:lnSpc>
              <a:spcBef>
                <a:spcPts val="620"/>
              </a:spcBef>
              <a:buAutoNum type="arabicPlain"/>
              <a:tabLst>
                <a:tab pos="80645" algn="l"/>
              </a:tabLst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križna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noža</a:t>
            </a:r>
            <a:endParaRPr sz="650" dirty="0">
              <a:latin typeface="Arial"/>
              <a:cs typeface="Arial"/>
            </a:endParaRPr>
          </a:p>
          <a:p>
            <a:pPr marL="12700" marR="12192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Brusna ploča 6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192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Brusna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463796" y="135636"/>
            <a:ext cx="2327933" cy="28354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40096" y="7571232"/>
              <a:ext cx="19431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97407" y="7571232"/>
              <a:ext cx="1871471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12412" y="1731894"/>
            <a:ext cx="2287987" cy="106631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lang="hr-HR" spc="10" dirty="0">
                <a:solidFill>
                  <a:srgbClr val="929498"/>
                </a:solidFill>
                <a:latin typeface="Arial"/>
                <a:cs typeface="Arial"/>
              </a:rPr>
              <a:t>MAŠINA ZA MLJEVENJE MESA</a:t>
            </a:r>
            <a:endParaRPr lang="hr-HR" dirty="0">
              <a:latin typeface="Arial"/>
              <a:cs typeface="Arial"/>
            </a:endParaRPr>
          </a:p>
          <a:p>
            <a:pPr marL="601980">
              <a:lnSpc>
                <a:spcPct val="100000"/>
              </a:lnSpc>
              <a:spcBef>
                <a:spcPts val="132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MMM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32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94136" y="9474247"/>
            <a:ext cx="1109980" cy="273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Pužni zupčanik i vijčani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prsten</a:t>
            </a:r>
            <a:endParaRPr sz="65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2935" y="9487958"/>
            <a:ext cx="9334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brzine: naprijed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nazad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13794" y="9487958"/>
            <a:ext cx="14306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pladanj 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46888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profesionalna brusilica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trayme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Pužni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vijčani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kaljenog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Brusni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ukloniti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onemogućavanjem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samo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naprijed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238755"/>
            <a:ext cx="1344930" cy="461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motora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55,0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D340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V620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Š735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D415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09300455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3555" y="4793155"/>
            <a:ext cx="169227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320 Kg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ležišta: V60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Š350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D500 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Prečnik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otvora ladice: 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 za  brušenje: 100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537432"/>
            <a:ext cx="1123315" cy="993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potisnik</a:t>
            </a:r>
            <a:endParaRPr sz="650" dirty="0">
              <a:latin typeface="Arial"/>
              <a:cs typeface="Arial"/>
            </a:endParaRPr>
          </a:p>
          <a:p>
            <a:pPr marL="80010" indent="-67945">
              <a:lnSpc>
                <a:spcPct val="100000"/>
              </a:lnSpc>
              <a:spcBef>
                <a:spcPts val="470"/>
              </a:spcBef>
              <a:buAutoNum type="arabicPlain"/>
              <a:tabLst>
                <a:tab pos="80645" algn="l"/>
              </a:tabLst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punilo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-Ø20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80010" indent="-67945">
              <a:lnSpc>
                <a:spcPct val="100000"/>
              </a:lnSpc>
              <a:spcBef>
                <a:spcPts val="620"/>
              </a:spcBef>
              <a:buAutoNum type="arabicPlain"/>
              <a:tabLst>
                <a:tab pos="80645" algn="l"/>
              </a:tabLst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križna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noža</a:t>
            </a:r>
            <a:endParaRPr sz="650" dirty="0">
              <a:latin typeface="Arial"/>
              <a:cs typeface="Arial"/>
            </a:endParaRPr>
          </a:p>
          <a:p>
            <a:pPr marL="12700" marR="12192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Brusna ploča 6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192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Brusna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8827" y="609600"/>
            <a:ext cx="2860548" cy="2249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489448" y="7586471"/>
              <a:ext cx="1773935" cy="16779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2935224" y="7635239"/>
              <a:ext cx="1941575" cy="173583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46506" y="1629480"/>
            <a:ext cx="1837055" cy="85215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MJEŠALICA </a:t>
            </a:r>
            <a:r>
              <a:rPr sz="1350" spc="15" dirty="0">
                <a:solidFill>
                  <a:srgbClr val="929498"/>
                </a:solidFill>
                <a:latin typeface="Arial"/>
                <a:cs typeface="Arial"/>
              </a:rPr>
              <a:t>ZA</a:t>
            </a:r>
            <a:r>
              <a:rPr sz="13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350" spc="20" dirty="0">
                <a:solidFill>
                  <a:srgbClr val="929498"/>
                </a:solidFill>
                <a:latin typeface="Arial"/>
                <a:cs typeface="Arial"/>
              </a:rPr>
              <a:t>MESO</a:t>
            </a:r>
            <a:endParaRPr sz="1350" dirty="0">
              <a:latin typeface="Arial"/>
              <a:cs typeface="Arial"/>
            </a:endParaRPr>
          </a:p>
          <a:p>
            <a:pPr marR="24130" algn="ctr">
              <a:lnSpc>
                <a:spcPct val="100000"/>
              </a:lnSpc>
              <a:spcBef>
                <a:spcPts val="13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MMM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14862" y="9486400"/>
            <a:ext cx="9201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Radi glatko u dva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smjera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1346" y="9501024"/>
            <a:ext cx="1518920" cy="118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Jednostavno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uklanjanje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krila i ručke za miješanje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18545" y="9494777"/>
            <a:ext cx="1390650" cy="250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čelika, krilo za</a:t>
            </a:r>
            <a:r>
              <a:rPr sz="5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50">
              <a:latin typeface="Arial"/>
              <a:cs typeface="Arial"/>
            </a:endParaRPr>
          </a:p>
          <a:p>
            <a:pPr marL="710565">
              <a:lnSpc>
                <a:spcPct val="100000"/>
              </a:lnSpc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poklopac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9600"/>
            <a:ext cx="2498358" cy="14636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Profesionalna, robusna miješalica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nehrđajućeg čelika,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krilo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praktična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zakretna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Miješanje krila i 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uklanjaju.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Mješalica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okretati 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dva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smjera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zatvorenim kugličnim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ležajevima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6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53695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na 4 gumene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 marR="496570">
              <a:lnSpc>
                <a:spcPts val="14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meša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začinskim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biljem, lako 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59534" y="4010147"/>
            <a:ext cx="1040866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Š355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D255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82100000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8719632122500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09300440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55082" y="4648200"/>
            <a:ext cx="1899920" cy="3003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Kapacitet: Maksimalno7,5 kg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privremene</a:t>
            </a:r>
            <a:r>
              <a:rPr sz="6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zapremine: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Maksimalno 10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2265" cy="628015"/>
          </a:xfrm>
          <a:custGeom>
            <a:avLst/>
            <a:gdLst/>
            <a:ahLst/>
            <a:cxnLst/>
            <a:rect l="l" t="t" r="r" b="b"/>
            <a:pathLst>
              <a:path w="2882265" h="628015">
                <a:moveTo>
                  <a:pt x="2881883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1883" y="0"/>
                </a:lnTo>
                <a:lnTo>
                  <a:pt x="2881883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4887455" y="0"/>
                </a:lnTo>
                <a:lnTo>
                  <a:pt x="4887455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264152" y="417576"/>
            <a:ext cx="2926494" cy="24616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6850" y="7546085"/>
            <a:ext cx="2032000" cy="1850389"/>
            <a:chOff x="5276850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463539" y="7586471"/>
              <a:ext cx="1725167" cy="17663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8980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2894075" y="7610855"/>
              <a:ext cx="1981200" cy="176021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46506" y="1629480"/>
            <a:ext cx="1837055" cy="652102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MJEŠALICA </a:t>
            </a:r>
            <a:r>
              <a:rPr sz="1350" spc="15" dirty="0">
                <a:solidFill>
                  <a:srgbClr val="929498"/>
                </a:solidFill>
                <a:latin typeface="Arial"/>
                <a:cs typeface="Arial"/>
              </a:rPr>
              <a:t>ZA</a:t>
            </a:r>
            <a:r>
              <a:rPr sz="13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350" spc="20" dirty="0">
                <a:solidFill>
                  <a:srgbClr val="929498"/>
                </a:solidFill>
                <a:latin typeface="Arial"/>
                <a:cs typeface="Arial"/>
              </a:rPr>
              <a:t>MESO</a:t>
            </a:r>
            <a:endParaRPr sz="1350" dirty="0">
              <a:latin typeface="Arial"/>
              <a:cs typeface="Arial"/>
            </a:endParaRPr>
          </a:p>
          <a:p>
            <a:pPr marR="27305" algn="ctr">
              <a:lnSpc>
                <a:spcPct val="100000"/>
              </a:lnSpc>
              <a:spcBef>
                <a:spcPts val="13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MMM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14862" y="9486400"/>
            <a:ext cx="9201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Radi glatko u dva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smjera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1346" y="9501024"/>
            <a:ext cx="1518920" cy="118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Jednostavno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uklanjanje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krila i ručke za miješanje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18545" y="9494777"/>
            <a:ext cx="1390650" cy="250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čelika, krilo za</a:t>
            </a:r>
            <a:r>
              <a:rPr sz="5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50">
              <a:latin typeface="Arial"/>
              <a:cs typeface="Arial"/>
            </a:endParaRPr>
          </a:p>
          <a:p>
            <a:pPr marL="710565">
              <a:lnSpc>
                <a:spcPct val="100000"/>
              </a:lnSpc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poklopac</a:t>
            </a:r>
            <a:endParaRPr sz="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4342" y="3199600"/>
            <a:ext cx="2347458" cy="1265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Profesionalna, robusna miješalica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meso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nehrđajućeg čelika,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krilo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praktična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zakretna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Miješanje krila i 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uklanjaju.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Mješalica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okretati u dva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smjera</a:t>
            </a:r>
            <a:endParaRPr sz="650" dirty="0">
              <a:latin typeface="Arial"/>
              <a:cs typeface="Arial"/>
            </a:endParaRPr>
          </a:p>
          <a:p>
            <a:pPr marL="12700" marR="353695">
              <a:lnSpc>
                <a:spcPct val="150000"/>
              </a:lnSpc>
              <a:spcBef>
                <a:spcPts val="15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Opremljen zatvorenim kugličnim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ležajevima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6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53695">
              <a:lnSpc>
                <a:spcPct val="1500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na 4 gumene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 marR="496570">
              <a:lnSpc>
                <a:spcPct val="15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meša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začinskim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biljem, lako 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59534" y="4010147"/>
            <a:ext cx="1117066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8,0 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9,50 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V415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82100000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8719632122517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09300441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67679" y="4528786"/>
            <a:ext cx="1473200" cy="299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Kapacitet: Maksimalno 15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r>
              <a:rPr sz="60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privremeno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Zapremina: Maksimalno 20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2420" y="733044"/>
            <a:ext cx="2977896" cy="2154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6200" y="5948171"/>
              <a:ext cx="3886200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143750"/>
            <a:ext cx="2032000" cy="2252980"/>
            <a:chOff x="5278374" y="7143750"/>
            <a:chExt cx="2032000" cy="2252980"/>
          </a:xfrm>
        </p:grpSpPr>
        <p:sp>
          <p:nvSpPr>
            <p:cNvPr id="27" name="object 27"/>
            <p:cNvSpPr/>
            <p:nvPr/>
          </p:nvSpPr>
          <p:spPr>
            <a:xfrm>
              <a:off x="5303520" y="7258812"/>
              <a:ext cx="1981200" cy="209092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156703"/>
              <a:ext cx="2005964" cy="2226945"/>
            </a:xfrm>
            <a:custGeom>
              <a:avLst/>
              <a:gdLst/>
              <a:ahLst/>
              <a:cxnLst/>
              <a:rect l="l" t="t" r="r" b="b"/>
              <a:pathLst>
                <a:path w="2005965" h="2226945">
                  <a:moveTo>
                    <a:pt x="0" y="13716"/>
                  </a:moveTo>
                  <a:lnTo>
                    <a:pt x="0" y="2214371"/>
                  </a:lnTo>
                  <a:lnTo>
                    <a:pt x="0" y="2226564"/>
                  </a:lnTo>
                  <a:lnTo>
                    <a:pt x="12192" y="2226564"/>
                  </a:lnTo>
                  <a:lnTo>
                    <a:pt x="1993391" y="2226564"/>
                  </a:lnTo>
                  <a:lnTo>
                    <a:pt x="2005583" y="2226564"/>
                  </a:lnTo>
                  <a:lnTo>
                    <a:pt x="2005583" y="221437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20610" y="1728713"/>
            <a:ext cx="2408390" cy="10913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55" dirty="0" smtClean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55" dirty="0" smtClean="0">
                <a:solidFill>
                  <a:srgbClr val="929498"/>
                </a:solidFill>
                <a:latin typeface="Arial"/>
                <a:cs typeface="Arial"/>
              </a:rPr>
              <a:t>REZANJE</a:t>
            </a:r>
            <a:r>
              <a:rPr sz="1850" spc="-5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MESA</a:t>
            </a:r>
            <a:endParaRPr sz="1850" dirty="0">
              <a:latin typeface="Arial"/>
              <a:cs typeface="Arial"/>
            </a:endParaRPr>
          </a:p>
          <a:p>
            <a:pPr marL="52895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220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5770" y="9475743"/>
            <a:ext cx="1087120" cy="272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Kaljeni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šuplje</a:t>
            </a:r>
            <a:endParaRPr sz="650">
              <a:latin typeface="Arial"/>
              <a:cs typeface="Arial"/>
            </a:endParaRPr>
          </a:p>
          <a:p>
            <a:pPr marL="452755">
              <a:lnSpc>
                <a:spcPct val="100000"/>
              </a:lnSpc>
              <a:spcBef>
                <a:spcPts val="4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brušena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32882" y="9507542"/>
            <a:ext cx="1204595" cy="12318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Robusna aluminijumska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konstrukcija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77340" y="9508118"/>
            <a:ext cx="140462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Jednostavan za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upotrebu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78083"/>
            <a:ext cx="2320290" cy="106888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ugostiteljska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rezačica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Robusna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aluminijumska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brušena oštrica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kaljenog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dodatak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Nagnuti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raspored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rezanje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255499"/>
            <a:ext cx="1010285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motoru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5" dirty="0">
                <a:solidFill>
                  <a:srgbClr val="7DC141"/>
                </a:solidFill>
                <a:latin typeface="Arial"/>
                <a:cs typeface="Arial"/>
              </a:rPr>
              <a:t>17,0</a:t>
            </a:r>
            <a:r>
              <a:rPr sz="600" spc="-7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D280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8719632120346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09300490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52620" y="4779522"/>
            <a:ext cx="137668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Oštrica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brzinu: 300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3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oštrice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Ø220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1-12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6200" y="5948171"/>
              <a:ext cx="3886200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081272" y="563880"/>
            <a:ext cx="3060044" cy="23292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143750"/>
            <a:ext cx="2032000" cy="2252980"/>
            <a:chOff x="5278374" y="7143750"/>
            <a:chExt cx="2032000" cy="2252980"/>
          </a:xfrm>
        </p:grpSpPr>
        <p:sp>
          <p:nvSpPr>
            <p:cNvPr id="27" name="object 27"/>
            <p:cNvSpPr/>
            <p:nvPr/>
          </p:nvSpPr>
          <p:spPr>
            <a:xfrm>
              <a:off x="5303520" y="7234428"/>
              <a:ext cx="1981200" cy="211531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156703"/>
              <a:ext cx="2005964" cy="2226945"/>
            </a:xfrm>
            <a:custGeom>
              <a:avLst/>
              <a:gdLst/>
              <a:ahLst/>
              <a:cxnLst/>
              <a:rect l="l" t="t" r="r" b="b"/>
              <a:pathLst>
                <a:path w="2005965" h="2226945">
                  <a:moveTo>
                    <a:pt x="0" y="13716"/>
                  </a:moveTo>
                  <a:lnTo>
                    <a:pt x="0" y="2214371"/>
                  </a:lnTo>
                  <a:lnTo>
                    <a:pt x="0" y="2226564"/>
                  </a:lnTo>
                  <a:lnTo>
                    <a:pt x="12192" y="2226564"/>
                  </a:lnTo>
                  <a:lnTo>
                    <a:pt x="1993391" y="2226564"/>
                  </a:lnTo>
                  <a:lnTo>
                    <a:pt x="2005583" y="2226564"/>
                  </a:lnTo>
                  <a:lnTo>
                    <a:pt x="2005583" y="221437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20610" y="1728713"/>
            <a:ext cx="2789390" cy="10913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REZANJE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MESA</a:t>
            </a:r>
            <a:endParaRPr lang="hr-HR" sz="1850" dirty="0">
              <a:latin typeface="Arial"/>
              <a:cs typeface="Arial"/>
            </a:endParaRPr>
          </a:p>
          <a:p>
            <a:pPr marL="528955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250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5770" y="9475743"/>
            <a:ext cx="1087120" cy="272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Kaljeni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šuplje</a:t>
            </a:r>
            <a:endParaRPr sz="650">
              <a:latin typeface="Arial"/>
              <a:cs typeface="Arial"/>
            </a:endParaRPr>
          </a:p>
          <a:p>
            <a:pPr marL="452755">
              <a:lnSpc>
                <a:spcPct val="100000"/>
              </a:lnSpc>
              <a:spcBef>
                <a:spcPts val="4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brušena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32882" y="9507542"/>
            <a:ext cx="1204595" cy="12318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Robusna aluminijumska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konstrukcija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77340" y="9508118"/>
            <a:ext cx="140462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Jednostavan za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upotrebu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78083"/>
            <a:ext cx="2320290" cy="106888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ugostiteljska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rezačica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Robusna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aluminijumska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brušena oštrica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kaljenog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dodatak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Nagnuti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raspored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rezanje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255499"/>
            <a:ext cx="1010285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D280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D480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8719632120353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09300495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52620" y="4800600"/>
            <a:ext cx="137668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Oštrica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brzinu: 300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3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oštrice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Ø250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1-12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4191" y="246888"/>
            <a:ext cx="1621536" cy="27614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79064" y="7377683"/>
              <a:ext cx="1530095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452869" y="7377683"/>
              <a:ext cx="1799846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695399"/>
            <a:ext cx="162052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4" indent="63182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HLADNJAK</a:t>
            </a:r>
            <a:endParaRPr sz="1850" dirty="0">
              <a:latin typeface="Arial"/>
              <a:cs typeface="Arial"/>
            </a:endParaRPr>
          </a:p>
          <a:p>
            <a:pPr marL="58864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600L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41554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hladnjak 600L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(537L)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zatvarajuća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238755"/>
            <a:ext cx="2256790" cy="6373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podesive police 2/1 GN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hlađenje sa LED osvjetljenjem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unutar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984245"/>
            <a:ext cx="1625600" cy="65338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/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sa kočnicama  Debljina izolacije 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+8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95400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D810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8719324276689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9920"/>
          </a:xfrm>
          <a:custGeom>
            <a:avLst/>
            <a:gdLst/>
            <a:ahLst/>
            <a:cxnLst/>
            <a:rect l="l" t="t" r="r" b="b"/>
            <a:pathLst>
              <a:path w="475615" h="629920">
                <a:moveTo>
                  <a:pt x="475487" y="629412"/>
                </a:moveTo>
                <a:lnTo>
                  <a:pt x="0" y="629412"/>
                </a:lnTo>
                <a:lnTo>
                  <a:pt x="0" y="0"/>
                </a:lnTo>
                <a:lnTo>
                  <a:pt x="475487" y="0"/>
                </a:lnTo>
                <a:lnTo>
                  <a:pt x="475487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2481072" y="0"/>
                </a:lnTo>
                <a:lnTo>
                  <a:pt x="248107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6200" y="5948171"/>
              <a:ext cx="3886200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146803" y="276979"/>
            <a:ext cx="3027902" cy="2702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04938"/>
            <a:ext cx="2032000" cy="1891664"/>
            <a:chOff x="2870454" y="7504938"/>
            <a:chExt cx="2032000" cy="1891664"/>
          </a:xfrm>
        </p:grpSpPr>
        <p:sp>
          <p:nvSpPr>
            <p:cNvPr id="24" name="object 24"/>
            <p:cNvSpPr/>
            <p:nvPr/>
          </p:nvSpPr>
          <p:spPr>
            <a:xfrm>
              <a:off x="2875788" y="7525512"/>
              <a:ext cx="2017775" cy="186385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17892"/>
              <a:ext cx="2005964" cy="1865630"/>
            </a:xfrm>
            <a:custGeom>
              <a:avLst/>
              <a:gdLst/>
              <a:ahLst/>
              <a:cxnLst/>
              <a:rect l="l" t="t" r="r" b="b"/>
              <a:pathLst>
                <a:path w="2005964" h="1865629">
                  <a:moveTo>
                    <a:pt x="0" y="12192"/>
                  </a:moveTo>
                  <a:lnTo>
                    <a:pt x="0" y="1853183"/>
                  </a:lnTo>
                  <a:lnTo>
                    <a:pt x="0" y="1865375"/>
                  </a:lnTo>
                  <a:lnTo>
                    <a:pt x="12192" y="1865375"/>
                  </a:lnTo>
                  <a:lnTo>
                    <a:pt x="1993391" y="1865375"/>
                  </a:lnTo>
                  <a:lnTo>
                    <a:pt x="2005583" y="1865375"/>
                  </a:lnTo>
                  <a:lnTo>
                    <a:pt x="2005583" y="18531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98257"/>
            <a:ext cx="2032000" cy="1998345"/>
            <a:chOff x="5278374" y="7398257"/>
            <a:chExt cx="2032000" cy="1998345"/>
          </a:xfrm>
        </p:grpSpPr>
        <p:sp>
          <p:nvSpPr>
            <p:cNvPr id="27" name="object 27"/>
            <p:cNvSpPr/>
            <p:nvPr/>
          </p:nvSpPr>
          <p:spPr>
            <a:xfrm>
              <a:off x="5303520" y="7438644"/>
              <a:ext cx="1981200" cy="19324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411211"/>
              <a:ext cx="2005964" cy="1972310"/>
            </a:xfrm>
            <a:custGeom>
              <a:avLst/>
              <a:gdLst/>
              <a:ahLst/>
              <a:cxnLst/>
              <a:rect l="l" t="t" r="r" b="b"/>
              <a:pathLst>
                <a:path w="2005965" h="1972309">
                  <a:moveTo>
                    <a:pt x="0" y="12192"/>
                  </a:moveTo>
                  <a:lnTo>
                    <a:pt x="0" y="1959863"/>
                  </a:lnTo>
                  <a:lnTo>
                    <a:pt x="0" y="1972055"/>
                  </a:lnTo>
                  <a:lnTo>
                    <a:pt x="12192" y="1972055"/>
                  </a:lnTo>
                  <a:lnTo>
                    <a:pt x="1993391" y="1972055"/>
                  </a:lnTo>
                  <a:lnTo>
                    <a:pt x="2005583" y="1972055"/>
                  </a:lnTo>
                  <a:lnTo>
                    <a:pt x="2005583" y="19598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489204" y="7586471"/>
              <a:ext cx="1979675" cy="17846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20609" y="1728713"/>
            <a:ext cx="2618689" cy="10913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REZANJE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MESA</a:t>
            </a:r>
            <a:endParaRPr lang="hr-HR" sz="1850" dirty="0">
              <a:latin typeface="Arial"/>
              <a:cs typeface="Arial"/>
            </a:endParaRPr>
          </a:p>
          <a:p>
            <a:pPr marL="527685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5770" y="9475743"/>
            <a:ext cx="1087120" cy="272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Kaljeni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šuplje</a:t>
            </a:r>
            <a:endParaRPr sz="650">
              <a:latin typeface="Arial"/>
              <a:cs typeface="Arial"/>
            </a:endParaRPr>
          </a:p>
          <a:p>
            <a:pPr marL="452755">
              <a:lnSpc>
                <a:spcPct val="100000"/>
              </a:lnSpc>
              <a:spcBef>
                <a:spcPts val="4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brušena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32882" y="9507542"/>
            <a:ext cx="1204595" cy="12318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Robusna aluminijumska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konstrukcija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77340" y="9508118"/>
            <a:ext cx="1404620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Jednostavan za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upotrebu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78083"/>
            <a:ext cx="2320290" cy="103194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ugostiteljska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rezačica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aluminijumska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brušena oštrica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kaljenog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dodatak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oštrenje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Nagnuti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raspored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rezanje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255499"/>
            <a:ext cx="1010285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7511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21,0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V510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8719632120360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09300500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4785149"/>
            <a:ext cx="1398905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Oštrica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brzinu: 265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min.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4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oštrice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Ø300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Podesiva debljina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1-12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08576" y="393191"/>
            <a:ext cx="1688591" cy="2420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2076"/>
            <a:ext cx="7772400" cy="1089660"/>
            <a:chOff x="0" y="5942076"/>
            <a:chExt cx="7772400" cy="108966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1627" y="5942076"/>
              <a:ext cx="3890772" cy="10896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87590"/>
            <a:ext cx="2032000" cy="2009139"/>
            <a:chOff x="5278374" y="7387590"/>
            <a:chExt cx="2032000" cy="2009139"/>
          </a:xfrm>
        </p:grpSpPr>
        <p:sp>
          <p:nvSpPr>
            <p:cNvPr id="27" name="object 27"/>
            <p:cNvSpPr/>
            <p:nvPr/>
          </p:nvSpPr>
          <p:spPr>
            <a:xfrm>
              <a:off x="5318760" y="7525512"/>
              <a:ext cx="1965959" cy="16291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400544"/>
              <a:ext cx="2005964" cy="1983105"/>
            </a:xfrm>
            <a:custGeom>
              <a:avLst/>
              <a:gdLst/>
              <a:ahLst/>
              <a:cxnLst/>
              <a:rect l="l" t="t" r="r" b="b"/>
              <a:pathLst>
                <a:path w="2005965" h="1983104">
                  <a:moveTo>
                    <a:pt x="0" y="12192"/>
                  </a:moveTo>
                  <a:lnTo>
                    <a:pt x="0" y="1970532"/>
                  </a:lnTo>
                  <a:lnTo>
                    <a:pt x="0" y="1982724"/>
                  </a:lnTo>
                  <a:lnTo>
                    <a:pt x="12192" y="1982724"/>
                  </a:lnTo>
                  <a:lnTo>
                    <a:pt x="1993391" y="1982724"/>
                  </a:lnTo>
                  <a:lnTo>
                    <a:pt x="2005583" y="1982724"/>
                  </a:lnTo>
                  <a:lnTo>
                    <a:pt x="2005583" y="1970532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649224" y="7586471"/>
              <a:ext cx="1725167" cy="17846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69277" y="1695399"/>
            <a:ext cx="2684322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94360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MAŠINA ZA OMEKŠAVANJE MESA</a:t>
            </a:r>
            <a:endParaRPr sz="1850" dirty="0">
              <a:latin typeface="Arial"/>
              <a:cs typeface="Arial"/>
            </a:endParaRPr>
          </a:p>
          <a:p>
            <a:pPr marL="30226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27 - 125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25605" y="9488801"/>
            <a:ext cx="1537970" cy="1333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Opremljen sa 27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noževa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na svakom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valjku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3092" y="9493870"/>
            <a:ext cx="128841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Kućište i stalak od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68920"/>
            <a:ext cx="2397125" cy="1014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Savršeno za omekšavanje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profesionalnu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stabilnoj,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uklonjivoj podlozi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demontira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čisti</a:t>
            </a:r>
            <a:endParaRPr sz="650" dirty="0">
              <a:latin typeface="Arial"/>
              <a:cs typeface="Arial"/>
            </a:endParaRPr>
          </a:p>
          <a:p>
            <a:pPr marL="12700" marR="65087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po 27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5087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različite  vrste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mesa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4010147"/>
            <a:ext cx="1204595" cy="1412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6.5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5" dirty="0">
                <a:solidFill>
                  <a:srgbClr val="7DC141"/>
                </a:solidFill>
                <a:latin typeface="Arial"/>
                <a:cs typeface="Arial"/>
              </a:rPr>
              <a:t>7,0</a:t>
            </a:r>
            <a:r>
              <a:rPr sz="600" spc="-8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8719632125815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09368100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4414000"/>
            <a:ext cx="256476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Marinada od biljaka prodire dublje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temu,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skraćuje vrijeme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kuhanja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pečenja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84191" y="367284"/>
            <a:ext cx="1762924" cy="252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2076"/>
            <a:ext cx="7772400" cy="1089660"/>
            <a:chOff x="0" y="5942076"/>
            <a:chExt cx="7772400" cy="108966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1627" y="5942076"/>
              <a:ext cx="3890772" cy="10896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87590"/>
            <a:ext cx="2032000" cy="2009139"/>
            <a:chOff x="5278374" y="7387590"/>
            <a:chExt cx="2032000" cy="2009139"/>
          </a:xfrm>
        </p:grpSpPr>
        <p:sp>
          <p:nvSpPr>
            <p:cNvPr id="27" name="object 27"/>
            <p:cNvSpPr/>
            <p:nvPr/>
          </p:nvSpPr>
          <p:spPr>
            <a:xfrm>
              <a:off x="5318760" y="7501128"/>
              <a:ext cx="1965959" cy="16291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400544"/>
              <a:ext cx="2005964" cy="1983105"/>
            </a:xfrm>
            <a:custGeom>
              <a:avLst/>
              <a:gdLst/>
              <a:ahLst/>
              <a:cxnLst/>
              <a:rect l="l" t="t" r="r" b="b"/>
              <a:pathLst>
                <a:path w="2005965" h="1983104">
                  <a:moveTo>
                    <a:pt x="0" y="12192"/>
                  </a:moveTo>
                  <a:lnTo>
                    <a:pt x="0" y="1970532"/>
                  </a:lnTo>
                  <a:lnTo>
                    <a:pt x="0" y="1982724"/>
                  </a:lnTo>
                  <a:lnTo>
                    <a:pt x="12192" y="1982724"/>
                  </a:lnTo>
                  <a:lnTo>
                    <a:pt x="1993391" y="1982724"/>
                  </a:lnTo>
                  <a:lnTo>
                    <a:pt x="2005583" y="1982724"/>
                  </a:lnTo>
                  <a:lnTo>
                    <a:pt x="2005583" y="1970532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576071" y="7586471"/>
              <a:ext cx="1847087" cy="17846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173184" y="1672612"/>
            <a:ext cx="263681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94360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MAŠINA ZA OMEKŠAVANJE MESA</a:t>
            </a:r>
            <a:endParaRPr lang="hr-HR" sz="1850" dirty="0">
              <a:latin typeface="Arial"/>
              <a:cs typeface="Arial"/>
            </a:endParaRPr>
          </a:p>
          <a:p>
            <a:pPr marL="30480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37 - 175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47047" y="9490614"/>
            <a:ext cx="1506220" cy="1314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Opremljen sa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37 noževa na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svakom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valjku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3092" y="9493870"/>
            <a:ext cx="128841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Kućište i stalak od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68920"/>
            <a:ext cx="2397125" cy="1014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Savršeno za omekšavanje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profesionalnu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stabilnoj,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uklonjivoj podlozi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demontira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čisti</a:t>
            </a:r>
            <a:endParaRPr sz="650" dirty="0">
              <a:latin typeface="Arial"/>
              <a:cs typeface="Arial"/>
            </a:endParaRPr>
          </a:p>
          <a:p>
            <a:pPr marL="12700" marR="65087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valjka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po 37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5087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različite  vrste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mesa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4010147"/>
            <a:ext cx="1204595" cy="14341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7,3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7,8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5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5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5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5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5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8719632125822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09368105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1" y="4193505"/>
            <a:ext cx="256476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Marinada od biljaka prodire dublje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temu,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skraćuje vrijeme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kuhanja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pečenja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05285" y="135636"/>
            <a:ext cx="2115999" cy="2918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731251"/>
              <a:ext cx="1981200" cy="15758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3543300" y="7559040"/>
            <a:ext cx="1336675" cy="1824355"/>
            <a:chOff x="3543300" y="7559040"/>
            <a:chExt cx="1336675" cy="1824355"/>
          </a:xfrm>
        </p:grpSpPr>
        <p:sp>
          <p:nvSpPr>
            <p:cNvPr id="32" name="object 32"/>
            <p:cNvSpPr/>
            <p:nvPr/>
          </p:nvSpPr>
          <p:spPr>
            <a:xfrm>
              <a:off x="3544823" y="7566660"/>
              <a:ext cx="1335024" cy="18135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49395" y="7565136"/>
              <a:ext cx="675640" cy="1812289"/>
            </a:xfrm>
            <a:custGeom>
              <a:avLst/>
              <a:gdLst/>
              <a:ahLst/>
              <a:cxnLst/>
              <a:rect l="l" t="t" r="r" b="b"/>
              <a:pathLst>
                <a:path w="675639" h="1812290">
                  <a:moveTo>
                    <a:pt x="0" y="6096"/>
                  </a:moveTo>
                  <a:lnTo>
                    <a:pt x="0" y="1805940"/>
                  </a:lnTo>
                  <a:lnTo>
                    <a:pt x="0" y="1812036"/>
                  </a:lnTo>
                  <a:lnTo>
                    <a:pt x="7620" y="1812036"/>
                  </a:lnTo>
                  <a:lnTo>
                    <a:pt x="669035" y="1812036"/>
                  </a:lnTo>
                  <a:lnTo>
                    <a:pt x="675131" y="1812036"/>
                  </a:lnTo>
                  <a:lnTo>
                    <a:pt x="675131" y="1805940"/>
                  </a:lnTo>
                  <a:lnTo>
                    <a:pt x="675131" y="6096"/>
                  </a:lnTo>
                  <a:lnTo>
                    <a:pt x="675131" y="0"/>
                  </a:lnTo>
                  <a:lnTo>
                    <a:pt x="669035" y="0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33273" y="1695399"/>
            <a:ext cx="15843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930" marR="5080" indent="-443865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MI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KS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40132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MPM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3188732"/>
            <a:ext cx="1986280" cy="9856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planetarna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mješalica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500" spc="15" dirty="0">
                <a:solidFill>
                  <a:srgbClr val="221F1F"/>
                </a:solidFill>
                <a:latin typeface="Arial"/>
                <a:cs typeface="Arial"/>
              </a:rPr>
              <a:t>Robusna posuda od </a:t>
            </a:r>
            <a:r>
              <a:rPr sz="50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500" spc="15" dirty="0">
                <a:solidFill>
                  <a:srgbClr val="221F1F"/>
                </a:solidFill>
                <a:latin typeface="Arial"/>
                <a:cs typeface="Arial"/>
              </a:rPr>
              <a:t>čelika od</a:t>
            </a:r>
            <a:r>
              <a:rPr sz="5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221F1F"/>
                </a:solidFill>
                <a:latin typeface="Arial"/>
                <a:cs typeface="Arial"/>
              </a:rPr>
              <a:t>7.0L</a:t>
            </a:r>
            <a:endParaRPr sz="50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različitih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brzina: 100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-938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prenos sa metalnim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zupčanicima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Nagibna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glava sa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dugmetom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fiksiranje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4238755"/>
            <a:ext cx="183705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prekidač u glavi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stroja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Plastični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štitnik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otvorom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4621841"/>
            <a:ext cx="2307365" cy="51424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Odvojite tipke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pokretanje i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otpornim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163749"/>
            <a:ext cx="15077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jednostavno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V425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Š425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V520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8719632120179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09300154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35842" y="5499059"/>
            <a:ext cx="1873250" cy="475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769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Pizza 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brašna)  Breaddoughmax 1,5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(0,75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pšeničnog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61249" y="6006838"/>
            <a:ext cx="1660158" cy="4655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Kuka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tijesto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Ravna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metlica od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čelika 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607579" y="9493553"/>
            <a:ext cx="133096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različitih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brzina: 100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660 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endParaRPr sz="6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998960" y="9505191"/>
            <a:ext cx="1418590" cy="109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u: bijela - zelena - plava -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ružičasta</a:t>
            </a:r>
            <a:endParaRPr sz="5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31627" y="9458471"/>
            <a:ext cx="1211580" cy="28511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Robusna posuda od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dodaci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8790" cy="628015"/>
          </a:xfrm>
          <a:custGeom>
            <a:avLst/>
            <a:gdLst/>
            <a:ahLst/>
            <a:cxnLst/>
            <a:rect l="l" t="t" r="r" b="b"/>
            <a:pathLst>
              <a:path w="478790" h="628015">
                <a:moveTo>
                  <a:pt x="478536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8536" y="0"/>
                </a:lnTo>
                <a:lnTo>
                  <a:pt x="478536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7380"/>
                </a:lnTo>
                <a:lnTo>
                  <a:pt x="5294376" y="627380"/>
                </a:lnTo>
                <a:lnTo>
                  <a:pt x="5294376" y="0"/>
                </a:lnTo>
                <a:lnTo>
                  <a:pt x="2484107" y="0"/>
                </a:lnTo>
                <a:lnTo>
                  <a:pt x="248410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08576" y="367284"/>
            <a:ext cx="1885187" cy="2516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80359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81422" y="7546085"/>
            <a:ext cx="2030095" cy="1850389"/>
            <a:chOff x="528142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5306567" y="7780019"/>
              <a:ext cx="1885187" cy="13853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5581" y="7546085"/>
            <a:ext cx="2032000" cy="1850389"/>
            <a:chOff x="465581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603503" y="7571232"/>
              <a:ext cx="1866899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535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33273" y="1695399"/>
            <a:ext cx="15843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MI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KS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5905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MPM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26743" y="9475743"/>
            <a:ext cx="10826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  <a:p>
            <a:pPr marL="441959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preko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zdjele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9950" y="9486358"/>
            <a:ext cx="1409700" cy="2628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Odvojite tipke za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pokretanje i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r>
              <a:rPr sz="5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50">
              <a:latin typeface="Arial"/>
              <a:cs typeface="Arial"/>
            </a:endParaRPr>
          </a:p>
          <a:p>
            <a:pPr marL="264160">
              <a:lnSpc>
                <a:spcPct val="100000"/>
              </a:lnSpc>
              <a:spcBef>
                <a:spcPts val="39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Sigurnosni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štitniku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33154" y="9490936"/>
            <a:ext cx="1211580" cy="2578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Robusna posuda od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dodaci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401570" cy="13534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planetarna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mješalica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posuda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od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10.0L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brzine: 110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-178 -390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prenos sa metalnim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zupčanicima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Podizanje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zdjele s ručicom i sigurnosnim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nad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zdjelom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Sigurnosna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sklopka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štitniku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621841"/>
            <a:ext cx="2862594" cy="54117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Odvojite tipke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pokretanje i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 s premazom otpornim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5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144000"/>
            <a:ext cx="94678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'Grey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Deluxe'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204595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57,0</a:t>
            </a:r>
            <a:r>
              <a:rPr sz="600" spc="-8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67,0</a:t>
            </a:r>
            <a:r>
              <a:rPr sz="600" spc="-8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V606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D366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V720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8719632120186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09300160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499059"/>
            <a:ext cx="1868805" cy="475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Pizza 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(2,5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brašna)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hljeb max. 4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(2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integralnog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210816"/>
            <a:ext cx="1813318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Kuka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tijesto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35842" y="6563586"/>
            <a:ext cx="1431558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Ravna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metlica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678679" y="342900"/>
            <a:ext cx="1764791" cy="25626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999476"/>
              <a:ext cx="1981200" cy="11932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33273" y="1695399"/>
            <a:ext cx="15843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MI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KS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5588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MPM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26743" y="9475743"/>
            <a:ext cx="10826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  <a:p>
            <a:pPr marL="441959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preko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zdjele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9950" y="9486358"/>
            <a:ext cx="1409700" cy="2628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Odvojite tipke za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pokretanje i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r>
              <a:rPr sz="5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50">
              <a:latin typeface="Arial"/>
              <a:cs typeface="Arial"/>
            </a:endParaRPr>
          </a:p>
          <a:p>
            <a:pPr marL="264160">
              <a:lnSpc>
                <a:spcPct val="100000"/>
              </a:lnSpc>
              <a:spcBef>
                <a:spcPts val="39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Sigurnosni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štitniku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33154" y="9490936"/>
            <a:ext cx="1211580" cy="2578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Robusna posuda od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dodaci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242820" cy="12246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planetarna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mješalica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Robusna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posuda od nehrđajućeg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20.0L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brzine: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105 -180 -408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Snažna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mašina sa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velikom 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Snažan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prijenos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metalnim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zupčanicima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Podizanje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zdjele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ručicom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sigurnosnim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Zaštitni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štitnik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 nehrđajućeg čelika nad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zdjelom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štitniku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621841"/>
            <a:ext cx="2498358" cy="4642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Odvojite tipke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pokretanje i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 s premazom otpornim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144000"/>
            <a:ext cx="94678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'Grey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Deluxe'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91,0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V760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D440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V870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0,31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8719632120193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09300165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499059"/>
            <a:ext cx="179197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Proizvodnja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Pizza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brašna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Testo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hleb max 8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(4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integralnog brašna)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210816"/>
            <a:ext cx="179197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Uključujući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Kuka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tijesto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Ravna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metlica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čelika</a:t>
            </a:r>
            <a:endParaRPr lang="vi-VN" sz="650" dirty="0"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8790" cy="628015"/>
          </a:xfrm>
          <a:custGeom>
            <a:avLst/>
            <a:gdLst/>
            <a:ahLst/>
            <a:cxnLst/>
            <a:rect l="l" t="t" r="r" b="b"/>
            <a:pathLst>
              <a:path w="478790" h="628015">
                <a:moveTo>
                  <a:pt x="478536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8536" y="0"/>
                </a:lnTo>
                <a:lnTo>
                  <a:pt x="478536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7380"/>
                </a:lnTo>
                <a:lnTo>
                  <a:pt x="5294376" y="627380"/>
                </a:lnTo>
                <a:lnTo>
                  <a:pt x="5294376" y="0"/>
                </a:lnTo>
                <a:lnTo>
                  <a:pt x="2484107" y="0"/>
                </a:lnTo>
                <a:lnTo>
                  <a:pt x="248410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754879" y="297180"/>
            <a:ext cx="1693163" cy="26125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80359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81422" y="7546085"/>
            <a:ext cx="2030095" cy="1850389"/>
            <a:chOff x="528142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5306567" y="7975092"/>
              <a:ext cx="1979675" cy="12618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5581" y="7546085"/>
            <a:ext cx="2032000" cy="1850389"/>
            <a:chOff x="465581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90727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535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33273" y="1695399"/>
            <a:ext cx="15843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MI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KS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5016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MPM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26743" y="9475743"/>
            <a:ext cx="10826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  <a:p>
            <a:pPr marL="441959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preko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zdjele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9950" y="9486358"/>
            <a:ext cx="1409700" cy="2628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Odvojite tipke za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pokretanje i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r>
              <a:rPr sz="5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50">
              <a:latin typeface="Arial"/>
              <a:cs typeface="Arial"/>
            </a:endParaRPr>
          </a:p>
          <a:p>
            <a:pPr marL="264160">
              <a:lnSpc>
                <a:spcPct val="100000"/>
              </a:lnSpc>
              <a:spcBef>
                <a:spcPts val="39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Sigurnosni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štitniku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33154" y="9490936"/>
            <a:ext cx="1211580" cy="2578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Robusna posuda od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dodaci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401570" cy="12246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planetarna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mješalica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Robusna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posuda od nehrđajućeg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30.0L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brzine: 110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-200 -420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lang="hr-HR"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brzinom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prenos sa metalnim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zupčanicima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Podizanje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zdjele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ručicom i sigurnosnim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nad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zdjelom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Sigurnosna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sklopka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štitniku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621841"/>
            <a:ext cx="2650758" cy="4642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Odvojite tipke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pokretanje i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 s premazom otpornim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ogrebotin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e</a:t>
            </a: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144000"/>
            <a:ext cx="94678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'Grey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Deluxe'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6714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1100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 marR="903605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80.0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  96,0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V790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Š545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D420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V950</a:t>
            </a:r>
            <a:r>
              <a:rPr sz="650" spc="-30" dirty="0" smtClean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x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0,34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8719632120209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09300170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499059"/>
            <a:ext cx="1751330" cy="475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Pizza 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(7,5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Hleb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(pšenično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brašno od 6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kg)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210816"/>
            <a:ext cx="175133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Uključujući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Kuka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tijesto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Ravna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metlica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čelika 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629911" y="227103"/>
            <a:ext cx="1530227" cy="2660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18760" y="7975092"/>
              <a:ext cx="1964435" cy="119024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768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33273" y="1695399"/>
            <a:ext cx="15843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MI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KS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5016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MPM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126743" y="9475743"/>
            <a:ext cx="10826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  <a:p>
            <a:pPr marL="441959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preko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zdjele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9950" y="9486358"/>
            <a:ext cx="1409700" cy="2628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Odvojite tipke za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pokretanje i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r>
              <a:rPr sz="5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50">
              <a:latin typeface="Arial"/>
              <a:cs typeface="Arial"/>
            </a:endParaRPr>
          </a:p>
          <a:p>
            <a:pPr marL="264160">
              <a:lnSpc>
                <a:spcPct val="100000"/>
              </a:lnSpc>
              <a:spcBef>
                <a:spcPts val="39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Sigurnosni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štitniku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33154" y="9490936"/>
            <a:ext cx="1211580" cy="2578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Robusna posuda od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dodaci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726958" cy="1664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planetarna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mješalica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Čvrsta posuda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miješanje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40,0L</a:t>
            </a:r>
            <a:endParaRPr sz="650" dirty="0">
              <a:latin typeface="Arial"/>
              <a:cs typeface="Arial"/>
            </a:endParaRPr>
          </a:p>
          <a:p>
            <a:pPr marL="12700" marR="1382395">
              <a:lnSpc>
                <a:spcPts val="1540"/>
              </a:lnSpc>
              <a:spcBef>
                <a:spcPts val="7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brzine: 80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-160 -310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 Snažna mašina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prenos sa remenima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zupčanicima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Ručica za podizanje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zdjele i sigurnosni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prekidač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iznad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posude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prekidač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zaštitnoj  rešetki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Odvojite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tipke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pokretanje i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 s premazom otpornim 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66092"/>
            <a:ext cx="12029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jednostavno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140931"/>
            <a:ext cx="94678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'Grey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Deluxe'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97472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164,0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V1011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D620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V1160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D640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0,52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8719632120216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09300175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334000"/>
            <a:ext cx="1765300" cy="475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proizvodnje: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Pizza 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Hleb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16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(pšenično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brašno od 8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kg)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35842" y="5898834"/>
            <a:ext cx="720090" cy="29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Aluminijumska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kuka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54941" y="6296404"/>
            <a:ext cx="1260059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Miješalica od nehrđajućeg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8790" cy="628015"/>
          </a:xfrm>
          <a:custGeom>
            <a:avLst/>
            <a:gdLst/>
            <a:ahLst/>
            <a:cxnLst/>
            <a:rect l="l" t="t" r="r" b="b"/>
            <a:pathLst>
              <a:path w="478790" h="628015">
                <a:moveTo>
                  <a:pt x="478536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8536" y="0"/>
                </a:lnTo>
                <a:lnTo>
                  <a:pt x="478536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9947" y="0"/>
                </a:lnTo>
                <a:lnTo>
                  <a:pt x="7299947" y="627380"/>
                </a:lnTo>
                <a:lnTo>
                  <a:pt x="5294376" y="627380"/>
                </a:lnTo>
                <a:lnTo>
                  <a:pt x="5294376" y="0"/>
                </a:lnTo>
                <a:lnTo>
                  <a:pt x="2484107" y="0"/>
                </a:lnTo>
                <a:lnTo>
                  <a:pt x="248410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632959" y="227103"/>
            <a:ext cx="1531328" cy="2660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80359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81422" y="7546085"/>
            <a:ext cx="2032000" cy="1850389"/>
            <a:chOff x="528142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21807" y="7975092"/>
              <a:ext cx="1964436" cy="119024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5581" y="7546085"/>
            <a:ext cx="2032000" cy="1850389"/>
            <a:chOff x="465581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90727" y="7571232"/>
              <a:ext cx="1981199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535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33273" y="1695399"/>
            <a:ext cx="15843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MI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KS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5016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MPM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126743" y="9475743"/>
            <a:ext cx="10826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  <a:p>
            <a:pPr marL="441959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preko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zdjele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9950" y="9486358"/>
            <a:ext cx="1409700" cy="26289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Odvojite tipke za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pokretanje i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r>
              <a:rPr sz="5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50">
              <a:latin typeface="Arial"/>
              <a:cs typeface="Arial"/>
            </a:endParaRPr>
          </a:p>
          <a:p>
            <a:pPr marL="264160">
              <a:lnSpc>
                <a:spcPct val="100000"/>
              </a:lnSpc>
              <a:spcBef>
                <a:spcPts val="39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Sigurnosni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štitniku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33154" y="9490936"/>
            <a:ext cx="1211580" cy="2578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Robusna posuda od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  <a:p>
            <a:pPr marR="571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dodaci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726958" cy="16401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planetarna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mješalica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Čvrsta posuda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miješanje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60.0L</a:t>
            </a:r>
            <a:endParaRPr sz="650" dirty="0">
              <a:latin typeface="Arial"/>
              <a:cs typeface="Arial"/>
            </a:endParaRPr>
          </a:p>
          <a:p>
            <a:pPr marL="12700" marR="1382395">
              <a:lnSpc>
                <a:spcPct val="150000"/>
              </a:lnSpc>
              <a:spcBef>
                <a:spcPts val="7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brzine: 74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-150 -288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 Snažna mašina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prenos sa remenima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zupčanicima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Ručica za podizanje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zdjele i sigurnosni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prekidač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iznad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posude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prekidač 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zaštitnoj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rešetki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Odvojite tipke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pokretanje i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 s premazom otpornim 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66092"/>
            <a:ext cx="12029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jednostavno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140931"/>
            <a:ext cx="94678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'Grey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Deluxe'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974725" cy="174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2500 W</a:t>
            </a:r>
            <a:endParaRPr sz="650">
              <a:latin typeface="Arial"/>
              <a:cs typeface="Arial"/>
            </a:endParaRPr>
          </a:p>
          <a:p>
            <a:pPr marL="12700" marR="240029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3faza  230,0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247,0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V1300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Š724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D652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V1400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Š820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D710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0,82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8719632122630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09300180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499059"/>
            <a:ext cx="1896110" cy="475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proizvodnje: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Pizza testomax.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brašna)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hleb max.24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(12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integralnog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35842" y="6192504"/>
            <a:ext cx="720090" cy="293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Aluminijumska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kuka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579913"/>
            <a:ext cx="13553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Miješalica od nehrđajućeg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8972" y="525780"/>
            <a:ext cx="1498091" cy="2361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2076"/>
            <a:ext cx="7772400" cy="1089660"/>
            <a:chOff x="0" y="5942076"/>
            <a:chExt cx="7772400" cy="108966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1627" y="5942076"/>
              <a:ext cx="3890772" cy="10896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69302"/>
            <a:ext cx="2032000" cy="2026920"/>
            <a:chOff x="2870454" y="7369302"/>
            <a:chExt cx="2032000" cy="2026920"/>
          </a:xfrm>
        </p:grpSpPr>
        <p:sp>
          <p:nvSpPr>
            <p:cNvPr id="24" name="object 24"/>
            <p:cNvSpPr/>
            <p:nvPr/>
          </p:nvSpPr>
          <p:spPr>
            <a:xfrm>
              <a:off x="2875788" y="7388352"/>
              <a:ext cx="2017775" cy="20010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4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2192" y="2001012"/>
                  </a:lnTo>
                  <a:lnTo>
                    <a:pt x="1993391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69302"/>
            <a:ext cx="2032000" cy="2026920"/>
            <a:chOff x="5278374" y="7369302"/>
            <a:chExt cx="2032000" cy="2026920"/>
          </a:xfrm>
        </p:grpSpPr>
        <p:sp>
          <p:nvSpPr>
            <p:cNvPr id="27" name="object 27"/>
            <p:cNvSpPr/>
            <p:nvPr/>
          </p:nvSpPr>
          <p:spPr>
            <a:xfrm>
              <a:off x="5682996" y="7458456"/>
              <a:ext cx="1312163" cy="18729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5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2192" y="2001012"/>
                  </a:lnTo>
                  <a:lnTo>
                    <a:pt x="1993391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462266"/>
            <a:ext cx="2032000" cy="1934210"/>
            <a:chOff x="462533" y="7462266"/>
            <a:chExt cx="2032000" cy="1934210"/>
          </a:xfrm>
        </p:grpSpPr>
        <p:sp>
          <p:nvSpPr>
            <p:cNvPr id="30" name="object 30"/>
            <p:cNvSpPr/>
            <p:nvPr/>
          </p:nvSpPr>
          <p:spPr>
            <a:xfrm>
              <a:off x="624839" y="7527036"/>
              <a:ext cx="1725167" cy="18440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475220"/>
              <a:ext cx="2005964" cy="1908175"/>
            </a:xfrm>
            <a:custGeom>
              <a:avLst/>
              <a:gdLst/>
              <a:ahLst/>
              <a:cxnLst/>
              <a:rect l="l" t="t" r="r" b="b"/>
              <a:pathLst>
                <a:path w="2005964" h="1908175">
                  <a:moveTo>
                    <a:pt x="0" y="13716"/>
                  </a:moveTo>
                  <a:lnTo>
                    <a:pt x="0" y="1895856"/>
                  </a:lnTo>
                  <a:lnTo>
                    <a:pt x="0" y="1908048"/>
                  </a:lnTo>
                  <a:lnTo>
                    <a:pt x="13716" y="1908048"/>
                  </a:lnTo>
                  <a:lnTo>
                    <a:pt x="1993391" y="1908048"/>
                  </a:lnTo>
                  <a:lnTo>
                    <a:pt x="2005583" y="1908048"/>
                  </a:lnTo>
                  <a:lnTo>
                    <a:pt x="2005583" y="189585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90374" y="1761488"/>
            <a:ext cx="2486226" cy="8168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 smtClean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 smtClean="0">
                <a:solidFill>
                  <a:srgbClr val="929498"/>
                </a:solidFill>
                <a:latin typeface="Arial"/>
                <a:cs typeface="Arial"/>
              </a:rPr>
              <a:t>GULJENJE </a:t>
            </a:r>
            <a:r>
              <a:rPr sz="1550" spc="20" dirty="0" smtClean="0">
                <a:solidFill>
                  <a:srgbClr val="929498"/>
                </a:solidFill>
                <a:latin typeface="Arial"/>
                <a:cs typeface="Arial"/>
              </a:rPr>
              <a:t>KROMPIR</a:t>
            </a:r>
            <a:r>
              <a:rPr lang="hr-HR" sz="1550" spc="2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1550" dirty="0">
              <a:latin typeface="Arial"/>
              <a:cs typeface="Arial"/>
            </a:endParaRPr>
          </a:p>
          <a:p>
            <a:pPr marL="802005">
              <a:lnSpc>
                <a:spcPct val="100000"/>
              </a:lnSpc>
              <a:spcBef>
                <a:spcPts val="137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8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30286" y="9620036"/>
            <a:ext cx="559435" cy="12953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</a:t>
            </a:r>
            <a:r>
              <a:rPr sz="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88732"/>
            <a:ext cx="2185035" cy="15360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piling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krumpir, mrkvu, repu i repu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20383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abrazivna ploča posebnog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3835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Pločica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 ljuštenje lako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uklanja</a:t>
            </a:r>
            <a:endParaRPr sz="650" dirty="0">
              <a:latin typeface="Arial"/>
              <a:cs typeface="Arial"/>
            </a:endParaRPr>
          </a:p>
          <a:p>
            <a:pPr marL="12700" marR="2717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Bočni zid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obložen abrazivnim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materijalom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717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priključkom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717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Odvojeni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izlaz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otpad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783307"/>
            <a:ext cx="1869439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od 8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-160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Staje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četiri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92900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370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V750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V870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0,24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</a:t>
            </a:r>
            <a:r>
              <a:rPr sz="650" spc="-3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84386000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8719632121268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09300470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3605" y="9481339"/>
            <a:ext cx="9607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vrata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54196" y="9506963"/>
            <a:ext cx="1164590" cy="1073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Ploča za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ljuštenje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koja se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lako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uklanja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82304" y="9497178"/>
            <a:ext cx="14471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punjenja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8 kg -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160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kg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sat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4191" y="172212"/>
            <a:ext cx="2008631" cy="2787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206496" y="7362444"/>
              <a:ext cx="1235963" cy="195986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3520" y="7362444"/>
              <a:ext cx="1978151" cy="18959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695399"/>
            <a:ext cx="163639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260" indent="63182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HLADNJAK</a:t>
            </a:r>
            <a:endParaRPr sz="1850" dirty="0">
              <a:latin typeface="Arial"/>
              <a:cs typeface="Arial"/>
            </a:endParaRPr>
          </a:p>
          <a:p>
            <a:pPr marL="54292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1200L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05710" cy="16894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hladnjak 1200L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(1173L)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77787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Unutrašnji 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77875">
              <a:lnSpc>
                <a:spcPct val="18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endParaRPr sz="650" dirty="0">
              <a:latin typeface="Arial"/>
              <a:cs typeface="Arial"/>
            </a:endParaRPr>
          </a:p>
          <a:p>
            <a:pPr marL="12700" marR="37592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Samozatvarajuća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7592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Unutar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zaobljenih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uglova</a:t>
            </a:r>
            <a:endParaRPr sz="650" dirty="0">
              <a:latin typeface="Arial"/>
              <a:cs typeface="Arial"/>
            </a:endParaRPr>
          </a:p>
          <a:p>
            <a:pPr marL="12700" marR="43053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šest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podesivih polica 2/1 GN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3053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1005840">
              <a:lnSpc>
                <a:spcPts val="1400"/>
              </a:lnSpc>
              <a:spcBef>
                <a:spcPts val="15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Statički rashladni 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unutrašnjim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LED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osvjetljenjem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984245"/>
            <a:ext cx="1625600" cy="65338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/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sa kočnicama  Debljina izolacije 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+8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34048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190,0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D810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2,45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8719324276696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09400010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501650" cy="628015"/>
          </a:xfrm>
          <a:custGeom>
            <a:avLst/>
            <a:gdLst/>
            <a:ahLst/>
            <a:cxnLst/>
            <a:rect l="l" t="t" r="r" b="b"/>
            <a:pathLst>
              <a:path w="501650" h="628015">
                <a:moveTo>
                  <a:pt x="501395" y="627887"/>
                </a:moveTo>
                <a:lnTo>
                  <a:pt x="0" y="627887"/>
                </a:lnTo>
                <a:lnTo>
                  <a:pt x="0" y="0"/>
                </a:lnTo>
                <a:lnTo>
                  <a:pt x="501395" y="0"/>
                </a:lnTo>
                <a:lnTo>
                  <a:pt x="501395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322807" y="0"/>
                </a:lnTo>
                <a:lnTo>
                  <a:pt x="7322807" y="627380"/>
                </a:lnTo>
                <a:lnTo>
                  <a:pt x="5317223" y="627380"/>
                </a:lnTo>
                <a:lnTo>
                  <a:pt x="5317223" y="0"/>
                </a:lnTo>
                <a:lnTo>
                  <a:pt x="2506980" y="0"/>
                </a:lnTo>
                <a:lnTo>
                  <a:pt x="2506980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2076"/>
            <a:ext cx="7772400" cy="1089660"/>
            <a:chOff x="0" y="5942076"/>
            <a:chExt cx="7772400" cy="108966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1627" y="5942076"/>
              <a:ext cx="3890772" cy="10896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596668" y="297180"/>
            <a:ext cx="1784163" cy="2590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96361" y="7369302"/>
            <a:ext cx="2032000" cy="2026920"/>
            <a:chOff x="2896361" y="7369302"/>
            <a:chExt cx="2032000" cy="2026920"/>
          </a:xfrm>
        </p:grpSpPr>
        <p:sp>
          <p:nvSpPr>
            <p:cNvPr id="24" name="object 24"/>
            <p:cNvSpPr/>
            <p:nvPr/>
          </p:nvSpPr>
          <p:spPr>
            <a:xfrm>
              <a:off x="2904743" y="7388352"/>
              <a:ext cx="2013204" cy="20010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09315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4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2192" y="2001012"/>
                  </a:lnTo>
                  <a:lnTo>
                    <a:pt x="1991867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304282" y="7369302"/>
            <a:ext cx="2032000" cy="2026920"/>
            <a:chOff x="5304282" y="7369302"/>
            <a:chExt cx="2032000" cy="2026920"/>
          </a:xfrm>
        </p:grpSpPr>
        <p:sp>
          <p:nvSpPr>
            <p:cNvPr id="27" name="object 27"/>
            <p:cNvSpPr/>
            <p:nvPr/>
          </p:nvSpPr>
          <p:spPr>
            <a:xfrm>
              <a:off x="5611368" y="7394448"/>
              <a:ext cx="1360932" cy="19613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17236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5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2192" y="2001012"/>
                  </a:lnTo>
                  <a:lnTo>
                    <a:pt x="1991867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88441" y="7462266"/>
            <a:ext cx="2032000" cy="1934210"/>
            <a:chOff x="488441" y="7462266"/>
            <a:chExt cx="2032000" cy="1934210"/>
          </a:xfrm>
        </p:grpSpPr>
        <p:sp>
          <p:nvSpPr>
            <p:cNvPr id="30" name="object 30"/>
            <p:cNvSpPr/>
            <p:nvPr/>
          </p:nvSpPr>
          <p:spPr>
            <a:xfrm>
              <a:off x="577595" y="7504176"/>
              <a:ext cx="1871471" cy="18669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1395" y="7475220"/>
              <a:ext cx="2005964" cy="1908175"/>
            </a:xfrm>
            <a:custGeom>
              <a:avLst/>
              <a:gdLst/>
              <a:ahLst/>
              <a:cxnLst/>
              <a:rect l="l" t="t" r="r" b="b"/>
              <a:pathLst>
                <a:path w="2005964" h="1908175">
                  <a:moveTo>
                    <a:pt x="0" y="13716"/>
                  </a:moveTo>
                  <a:lnTo>
                    <a:pt x="0" y="1895856"/>
                  </a:lnTo>
                  <a:lnTo>
                    <a:pt x="0" y="1908048"/>
                  </a:lnTo>
                  <a:lnTo>
                    <a:pt x="12192" y="1908048"/>
                  </a:lnTo>
                  <a:lnTo>
                    <a:pt x="1993391" y="1908048"/>
                  </a:lnTo>
                  <a:lnTo>
                    <a:pt x="2005583" y="1908048"/>
                  </a:lnTo>
                  <a:lnTo>
                    <a:pt x="2005583" y="189585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90374" y="1761488"/>
            <a:ext cx="2559510" cy="8168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>
                <a:solidFill>
                  <a:srgbClr val="929498"/>
                </a:solidFill>
                <a:latin typeface="Arial"/>
                <a:cs typeface="Arial"/>
              </a:rPr>
              <a:t>GULJENJE KROMPIRA</a:t>
            </a:r>
            <a:endParaRPr lang="hr-HR" sz="1550" dirty="0">
              <a:latin typeface="Arial"/>
              <a:cs typeface="Arial"/>
            </a:endParaRPr>
          </a:p>
          <a:p>
            <a:pPr marL="757555">
              <a:lnSpc>
                <a:spcPct val="100000"/>
              </a:lnSpc>
              <a:spcBef>
                <a:spcPts val="137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15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27985" y="9475743"/>
            <a:ext cx="986155" cy="273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vrata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</a:t>
            </a:r>
            <a:r>
              <a:rPr sz="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80090" y="9502291"/>
            <a:ext cx="1164590" cy="11683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Ploča za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ljuštenje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koja se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lako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uklanja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76165" y="9493642"/>
            <a:ext cx="1499870" cy="1257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punjenja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od 15 kg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300 kg po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satu</a:t>
            </a:r>
            <a:endParaRPr sz="5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88732"/>
            <a:ext cx="2501265" cy="15360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piling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krumpir,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mrkvu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repu 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2006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abrazivna ploča posebnog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20065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Pločica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 ljuštenje lako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uklanja</a:t>
            </a:r>
            <a:endParaRPr sz="650" dirty="0">
              <a:latin typeface="Arial"/>
              <a:cs typeface="Arial"/>
            </a:endParaRPr>
          </a:p>
          <a:p>
            <a:pPr marL="12700" marR="58801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Bočni zid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obložen abrazivnim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materijalom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80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priključkom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801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Odvojeni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izlaz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otpad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951943"/>
            <a:ext cx="199580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15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Stoje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četiri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59,0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D460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Š555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0,26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84386000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8719632121275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09300475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2076"/>
            <a:ext cx="7772400" cy="1089660"/>
            <a:chOff x="0" y="5942076"/>
            <a:chExt cx="7772400" cy="108966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1627" y="5942076"/>
              <a:ext cx="3890772" cy="10896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632959" y="172212"/>
            <a:ext cx="1597400" cy="26949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369302"/>
            <a:ext cx="2032000" cy="2026920"/>
            <a:chOff x="2870454" y="7369302"/>
            <a:chExt cx="2032000" cy="2026920"/>
          </a:xfrm>
        </p:grpSpPr>
        <p:sp>
          <p:nvSpPr>
            <p:cNvPr id="24" name="object 24"/>
            <p:cNvSpPr/>
            <p:nvPr/>
          </p:nvSpPr>
          <p:spPr>
            <a:xfrm>
              <a:off x="2875788" y="7388352"/>
              <a:ext cx="2017775" cy="20010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4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2192" y="2001012"/>
                  </a:lnTo>
                  <a:lnTo>
                    <a:pt x="1993391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69302"/>
            <a:ext cx="2032000" cy="2026920"/>
            <a:chOff x="5278374" y="7369302"/>
            <a:chExt cx="2032000" cy="2026920"/>
          </a:xfrm>
        </p:grpSpPr>
        <p:sp>
          <p:nvSpPr>
            <p:cNvPr id="27" name="object 27"/>
            <p:cNvSpPr/>
            <p:nvPr/>
          </p:nvSpPr>
          <p:spPr>
            <a:xfrm>
              <a:off x="5635752" y="7409687"/>
              <a:ext cx="1239012" cy="19461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5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2192" y="2001012"/>
                  </a:lnTo>
                  <a:lnTo>
                    <a:pt x="1993391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369302"/>
            <a:ext cx="2032000" cy="2026920"/>
            <a:chOff x="462533" y="7369302"/>
            <a:chExt cx="2032000" cy="2026920"/>
          </a:xfrm>
        </p:grpSpPr>
        <p:sp>
          <p:nvSpPr>
            <p:cNvPr id="30" name="object 30"/>
            <p:cNvSpPr/>
            <p:nvPr/>
          </p:nvSpPr>
          <p:spPr>
            <a:xfrm>
              <a:off x="576071" y="7409687"/>
              <a:ext cx="1822703" cy="19613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382256"/>
              <a:ext cx="2005964" cy="2001520"/>
            </a:xfrm>
            <a:custGeom>
              <a:avLst/>
              <a:gdLst/>
              <a:ahLst/>
              <a:cxnLst/>
              <a:rect l="l" t="t" r="r" b="b"/>
              <a:pathLst>
                <a:path w="2005964" h="2001520">
                  <a:moveTo>
                    <a:pt x="0" y="12192"/>
                  </a:moveTo>
                  <a:lnTo>
                    <a:pt x="0" y="1988820"/>
                  </a:lnTo>
                  <a:lnTo>
                    <a:pt x="0" y="2001012"/>
                  </a:lnTo>
                  <a:lnTo>
                    <a:pt x="13716" y="2001012"/>
                  </a:lnTo>
                  <a:lnTo>
                    <a:pt x="1993391" y="2001012"/>
                  </a:lnTo>
                  <a:lnTo>
                    <a:pt x="2005583" y="2001012"/>
                  </a:lnTo>
                  <a:lnTo>
                    <a:pt x="2005583" y="198882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90374" y="1761488"/>
            <a:ext cx="2714826" cy="8168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>
                <a:solidFill>
                  <a:srgbClr val="929498"/>
                </a:solidFill>
                <a:latin typeface="Arial"/>
                <a:cs typeface="Arial"/>
              </a:rPr>
              <a:t>GULJENJE KROMPIRA</a:t>
            </a:r>
            <a:endParaRPr lang="hr-HR" sz="1550" dirty="0">
              <a:latin typeface="Arial"/>
              <a:cs typeface="Arial"/>
            </a:endParaRPr>
          </a:p>
          <a:p>
            <a:pPr marL="751840">
              <a:lnSpc>
                <a:spcPct val="100000"/>
              </a:lnSpc>
              <a:spcBef>
                <a:spcPts val="137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MPP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30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3605" y="9475743"/>
            <a:ext cx="986155" cy="2736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vrata</a:t>
            </a:r>
            <a:r>
              <a:rPr sz="6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</a:t>
            </a:r>
            <a:r>
              <a:rPr sz="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54196" y="9502291"/>
            <a:ext cx="1164590" cy="11683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Ploča za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ljuštenje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koja se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lako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uklanja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50301" y="9493642"/>
            <a:ext cx="1499870" cy="1257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punjenja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od 30 kg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600 kg po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satu</a:t>
            </a:r>
            <a:endParaRPr sz="5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88732"/>
            <a:ext cx="2501265" cy="15360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piling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krumpir,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mrkvu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repu 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2006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abrazivna ploča posebnog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20065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Pločica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 ljuštenje lako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uklanja</a:t>
            </a:r>
            <a:endParaRPr sz="650" dirty="0">
              <a:latin typeface="Arial"/>
              <a:cs typeface="Arial"/>
            </a:endParaRPr>
          </a:p>
          <a:p>
            <a:pPr marL="12700" marR="58801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Bočni zid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obložen abrazivnim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materijalom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80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priključkom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801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Odvojeni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izlaz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otpad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40604" y="4772725"/>
            <a:ext cx="2094864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od 30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-600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četiri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97472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 marR="67310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80.0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  92,0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V970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D530</a:t>
            </a:r>
            <a:r>
              <a:rPr sz="650" spc="-4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V1065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Š635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D625</a:t>
            </a:r>
            <a:r>
              <a:rPr sz="650" spc="-5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0,42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84386000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8719632121282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09300480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4191" y="246888"/>
            <a:ext cx="1621536" cy="27614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79064" y="7377683"/>
              <a:ext cx="1530095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452869" y="7377683"/>
              <a:ext cx="1799846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30992" y="1695399"/>
            <a:ext cx="197358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 marR="5080" indent="-111760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sz="1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PEKARA 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HLADNJAK</a:t>
            </a:r>
            <a:endParaRPr sz="1850" dirty="0">
              <a:latin typeface="Arial"/>
              <a:cs typeface="Arial"/>
            </a:endParaRPr>
          </a:p>
          <a:p>
            <a:pPr marL="44386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800L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80X60CM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708275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Moćni profesionalni pekarski hladnjak 800L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(787L)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511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511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511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zatvarajuća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511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113538"/>
            <a:ext cx="2090420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Soba za 10 podesivih polica 60x80 cm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hlađenje sa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778472"/>
            <a:ext cx="81153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LED osvjetljenje</a:t>
            </a:r>
            <a:r>
              <a:rPr sz="6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0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333966"/>
              </p:ext>
            </p:extLst>
          </p:nvPr>
        </p:nvGraphicFramePr>
        <p:xfrm>
          <a:off x="701404" y="4966758"/>
          <a:ext cx="5367654" cy="649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802130"/>
                <a:gridCol w="2472054"/>
              </a:tblGrid>
              <a:tr h="145108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 sadrži rashladno sredstvo R290 /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</a:tr>
              <a:tr h="169163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8719632121497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Opremljen sa 4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kotača,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 sa</a:t>
                      </a:r>
                      <a:r>
                        <a:rPr sz="650" spc="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kočnicama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88954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09400175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Debljina izolacije 60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</a:tr>
              <a:tr h="146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 marR="0" indent="0" defTabSz="914400" eaLnBrk="1" fontAlgn="auto" latinLnBrk="0" hangingPunct="1">
                        <a:lnSpc>
                          <a:spcPts val="725"/>
                        </a:lnSpc>
                        <a:spcBef>
                          <a:spcPts val="3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2 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lang="hr-HR" sz="650" spc="2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1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+8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95400" cy="1303817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390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D990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D1030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1,76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 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14308</Words>
  <Application>Microsoft Office PowerPoint</Application>
  <PresentationFormat>Prilagođeno</PresentationFormat>
  <Paragraphs>3379</Paragraphs>
  <Slides>81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81</vt:i4>
      </vt:variant>
    </vt:vector>
  </HeadingPairs>
  <TitlesOfParts>
    <vt:vector size="82" baseType="lpstr"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Maxima Catalogue 2019 - With Net Purchasing Prices for Dealers</dc:title>
  <dc:creator>PC2</dc:creator>
  <cp:lastModifiedBy>latex</cp:lastModifiedBy>
  <cp:revision>73</cp:revision>
  <dcterms:created xsi:type="dcterms:W3CDTF">2021-01-19T14:40:51Z</dcterms:created>
  <dcterms:modified xsi:type="dcterms:W3CDTF">2021-04-19T07:19:49Z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2021-01-19T00:00:00Z</vt:filetime>
  </property>
  <property fmtid="{D5CDD505-2E9C-101B-9397-08002B2CF9AE}" pid="3" name="LastSaved">
    <vt:filetime>2021-01-19T00:00:00Z</vt:filetime>
  </property>
</Properties>
</file>