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</p:sldIdLst>
  <p:sldSz cx="7772400" cy="10058400"/>
  <p:notesSz cx="7772400" cy="100584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3936" y="-3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pc="5" dirty="0"/>
              <a:t>Kućište od </a:t>
            </a:r>
            <a:r>
              <a:rPr dirty="0"/>
              <a:t>nehrđajućeg </a:t>
            </a:r>
            <a:r>
              <a:rPr spc="5" dirty="0"/>
              <a:t>čelika</a:t>
            </a:r>
            <a:r>
              <a:rPr spc="-5" dirty="0"/>
              <a:t> </a:t>
            </a:r>
            <a:r>
              <a:rPr spc="5" dirty="0"/>
              <a:t>sa</a:t>
            </a:r>
          </a:p>
          <a:p>
            <a:pPr marL="126364">
              <a:lnSpc>
                <a:spcPct val="100000"/>
              </a:lnSpc>
              <a:spcBef>
                <a:spcPts val="345"/>
              </a:spcBef>
            </a:pPr>
            <a:r>
              <a:rPr sz="650" spc="-5" dirty="0"/>
              <a:t>kapacitet </a:t>
            </a:r>
            <a:fld id="{81D60167-4931-47E6-BA6A-407CBD079E47}" type="slidenum">
              <a:rPr sz="650" spc="-10" dirty="0"/>
              <a:t>‹#›</a:t>
            </a:fld>
            <a:r>
              <a:rPr sz="650" spc="-10" dirty="0"/>
              <a:t> </a:t>
            </a:r>
            <a:r>
              <a:rPr sz="650" spc="-5" dirty="0"/>
              <a:t>x </a:t>
            </a:r>
            <a:r>
              <a:rPr sz="650" spc="-10" dirty="0"/>
              <a:t>1/3</a:t>
            </a:r>
            <a:r>
              <a:rPr sz="650" spc="-25" dirty="0"/>
              <a:t> </a:t>
            </a:r>
            <a:r>
              <a:rPr sz="650" spc="-10" dirty="0"/>
              <a:t>GN</a:t>
            </a:r>
            <a:endParaRPr sz="65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pc="5" dirty="0"/>
              <a:t>Kućište od </a:t>
            </a:r>
            <a:r>
              <a:rPr dirty="0"/>
              <a:t>nehrđajućeg </a:t>
            </a:r>
            <a:r>
              <a:rPr spc="5" dirty="0"/>
              <a:t>čelika</a:t>
            </a:r>
            <a:r>
              <a:rPr spc="-5" dirty="0"/>
              <a:t> </a:t>
            </a:r>
            <a:r>
              <a:rPr spc="5" dirty="0"/>
              <a:t>sa</a:t>
            </a:r>
          </a:p>
          <a:p>
            <a:pPr marL="126364">
              <a:lnSpc>
                <a:spcPct val="100000"/>
              </a:lnSpc>
              <a:spcBef>
                <a:spcPts val="345"/>
              </a:spcBef>
            </a:pPr>
            <a:r>
              <a:rPr sz="650" spc="-5" dirty="0"/>
              <a:t>kapacitet </a:t>
            </a:r>
            <a:fld id="{81D60167-4931-47E6-BA6A-407CBD079E47}" type="slidenum">
              <a:rPr sz="650" spc="-10" dirty="0"/>
              <a:t>‹#›</a:t>
            </a:fld>
            <a:r>
              <a:rPr sz="650" spc="-10" dirty="0"/>
              <a:t> </a:t>
            </a:r>
            <a:r>
              <a:rPr sz="650" spc="-5" dirty="0"/>
              <a:t>x </a:t>
            </a:r>
            <a:r>
              <a:rPr sz="650" spc="-10" dirty="0"/>
              <a:t>1/3</a:t>
            </a:r>
            <a:r>
              <a:rPr sz="650" spc="-25" dirty="0"/>
              <a:t> </a:t>
            </a:r>
            <a:r>
              <a:rPr sz="650" spc="-10" dirty="0"/>
              <a:t>GN</a:t>
            </a:r>
            <a:endParaRPr sz="65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pc="5" dirty="0"/>
              <a:t>Kućište od </a:t>
            </a:r>
            <a:r>
              <a:rPr dirty="0"/>
              <a:t>nehrđajućeg </a:t>
            </a:r>
            <a:r>
              <a:rPr spc="5" dirty="0"/>
              <a:t>čelika</a:t>
            </a:r>
            <a:r>
              <a:rPr spc="-5" dirty="0"/>
              <a:t> </a:t>
            </a:r>
            <a:r>
              <a:rPr spc="5" dirty="0"/>
              <a:t>sa</a:t>
            </a:r>
          </a:p>
          <a:p>
            <a:pPr marL="126364">
              <a:lnSpc>
                <a:spcPct val="100000"/>
              </a:lnSpc>
              <a:spcBef>
                <a:spcPts val="345"/>
              </a:spcBef>
            </a:pPr>
            <a:r>
              <a:rPr sz="650" spc="-5" dirty="0"/>
              <a:t>kapacitet </a:t>
            </a:r>
            <a:fld id="{81D60167-4931-47E6-BA6A-407CBD079E47}" type="slidenum">
              <a:rPr sz="650" spc="-10" dirty="0"/>
              <a:t>‹#›</a:t>
            </a:fld>
            <a:r>
              <a:rPr sz="650" spc="-10" dirty="0"/>
              <a:t> </a:t>
            </a:r>
            <a:r>
              <a:rPr sz="650" spc="-5" dirty="0"/>
              <a:t>x </a:t>
            </a:r>
            <a:r>
              <a:rPr sz="650" spc="-10" dirty="0"/>
              <a:t>1/3</a:t>
            </a:r>
            <a:r>
              <a:rPr sz="650" spc="-25" dirty="0"/>
              <a:t> </a:t>
            </a:r>
            <a:r>
              <a:rPr sz="650" spc="-10" dirty="0"/>
              <a:t>GN</a:t>
            </a:r>
            <a:endParaRPr sz="65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pc="5" dirty="0"/>
              <a:t>Kućište od </a:t>
            </a:r>
            <a:r>
              <a:rPr dirty="0"/>
              <a:t>nehrđajućeg </a:t>
            </a:r>
            <a:r>
              <a:rPr spc="5" dirty="0"/>
              <a:t>čelika</a:t>
            </a:r>
            <a:r>
              <a:rPr spc="-5" dirty="0"/>
              <a:t> </a:t>
            </a:r>
            <a:r>
              <a:rPr spc="5" dirty="0"/>
              <a:t>sa</a:t>
            </a:r>
          </a:p>
          <a:p>
            <a:pPr marL="126364">
              <a:lnSpc>
                <a:spcPct val="100000"/>
              </a:lnSpc>
              <a:spcBef>
                <a:spcPts val="345"/>
              </a:spcBef>
            </a:pPr>
            <a:r>
              <a:rPr sz="650" spc="-5" dirty="0"/>
              <a:t>kapacitet </a:t>
            </a:r>
            <a:fld id="{81D60167-4931-47E6-BA6A-407CBD079E47}" type="slidenum">
              <a:rPr sz="650" spc="-10" dirty="0"/>
              <a:t>‹#›</a:t>
            </a:fld>
            <a:r>
              <a:rPr sz="650" spc="-10" dirty="0"/>
              <a:t> </a:t>
            </a:r>
            <a:r>
              <a:rPr sz="650" spc="-5" dirty="0"/>
              <a:t>x </a:t>
            </a:r>
            <a:r>
              <a:rPr sz="650" spc="-10" dirty="0"/>
              <a:t>1/3</a:t>
            </a:r>
            <a:r>
              <a:rPr sz="650" spc="-25" dirty="0"/>
              <a:t> </a:t>
            </a:r>
            <a:r>
              <a:rPr sz="650" spc="-10" dirty="0"/>
              <a:t>GN</a:t>
            </a:r>
            <a:endParaRPr sz="65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5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pc="5" dirty="0"/>
              <a:t>Kućište od </a:t>
            </a:r>
            <a:r>
              <a:rPr dirty="0"/>
              <a:t>nehrđajućeg </a:t>
            </a:r>
            <a:r>
              <a:rPr spc="5" dirty="0"/>
              <a:t>čelika</a:t>
            </a:r>
            <a:r>
              <a:rPr spc="-5" dirty="0"/>
              <a:t> </a:t>
            </a:r>
            <a:r>
              <a:rPr spc="5" dirty="0"/>
              <a:t>sa</a:t>
            </a:r>
          </a:p>
          <a:p>
            <a:pPr marL="126364">
              <a:lnSpc>
                <a:spcPct val="100000"/>
              </a:lnSpc>
              <a:spcBef>
                <a:spcPts val="345"/>
              </a:spcBef>
            </a:pPr>
            <a:r>
              <a:rPr sz="650" spc="-5" dirty="0"/>
              <a:t>kapacitet </a:t>
            </a:r>
            <a:fld id="{81D60167-4931-47E6-BA6A-407CBD079E47}" type="slidenum">
              <a:rPr sz="650" spc="-10" dirty="0"/>
              <a:t>‹#›</a:t>
            </a:fld>
            <a:r>
              <a:rPr sz="650" spc="-10" dirty="0"/>
              <a:t> </a:t>
            </a:r>
            <a:r>
              <a:rPr sz="650" spc="-5" dirty="0"/>
              <a:t>x </a:t>
            </a:r>
            <a:r>
              <a:rPr sz="650" spc="-10" dirty="0"/>
              <a:t>1/3</a:t>
            </a:r>
            <a:r>
              <a:rPr sz="650" spc="-25" dirty="0"/>
              <a:t> </a:t>
            </a:r>
            <a:r>
              <a:rPr sz="650" spc="-10" dirty="0"/>
              <a:t>GN</a:t>
            </a:r>
            <a:endParaRPr sz="65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5948171"/>
            <a:ext cx="3889375" cy="1080770"/>
          </a:xfrm>
          <a:custGeom>
            <a:avLst/>
            <a:gdLst/>
            <a:ahLst/>
            <a:cxnLst/>
            <a:rect l="l" t="t" r="r" b="b"/>
            <a:pathLst>
              <a:path w="3889375" h="1080770">
                <a:moveTo>
                  <a:pt x="3889248" y="1080516"/>
                </a:moveTo>
                <a:lnTo>
                  <a:pt x="0" y="1080516"/>
                </a:lnTo>
                <a:lnTo>
                  <a:pt x="0" y="0"/>
                </a:lnTo>
                <a:lnTo>
                  <a:pt x="3889248" y="0"/>
                </a:lnTo>
                <a:lnTo>
                  <a:pt x="3889248" y="1080516"/>
                </a:lnTo>
                <a:close/>
              </a:path>
            </a:pathLst>
          </a:custGeom>
          <a:solidFill>
            <a:srgbClr val="A7A8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620" y="402336"/>
            <a:ext cx="6995160" cy="16093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05713" y="9485587"/>
            <a:ext cx="1116964" cy="264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pc="5" dirty="0"/>
              <a:t>Kućište od </a:t>
            </a:r>
            <a:r>
              <a:rPr dirty="0"/>
              <a:t>nehrđajućeg </a:t>
            </a:r>
            <a:r>
              <a:rPr spc="5" dirty="0"/>
              <a:t>čelika</a:t>
            </a:r>
            <a:r>
              <a:rPr spc="-5" dirty="0"/>
              <a:t> </a:t>
            </a:r>
            <a:r>
              <a:rPr spc="5" dirty="0"/>
              <a:t>sa</a:t>
            </a:r>
          </a:p>
          <a:p>
            <a:pPr marL="126364">
              <a:lnSpc>
                <a:spcPct val="100000"/>
              </a:lnSpc>
              <a:spcBef>
                <a:spcPts val="345"/>
              </a:spcBef>
            </a:pPr>
            <a:r>
              <a:rPr sz="650" spc="-5" dirty="0"/>
              <a:t>kapacitet </a:t>
            </a:r>
            <a:fld id="{81D60167-4931-47E6-BA6A-407CBD079E47}" type="slidenum">
              <a:rPr sz="650" spc="-10" dirty="0"/>
              <a:t>‹#›</a:t>
            </a:fld>
            <a:r>
              <a:rPr sz="650" spc="-10" dirty="0"/>
              <a:t> </a:t>
            </a:r>
            <a:r>
              <a:rPr sz="650" spc="-5" dirty="0"/>
              <a:t>x </a:t>
            </a:r>
            <a:r>
              <a:rPr sz="650" spc="-10" dirty="0"/>
              <a:t>1/3</a:t>
            </a:r>
            <a:r>
              <a:rPr sz="650" spc="-25" dirty="0"/>
              <a:t> </a:t>
            </a:r>
            <a:r>
              <a:rPr sz="650" spc="-10" dirty="0"/>
              <a:t>GN</a:t>
            </a:r>
            <a:endParaRPr sz="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48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49.jpg"/><Relationship Id="rId9" Type="http://schemas.openxmlformats.org/officeDocument/2006/relationships/image" Target="../media/image8.jpg"/><Relationship Id="rId14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53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5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51.jpg"/><Relationship Id="rId5" Type="http://schemas.openxmlformats.org/officeDocument/2006/relationships/image" Target="../media/image7.jpg"/><Relationship Id="rId15" Type="http://schemas.openxmlformats.org/officeDocument/2006/relationships/image" Target="../media/image55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5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58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5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56.jpg"/><Relationship Id="rId5" Type="http://schemas.openxmlformats.org/officeDocument/2006/relationships/image" Target="../media/image7.jpg"/><Relationship Id="rId15" Type="http://schemas.openxmlformats.org/officeDocument/2006/relationships/image" Target="../media/image55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59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62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64.jp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Relationship Id="rId14" Type="http://schemas.openxmlformats.org/officeDocument/2006/relationships/image" Target="../media/image6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66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61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68.jp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Relationship Id="rId14" Type="http://schemas.openxmlformats.org/officeDocument/2006/relationships/image" Target="../media/image6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70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61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72.jp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Relationship Id="rId14" Type="http://schemas.openxmlformats.org/officeDocument/2006/relationships/image" Target="../media/image7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75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77.jp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Relationship Id="rId14" Type="http://schemas.openxmlformats.org/officeDocument/2006/relationships/image" Target="../media/image7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80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77.jp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Relationship Id="rId14" Type="http://schemas.openxmlformats.org/officeDocument/2006/relationships/image" Target="../media/image8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84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Relationship Id="rId14" Type="http://schemas.openxmlformats.org/officeDocument/2006/relationships/image" Target="../media/image8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88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8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86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8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7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19.jp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Relationship Id="rId14" Type="http://schemas.openxmlformats.org/officeDocument/2006/relationships/image" Target="../media/image1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92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9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90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8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95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Relationship Id="rId14" Type="http://schemas.openxmlformats.org/officeDocument/2006/relationships/image" Target="../media/image9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9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Relationship Id="rId14" Type="http://schemas.openxmlformats.org/officeDocument/2006/relationships/image" Target="../media/image9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02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0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00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0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7" Type="http://schemas.openxmlformats.org/officeDocument/2006/relationships/image" Target="../media/image109.jp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12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Relationship Id="rId14" Type="http://schemas.openxmlformats.org/officeDocument/2006/relationships/image" Target="../media/image113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12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1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14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1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17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1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15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1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17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1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15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1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1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6.jpg"/><Relationship Id="rId5" Type="http://schemas.openxmlformats.org/officeDocument/2006/relationships/image" Target="../media/image7.jpg"/><Relationship Id="rId15" Type="http://schemas.openxmlformats.org/officeDocument/2006/relationships/image" Target="../media/image19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2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2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1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1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13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2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1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1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21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2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1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1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13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2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1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22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13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25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2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2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26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7" Type="http://schemas.openxmlformats.org/officeDocument/2006/relationships/image" Target="../media/image133.jp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2.jpg"/><Relationship Id="rId5" Type="http://schemas.openxmlformats.org/officeDocument/2006/relationships/image" Target="../media/image131.jpg"/><Relationship Id="rId4" Type="http://schemas.openxmlformats.org/officeDocument/2006/relationships/image" Target="../media/image130.jp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36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3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34.jpg"/><Relationship Id="rId5" Type="http://schemas.openxmlformats.org/officeDocument/2006/relationships/image" Target="../media/image7.jpg"/><Relationship Id="rId15" Type="http://schemas.openxmlformats.org/officeDocument/2006/relationships/image" Target="../media/image138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37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41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4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39.jpg"/><Relationship Id="rId5" Type="http://schemas.openxmlformats.org/officeDocument/2006/relationships/image" Target="../media/image7.jpg"/><Relationship Id="rId15" Type="http://schemas.openxmlformats.org/officeDocument/2006/relationships/image" Target="../media/image138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3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4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6.jpg"/><Relationship Id="rId5" Type="http://schemas.openxmlformats.org/officeDocument/2006/relationships/image" Target="../media/image7.jpg"/><Relationship Id="rId15" Type="http://schemas.openxmlformats.org/officeDocument/2006/relationships/image" Target="../media/image19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5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44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4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42.jpg"/><Relationship Id="rId5" Type="http://schemas.openxmlformats.org/officeDocument/2006/relationships/image" Target="../media/image7.jpg"/><Relationship Id="rId15" Type="http://schemas.openxmlformats.org/officeDocument/2006/relationships/image" Target="../media/image138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37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47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4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45.jpg"/><Relationship Id="rId5" Type="http://schemas.openxmlformats.org/officeDocument/2006/relationships/image" Target="../media/image7.jpg"/><Relationship Id="rId15" Type="http://schemas.openxmlformats.org/officeDocument/2006/relationships/image" Target="../media/image138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37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4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48.jpg"/><Relationship Id="rId5" Type="http://schemas.openxmlformats.org/officeDocument/2006/relationships/image" Target="../media/image7.jpg"/><Relationship Id="rId15" Type="http://schemas.openxmlformats.org/officeDocument/2006/relationships/image" Target="../media/image138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37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3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5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51.jpg"/><Relationship Id="rId5" Type="http://schemas.openxmlformats.org/officeDocument/2006/relationships/image" Target="../media/image7.jpg"/><Relationship Id="rId15" Type="http://schemas.openxmlformats.org/officeDocument/2006/relationships/image" Target="../media/image138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54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7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5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55.jpg"/><Relationship Id="rId5" Type="http://schemas.openxmlformats.org/officeDocument/2006/relationships/image" Target="../media/image7.jpg"/><Relationship Id="rId15" Type="http://schemas.openxmlformats.org/officeDocument/2006/relationships/image" Target="../media/image138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58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61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6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59.jpg"/><Relationship Id="rId5" Type="http://schemas.openxmlformats.org/officeDocument/2006/relationships/image" Target="../media/image7.jpg"/><Relationship Id="rId15" Type="http://schemas.openxmlformats.org/officeDocument/2006/relationships/image" Target="../media/image163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2.jp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61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6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64.jpg"/><Relationship Id="rId5" Type="http://schemas.openxmlformats.org/officeDocument/2006/relationships/image" Target="../media/image7.jpg"/><Relationship Id="rId15" Type="http://schemas.openxmlformats.org/officeDocument/2006/relationships/image" Target="../media/image163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66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69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6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67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70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73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7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71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74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77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7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75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7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8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26.jpg"/><Relationship Id="rId5" Type="http://schemas.openxmlformats.org/officeDocument/2006/relationships/image" Target="../media/image7.jpg"/><Relationship Id="rId15" Type="http://schemas.openxmlformats.org/officeDocument/2006/relationships/image" Target="../media/image30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9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8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7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79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78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83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8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81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84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87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8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85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88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9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8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85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91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94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9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92.jpg"/><Relationship Id="rId5" Type="http://schemas.openxmlformats.org/officeDocument/2006/relationships/image" Target="../media/image7.jpg"/><Relationship Id="rId15" Type="http://schemas.openxmlformats.org/officeDocument/2006/relationships/image" Target="../media/image196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95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93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19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196.jpg"/><Relationship Id="rId5" Type="http://schemas.openxmlformats.org/officeDocument/2006/relationships/image" Target="../media/image7.jpg"/><Relationship Id="rId15" Type="http://schemas.openxmlformats.org/officeDocument/2006/relationships/image" Target="../media/image199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198.jp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02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0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200.jpg"/><Relationship Id="rId5" Type="http://schemas.openxmlformats.org/officeDocument/2006/relationships/image" Target="../media/image7.jpg"/><Relationship Id="rId15" Type="http://schemas.openxmlformats.org/officeDocument/2006/relationships/image" Target="../media/image204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03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07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0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205.jpg"/><Relationship Id="rId5" Type="http://schemas.openxmlformats.org/officeDocument/2006/relationships/image" Target="../media/image7.jpg"/><Relationship Id="rId15" Type="http://schemas.openxmlformats.org/officeDocument/2006/relationships/image" Target="../media/image204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03.jp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1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0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208.jpg"/><Relationship Id="rId5" Type="http://schemas.openxmlformats.org/officeDocument/2006/relationships/image" Target="../media/image7.jpg"/><Relationship Id="rId15" Type="http://schemas.openxmlformats.org/officeDocument/2006/relationships/image" Target="../media/image204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03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13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1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211.jpg"/><Relationship Id="rId5" Type="http://schemas.openxmlformats.org/officeDocument/2006/relationships/image" Target="../media/image7.jpg"/><Relationship Id="rId15" Type="http://schemas.openxmlformats.org/officeDocument/2006/relationships/image" Target="../media/image204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0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32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3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30.jpg"/><Relationship Id="rId5" Type="http://schemas.openxmlformats.org/officeDocument/2006/relationships/image" Target="../media/image7.jpg"/><Relationship Id="rId15" Type="http://schemas.openxmlformats.org/officeDocument/2006/relationships/image" Target="../media/image34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33.jp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16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1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214.jpg"/><Relationship Id="rId5" Type="http://schemas.openxmlformats.org/officeDocument/2006/relationships/image" Target="../media/image7.jpg"/><Relationship Id="rId15" Type="http://schemas.openxmlformats.org/officeDocument/2006/relationships/image" Target="../media/image204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03.jp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19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1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217.jpg"/><Relationship Id="rId5" Type="http://schemas.openxmlformats.org/officeDocument/2006/relationships/image" Target="../media/image7.jpg"/><Relationship Id="rId15" Type="http://schemas.openxmlformats.org/officeDocument/2006/relationships/image" Target="../media/image204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03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22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2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220.jpg"/><Relationship Id="rId5" Type="http://schemas.openxmlformats.org/officeDocument/2006/relationships/image" Target="../media/image7.jpg"/><Relationship Id="rId15" Type="http://schemas.openxmlformats.org/officeDocument/2006/relationships/image" Target="../media/image204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03.jp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25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2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223.jpg"/><Relationship Id="rId5" Type="http://schemas.openxmlformats.org/officeDocument/2006/relationships/image" Target="../media/image7.jpg"/><Relationship Id="rId15" Type="http://schemas.openxmlformats.org/officeDocument/2006/relationships/image" Target="../media/image22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26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3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2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228.jpg"/><Relationship Id="rId5" Type="http://schemas.openxmlformats.org/officeDocument/2006/relationships/image" Target="../media/image7.jpg"/><Relationship Id="rId15" Type="http://schemas.openxmlformats.org/officeDocument/2006/relationships/image" Target="../media/image22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31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34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3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232.jpg"/><Relationship Id="rId5" Type="http://schemas.openxmlformats.org/officeDocument/2006/relationships/image" Target="../media/image7.jpg"/><Relationship Id="rId15" Type="http://schemas.openxmlformats.org/officeDocument/2006/relationships/image" Target="../media/image22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35.jp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38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3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236.jpg"/><Relationship Id="rId5" Type="http://schemas.openxmlformats.org/officeDocument/2006/relationships/image" Target="../media/image7.jpg"/><Relationship Id="rId15" Type="http://schemas.openxmlformats.org/officeDocument/2006/relationships/image" Target="../media/image22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39.jp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42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4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240.jpg"/><Relationship Id="rId5" Type="http://schemas.openxmlformats.org/officeDocument/2006/relationships/image" Target="../media/image7.jpg"/><Relationship Id="rId15" Type="http://schemas.openxmlformats.org/officeDocument/2006/relationships/image" Target="../media/image22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43.jp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46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4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244.jpg"/><Relationship Id="rId5" Type="http://schemas.openxmlformats.org/officeDocument/2006/relationships/image" Target="../media/image7.jpg"/><Relationship Id="rId15" Type="http://schemas.openxmlformats.org/officeDocument/2006/relationships/image" Target="../media/image22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47.jp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5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4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248.jpg"/><Relationship Id="rId5" Type="http://schemas.openxmlformats.org/officeDocument/2006/relationships/image" Target="../media/image7.jpg"/><Relationship Id="rId15" Type="http://schemas.openxmlformats.org/officeDocument/2006/relationships/image" Target="../media/image22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5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36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7.jpg"/><Relationship Id="rId9" Type="http://schemas.openxmlformats.org/officeDocument/2006/relationships/image" Target="../media/image8.jpg"/><Relationship Id="rId14" Type="http://schemas.openxmlformats.org/officeDocument/2006/relationships/image" Target="../media/image38.jp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54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5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252.jpg"/><Relationship Id="rId5" Type="http://schemas.openxmlformats.org/officeDocument/2006/relationships/image" Target="../media/image7.jpg"/><Relationship Id="rId15" Type="http://schemas.openxmlformats.org/officeDocument/2006/relationships/image" Target="../media/image22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55.jp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50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4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256.jpg"/><Relationship Id="rId5" Type="http://schemas.openxmlformats.org/officeDocument/2006/relationships/image" Target="../media/image7.jpg"/><Relationship Id="rId15" Type="http://schemas.openxmlformats.org/officeDocument/2006/relationships/image" Target="../media/image25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51.jp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260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259.jpg"/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Relationship Id="rId14" Type="http://schemas.openxmlformats.org/officeDocument/2006/relationships/image" Target="../media/image261.jp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264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263.jpg"/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266.jp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g"/><Relationship Id="rId14" Type="http://schemas.openxmlformats.org/officeDocument/2006/relationships/image" Target="../media/image265.jp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69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6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267.jpg"/><Relationship Id="rId5" Type="http://schemas.openxmlformats.org/officeDocument/2006/relationships/image" Target="../media/image7.jpg"/><Relationship Id="rId15" Type="http://schemas.openxmlformats.org/officeDocument/2006/relationships/image" Target="../media/image266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70.jp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73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7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271.jpg"/><Relationship Id="rId5" Type="http://schemas.openxmlformats.org/officeDocument/2006/relationships/image" Target="../media/image7.jpg"/><Relationship Id="rId15" Type="http://schemas.openxmlformats.org/officeDocument/2006/relationships/image" Target="../media/image266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74.jp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77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7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275.jpg"/><Relationship Id="rId5" Type="http://schemas.openxmlformats.org/officeDocument/2006/relationships/image" Target="../media/image7.jpg"/><Relationship Id="rId15" Type="http://schemas.openxmlformats.org/officeDocument/2006/relationships/image" Target="../media/image266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78.jp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81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8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279.jpg"/><Relationship Id="rId5" Type="http://schemas.openxmlformats.org/officeDocument/2006/relationships/image" Target="../media/image7.jpg"/><Relationship Id="rId15" Type="http://schemas.openxmlformats.org/officeDocument/2006/relationships/image" Target="../media/image266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82.jp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85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8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283.jpg"/><Relationship Id="rId5" Type="http://schemas.openxmlformats.org/officeDocument/2006/relationships/image" Target="../media/image7.jpg"/><Relationship Id="rId15" Type="http://schemas.openxmlformats.org/officeDocument/2006/relationships/image" Target="../media/image266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86.jp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89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8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287.jpg"/><Relationship Id="rId5" Type="http://schemas.openxmlformats.org/officeDocument/2006/relationships/image" Target="../media/image7.jpg"/><Relationship Id="rId15" Type="http://schemas.openxmlformats.org/officeDocument/2006/relationships/image" Target="../media/image266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9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40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41.jpg"/><Relationship Id="rId9" Type="http://schemas.openxmlformats.org/officeDocument/2006/relationships/image" Target="../media/image8.jpg"/><Relationship Id="rId14" Type="http://schemas.openxmlformats.org/officeDocument/2006/relationships/image" Target="../media/image42.jp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293.jp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12" Type="http://schemas.openxmlformats.org/officeDocument/2006/relationships/image" Target="../media/image29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11" Type="http://schemas.openxmlformats.org/officeDocument/2006/relationships/image" Target="../media/image291.jpg"/><Relationship Id="rId5" Type="http://schemas.openxmlformats.org/officeDocument/2006/relationships/image" Target="../media/image7.jpg"/><Relationship Id="rId15" Type="http://schemas.openxmlformats.org/officeDocument/2006/relationships/image" Target="../media/image266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Relationship Id="rId14" Type="http://schemas.openxmlformats.org/officeDocument/2006/relationships/image" Target="../media/image29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44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45.jpg"/><Relationship Id="rId9" Type="http://schemas.openxmlformats.org/officeDocument/2006/relationships/image" Target="../media/image8.jpg"/><Relationship Id="rId14" Type="http://schemas.openxmlformats.org/officeDocument/2006/relationships/image" Target="../media/image4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88992" y="8755380"/>
            <a:ext cx="402590" cy="628015"/>
          </a:xfrm>
          <a:custGeom>
            <a:avLst/>
            <a:gdLst/>
            <a:ahLst/>
            <a:cxnLst/>
            <a:rect l="l" t="t" r="r" b="b"/>
            <a:pathLst>
              <a:path w="402589" h="628015">
                <a:moveTo>
                  <a:pt x="402335" y="627887"/>
                </a:moveTo>
                <a:lnTo>
                  <a:pt x="0" y="627887"/>
                </a:lnTo>
                <a:lnTo>
                  <a:pt x="0" y="0"/>
                </a:lnTo>
                <a:lnTo>
                  <a:pt x="402335" y="0"/>
                </a:lnTo>
                <a:lnTo>
                  <a:pt x="402335" y="627887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7290054"/>
            <a:ext cx="7772400" cy="2647950"/>
            <a:chOff x="0" y="7290054"/>
            <a:chExt cx="7772400" cy="2647950"/>
          </a:xfrm>
        </p:grpSpPr>
        <p:sp>
          <p:nvSpPr>
            <p:cNvPr id="5" name="object 5"/>
            <p:cNvSpPr/>
            <p:nvPr/>
          </p:nvSpPr>
          <p:spPr>
            <a:xfrm>
              <a:off x="0" y="8755392"/>
              <a:ext cx="7772400" cy="1182370"/>
            </a:xfrm>
            <a:custGeom>
              <a:avLst/>
              <a:gdLst/>
              <a:ahLst/>
              <a:cxnLst/>
              <a:rect l="l" t="t" r="r" b="b"/>
              <a:pathLst>
                <a:path w="7772400" h="1182370">
                  <a:moveTo>
                    <a:pt x="7772400" y="0"/>
                  </a:moveTo>
                  <a:lnTo>
                    <a:pt x="7296899" y="0"/>
                  </a:lnTo>
                  <a:lnTo>
                    <a:pt x="7296899" y="627380"/>
                  </a:lnTo>
                  <a:lnTo>
                    <a:pt x="0" y="627380"/>
                  </a:lnTo>
                  <a:lnTo>
                    <a:pt x="0" y="1182370"/>
                  </a:lnTo>
                  <a:lnTo>
                    <a:pt x="7772400" y="1182370"/>
                  </a:lnTo>
                  <a:lnTo>
                    <a:pt x="7772400" y="62738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6433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5487" y="7559040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33699" y="7571232"/>
              <a:ext cx="1943100" cy="17998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83408" y="7559040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303519" y="7330440"/>
              <a:ext cx="1981200" cy="20193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91328" y="7303008"/>
              <a:ext cx="2005964" cy="2080260"/>
            </a:xfrm>
            <a:custGeom>
              <a:avLst/>
              <a:gdLst/>
              <a:ahLst/>
              <a:cxnLst/>
              <a:rect l="l" t="t" r="r" b="b"/>
              <a:pathLst>
                <a:path w="2005965" h="2080259">
                  <a:moveTo>
                    <a:pt x="0" y="12192"/>
                  </a:moveTo>
                  <a:lnTo>
                    <a:pt x="0" y="2068067"/>
                  </a:lnTo>
                  <a:lnTo>
                    <a:pt x="0" y="2080259"/>
                  </a:lnTo>
                  <a:lnTo>
                    <a:pt x="12192" y="2080259"/>
                  </a:lnTo>
                  <a:lnTo>
                    <a:pt x="1993391" y="2080259"/>
                  </a:lnTo>
                  <a:lnTo>
                    <a:pt x="2005583" y="2080259"/>
                  </a:lnTo>
                  <a:lnTo>
                    <a:pt x="2005583" y="206806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14" name="object 14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824984" y="172212"/>
            <a:ext cx="1629821" cy="274554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81627" y="5942076"/>
            <a:ext cx="3709416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64333" y="1447800"/>
            <a:ext cx="2396237" cy="14798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2120" algn="ctr">
              <a:lnSpc>
                <a:spcPct val="112400"/>
              </a:lnSpc>
              <a:spcBef>
                <a:spcPts val="100"/>
              </a:spcBef>
            </a:pPr>
            <a:endParaRPr lang="hr-HR" sz="1850" spc="-10" dirty="0" smtClean="0">
              <a:solidFill>
                <a:srgbClr val="929498"/>
              </a:solidFill>
              <a:latin typeface="Arial"/>
              <a:cs typeface="Arial"/>
            </a:endParaRPr>
          </a:p>
          <a:p>
            <a:pPr marL="12700" marR="5080" indent="452120" algn="ctr">
              <a:lnSpc>
                <a:spcPct val="112400"/>
              </a:lnSpc>
              <a:spcBef>
                <a:spcPts val="100"/>
              </a:spcBef>
            </a:pP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PER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K</a:t>
            </a: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OLATOR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 ZA KAFU</a:t>
            </a:r>
            <a:endParaRPr sz="1850" dirty="0">
              <a:latin typeface="Arial"/>
              <a:cs typeface="Arial"/>
            </a:endParaRPr>
          </a:p>
          <a:p>
            <a:pPr marL="62801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15L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2067560" cy="140884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filter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kafu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poklopac od nehrđajućeg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5715">
              <a:lnSpc>
                <a:spcPct val="180000"/>
              </a:lnSpc>
              <a:spcBef>
                <a:spcPts val="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Uklonjivi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filter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kafu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715">
              <a:lnSpc>
                <a:spcPct val="180000"/>
              </a:lnSpc>
              <a:spcBef>
                <a:spcPts val="2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Poklopac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 plastičnom kapicom</a:t>
            </a:r>
            <a:endParaRPr sz="650" dirty="0">
              <a:latin typeface="Arial"/>
              <a:cs typeface="Arial"/>
            </a:endParaRPr>
          </a:p>
          <a:p>
            <a:pPr marL="12700" marR="2794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Prikladne ručke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nošenje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izolacijom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794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Ravno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 vagom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Indikator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Robusna slavina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kafu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4612127"/>
            <a:ext cx="1832610" cy="4603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Radi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filtrima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ili sa grubom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kavom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Odvojeni sustavi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proizvodnju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skladištenje</a:t>
            </a:r>
            <a:r>
              <a:rPr sz="650" spc="-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kafe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643372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204595" cy="176458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1520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 marR="949325">
              <a:lnSpc>
                <a:spcPts val="1420"/>
              </a:lnSpc>
              <a:spcBef>
                <a:spcPts val="3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5.0</a:t>
            </a:r>
            <a:r>
              <a:rPr sz="650" spc="-8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  6,0</a:t>
            </a:r>
            <a:r>
              <a:rPr sz="650" spc="-8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V590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Š340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D340 </a:t>
            </a:r>
            <a:r>
              <a:rPr sz="650" spc="-10" dirty="0" smtClean="0">
                <a:solidFill>
                  <a:srgbClr val="643372"/>
                </a:solidFill>
                <a:latin typeface="Arial"/>
                <a:cs typeface="Arial"/>
              </a:rPr>
              <a:t>mm</a:t>
            </a:r>
            <a:endParaRPr lang="hr-HR" sz="650" spc="-10" dirty="0" smtClean="0">
              <a:solidFill>
                <a:srgbClr val="643372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650" spc="-10" dirty="0" smtClean="0">
                <a:solidFill>
                  <a:srgbClr val="643372"/>
                </a:solidFill>
                <a:latin typeface="Arial"/>
                <a:cs typeface="Arial"/>
              </a:rPr>
              <a:t>V600</a:t>
            </a:r>
            <a:r>
              <a:rPr sz="650" spc="-30" dirty="0" smtClean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643372"/>
                </a:solidFill>
                <a:latin typeface="Arial"/>
                <a:cs typeface="Arial"/>
              </a:rPr>
              <a:t>x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643372"/>
                </a:solidFill>
                <a:latin typeface="Arial"/>
                <a:cs typeface="Arial"/>
              </a:rPr>
              <a:t>Š350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D350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0,07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650" dirty="0">
                <a:solidFill>
                  <a:srgbClr val="643372"/>
                </a:solidFill>
                <a:latin typeface="Arial"/>
                <a:cs typeface="Arial"/>
              </a:rPr>
              <a:t>Kartonska kutija sa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85167190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8719632121367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09300599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202897"/>
            <a:ext cx="1692275" cy="4737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120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šolja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Bruto zapremina: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15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Prosječno vrijeme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pripreme 15L: 45-60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minuta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31959" y="9455391"/>
            <a:ext cx="1358265" cy="28956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Poklopac i kućište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5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endParaRPr sz="550">
              <a:latin typeface="Arial"/>
              <a:cs typeface="Arial"/>
            </a:endParaRPr>
          </a:p>
          <a:p>
            <a:pPr marL="451484">
              <a:lnSpc>
                <a:spcPct val="100000"/>
              </a:lnSpc>
              <a:spcBef>
                <a:spcPts val="34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ručke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nošenje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69402" y="9501047"/>
            <a:ext cx="114109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Indikator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i dodirnite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prednju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stranu</a:t>
            </a:r>
            <a:endParaRPr sz="5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339613" y="9431269"/>
            <a:ext cx="1344930" cy="311150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Odvojeni sistemi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 proizvodnju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kafe</a:t>
            </a:r>
            <a:endParaRPr sz="650">
              <a:latin typeface="Arial"/>
              <a:cs typeface="Arial"/>
            </a:endParaRPr>
          </a:p>
          <a:p>
            <a:pPr marL="670560">
              <a:lnSpc>
                <a:spcPct val="100000"/>
              </a:lnSpc>
              <a:spcBef>
                <a:spcPts val="375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skladištenje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88992" y="8755380"/>
            <a:ext cx="402590" cy="628015"/>
          </a:xfrm>
          <a:custGeom>
            <a:avLst/>
            <a:gdLst/>
            <a:ahLst/>
            <a:cxnLst/>
            <a:rect l="l" t="t" r="r" b="b"/>
            <a:pathLst>
              <a:path w="402589" h="628015">
                <a:moveTo>
                  <a:pt x="402335" y="627887"/>
                </a:moveTo>
                <a:lnTo>
                  <a:pt x="0" y="627887"/>
                </a:lnTo>
                <a:lnTo>
                  <a:pt x="0" y="0"/>
                </a:lnTo>
                <a:lnTo>
                  <a:pt x="402335" y="0"/>
                </a:lnTo>
                <a:lnTo>
                  <a:pt x="402335" y="627887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7546085"/>
            <a:ext cx="7772400" cy="2392045"/>
            <a:chOff x="0" y="7546085"/>
            <a:chExt cx="7772400" cy="2392045"/>
          </a:xfrm>
        </p:grpSpPr>
        <p:sp>
          <p:nvSpPr>
            <p:cNvPr id="5" name="object 5"/>
            <p:cNvSpPr/>
            <p:nvPr/>
          </p:nvSpPr>
          <p:spPr>
            <a:xfrm>
              <a:off x="0" y="8755392"/>
              <a:ext cx="7772400" cy="1182370"/>
            </a:xfrm>
            <a:custGeom>
              <a:avLst/>
              <a:gdLst/>
              <a:ahLst/>
              <a:cxnLst/>
              <a:rect l="l" t="t" r="r" b="b"/>
              <a:pathLst>
                <a:path w="7772400" h="1182370">
                  <a:moveTo>
                    <a:pt x="7772400" y="0"/>
                  </a:moveTo>
                  <a:lnTo>
                    <a:pt x="7296899" y="0"/>
                  </a:lnTo>
                  <a:lnTo>
                    <a:pt x="7296899" y="627380"/>
                  </a:lnTo>
                  <a:lnTo>
                    <a:pt x="0" y="627380"/>
                  </a:lnTo>
                  <a:lnTo>
                    <a:pt x="0" y="1182370"/>
                  </a:lnTo>
                  <a:lnTo>
                    <a:pt x="7772400" y="1182370"/>
                  </a:lnTo>
                  <a:lnTo>
                    <a:pt x="7772400" y="62738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6433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35224" y="7805928"/>
              <a:ext cx="1920240" cy="121615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303519" y="7635239"/>
              <a:ext cx="1981200" cy="169925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14" name="object 14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122420" y="879347"/>
            <a:ext cx="2956559" cy="188366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27408" y="1695399"/>
            <a:ext cx="2193290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0" marR="158115" indent="-21590">
              <a:lnSpc>
                <a:spcPct val="112400"/>
              </a:lnSpc>
              <a:spcBef>
                <a:spcPts val="10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ESPRESSO  MAŠINA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ELEGANCE GRANDE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3</a:t>
            </a:r>
            <a:r>
              <a:rPr sz="850" spc="-9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GRUPE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516420" y="9476077"/>
            <a:ext cx="1236980" cy="27114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Uključujući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crijevo za dovod vode</a:t>
            </a:r>
            <a:r>
              <a:rPr sz="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00">
              <a:latin typeface="Arial"/>
              <a:cs typeface="Arial"/>
            </a:endParaRPr>
          </a:p>
          <a:p>
            <a:pPr marL="309245">
              <a:lnSpc>
                <a:spcPct val="100000"/>
              </a:lnSpc>
              <a:spcBef>
                <a:spcPts val="430"/>
              </a:spcBef>
            </a:pP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membrana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5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čišćenje</a:t>
            </a:r>
            <a:endParaRPr sz="5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10057" y="9483118"/>
            <a:ext cx="1562735" cy="416559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Hromirani čelični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krak za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paru,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Chrome</a:t>
            </a:r>
            <a:r>
              <a:rPr sz="5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slavina</a:t>
            </a:r>
            <a:endParaRPr sz="550">
              <a:latin typeface="Arial"/>
              <a:cs typeface="Arial"/>
            </a:endParaRPr>
          </a:p>
          <a:p>
            <a:pPr marL="346075" marR="46355" indent="-44450">
              <a:lnSpc>
                <a:spcPts val="1180"/>
              </a:lnSpc>
              <a:spcBef>
                <a:spcPts val="5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kipuću vodu,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espresso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klipovi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filter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40454" y="9487958"/>
            <a:ext cx="110998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Stoji mirno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 4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gumene</a:t>
            </a:r>
            <a:r>
              <a:rPr sz="6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noge</a:t>
            </a:r>
            <a:endParaRPr sz="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11162" y="3262315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88732"/>
            <a:ext cx="2631440" cy="2456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Kvalitetna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espresso mašina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Tehnološki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napredna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pouzdana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Filter za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ladicu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Chrome</a:t>
            </a:r>
            <a:endParaRPr sz="650" dirty="0">
              <a:latin typeface="Arial"/>
              <a:cs typeface="Arial"/>
            </a:endParaRPr>
          </a:p>
          <a:p>
            <a:pPr marL="12700" marR="247015">
              <a:lnSpc>
                <a:spcPct val="195000"/>
              </a:lnSpc>
              <a:spcBef>
                <a:spcPts val="20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velika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posuda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za kaplje Odvojena  kontrolna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ploča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jednostavnim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kontrolama na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dodir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4 različite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doze 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kafe u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grupi</a:t>
            </a:r>
            <a:endParaRPr sz="600" dirty="0">
              <a:latin typeface="Arial"/>
              <a:cs typeface="Arial"/>
            </a:endParaRPr>
          </a:p>
          <a:p>
            <a:pPr marL="12700" marR="252095">
              <a:lnSpc>
                <a:spcPct val="1800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Idealno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pogodno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različite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pripreme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kafe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Automatsko napajanje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vodomviamagnetički solenoidni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ventili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VISOKA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efikasna ugrađena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volumetrijska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motorna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pumpa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Sa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automatskim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filtrom čestica i zadržavajućim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ventilima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Niski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pritisak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vode: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Pumpe se automatski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isključuju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Upozorenje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niskom nivou vode u 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kotlu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G</a:t>
            </a:r>
            <a:r>
              <a:rPr lang="hr-HR"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rijački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element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kotla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automatski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isključuje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Bakarni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kotao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 protuvakuumskim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5681943"/>
            <a:ext cx="2600325" cy="6097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opremljena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sigurnosnim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glave glave sa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predkomorom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direktnu</a:t>
            </a:r>
            <a:r>
              <a:rPr sz="650" spc="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infuziju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Direktno ubrizgavanje vode iz bojlera na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kafu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Samoočišćujuća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grupa sa  automatskim pranjem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unazad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643372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80992"/>
            <a:ext cx="1204595" cy="1774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6350 W</a:t>
            </a:r>
            <a:endParaRPr sz="650" dirty="0">
              <a:latin typeface="Arial"/>
              <a:cs typeface="Arial"/>
            </a:endParaRPr>
          </a:p>
          <a:p>
            <a:pPr marL="12700" marR="469900">
              <a:lnSpc>
                <a:spcPct val="146200"/>
              </a:lnSpc>
              <a:spcBef>
                <a:spcPts val="12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400V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3faza  71,40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74,0 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V530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Š980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D590 mm </a:t>
            </a:r>
            <a:endParaRPr lang="hr-HR" sz="650" spc="-10" dirty="0" smtClean="0">
              <a:solidFill>
                <a:srgbClr val="643372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 smtClean="0">
                <a:solidFill>
                  <a:srgbClr val="643372"/>
                </a:solidFill>
                <a:latin typeface="Arial"/>
                <a:cs typeface="Arial"/>
              </a:rPr>
              <a:t>V560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Š1060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D660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0,39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dirty="0">
                <a:solidFill>
                  <a:srgbClr val="643372"/>
                </a:solidFill>
                <a:latin typeface="Arial"/>
                <a:cs typeface="Arial"/>
              </a:rPr>
              <a:t>Kartonska kutija sa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85167100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8719632121725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08804150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36746" y="6034002"/>
            <a:ext cx="2139950" cy="88549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6565875"/>
            <a:ext cx="2401570" cy="6369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Proizvodnja: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720 espresso čaša na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sat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kotla: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17,5 litara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Uključujući: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crijevo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dovod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vode,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membrana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čišćenje,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klip s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jednim izljevom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dvostrukim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izljevom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956559" y="7571232"/>
              <a:ext cx="1920240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290054"/>
            <a:ext cx="2032000" cy="2106295"/>
            <a:chOff x="5278374" y="7290054"/>
            <a:chExt cx="2032000" cy="2106295"/>
          </a:xfrm>
        </p:grpSpPr>
        <p:sp>
          <p:nvSpPr>
            <p:cNvPr id="26" name="object 26"/>
            <p:cNvSpPr/>
            <p:nvPr/>
          </p:nvSpPr>
          <p:spPr>
            <a:xfrm>
              <a:off x="5465064" y="7379207"/>
              <a:ext cx="1578863" cy="19705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303008"/>
              <a:ext cx="2005964" cy="2080260"/>
            </a:xfrm>
            <a:custGeom>
              <a:avLst/>
              <a:gdLst/>
              <a:ahLst/>
              <a:cxnLst/>
              <a:rect l="l" t="t" r="r" b="b"/>
              <a:pathLst>
                <a:path w="2005965" h="2080259">
                  <a:moveTo>
                    <a:pt x="0" y="12192"/>
                  </a:moveTo>
                  <a:lnTo>
                    <a:pt x="0" y="2068067"/>
                  </a:lnTo>
                  <a:lnTo>
                    <a:pt x="0" y="2080259"/>
                  </a:lnTo>
                  <a:lnTo>
                    <a:pt x="12192" y="2080259"/>
                  </a:lnTo>
                  <a:lnTo>
                    <a:pt x="1993391" y="2080259"/>
                  </a:lnTo>
                  <a:lnTo>
                    <a:pt x="2005583" y="2080259"/>
                  </a:lnTo>
                  <a:lnTo>
                    <a:pt x="2005583" y="206806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4632959" y="443484"/>
            <a:ext cx="2163379" cy="252803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81627" y="5942076"/>
            <a:ext cx="3704843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135388" y="1447800"/>
            <a:ext cx="1864098" cy="1426673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5"/>
              </a:spcBef>
            </a:pPr>
            <a:endParaRPr sz="1750" dirty="0">
              <a:latin typeface="Arial"/>
              <a:cs typeface="Arial"/>
            </a:endParaRPr>
          </a:p>
          <a:p>
            <a:pPr marL="62865">
              <a:lnSpc>
                <a:spcPct val="100000"/>
              </a:lnSpc>
              <a:spcBef>
                <a:spcPts val="295"/>
              </a:spcBef>
            </a:pP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DISPENSER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 ZA VRUĆU VODU</a:t>
            </a:r>
            <a:endParaRPr sz="1850" dirty="0">
              <a:latin typeface="Arial"/>
              <a:cs typeface="Arial"/>
            </a:endParaRPr>
          </a:p>
          <a:p>
            <a:pPr marL="50609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10L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616977" y="9474247"/>
            <a:ext cx="96520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10 litara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tople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vode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unutra</a:t>
            </a:r>
            <a:endParaRPr sz="650">
              <a:latin typeface="Arial"/>
              <a:cs typeface="Arial"/>
            </a:endParaRPr>
          </a:p>
          <a:p>
            <a:pPr marL="320040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20-30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minuta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31959" y="9488963"/>
            <a:ext cx="1358265" cy="2616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Poklopac i kućište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5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endParaRPr sz="550">
              <a:latin typeface="Arial"/>
              <a:cs typeface="Arial"/>
            </a:endParaRPr>
          </a:p>
          <a:p>
            <a:pPr marL="451484">
              <a:lnSpc>
                <a:spcPct val="100000"/>
              </a:lnSpc>
              <a:spcBef>
                <a:spcPts val="34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ručke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nošenje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69402" y="9495966"/>
            <a:ext cx="1141095" cy="1244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Indikator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i dodirnite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prednju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stranu</a:t>
            </a:r>
            <a:endParaRPr sz="5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71263"/>
            <a:ext cx="1838325" cy="30521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Profesionalni dozator /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kotao za </a:t>
            </a:r>
            <a:r>
              <a:rPr sz="600" spc="5" dirty="0" err="1">
                <a:solidFill>
                  <a:srgbClr val="221F1F"/>
                </a:solidFill>
                <a:latin typeface="Arial"/>
                <a:cs typeface="Arial"/>
              </a:rPr>
              <a:t>toplu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 err="1" smtClean="0">
                <a:solidFill>
                  <a:srgbClr val="221F1F"/>
                </a:solidFill>
                <a:latin typeface="Arial"/>
                <a:cs typeface="Arial"/>
              </a:rPr>
              <a:t>vodu</a:t>
            </a:r>
            <a:endParaRPr lang="hr-HR" sz="60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0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 err="1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 err="1" smtClean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lang="hr-HR" sz="60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 err="1" smtClean="0">
                <a:solidFill>
                  <a:srgbClr val="221F1F"/>
                </a:solidFill>
                <a:latin typeface="Arial"/>
                <a:cs typeface="Arial"/>
              </a:rPr>
              <a:t>poklopac</a:t>
            </a:r>
            <a:r>
              <a:rPr sz="60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1" y="3545021"/>
            <a:ext cx="2608086" cy="118173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Pokrijte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plastičnom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kapom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Prikladne ručke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nošenje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izolacijom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Ravno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vagom</a:t>
            </a:r>
            <a:endParaRPr sz="650" dirty="0">
              <a:latin typeface="Arial"/>
              <a:cs typeface="Arial"/>
            </a:endParaRPr>
          </a:p>
          <a:p>
            <a:pPr marL="12700" marR="88265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Kontrola temperature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-110 °</a:t>
            </a:r>
            <a:r>
              <a:rPr sz="650" spc="-8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88265">
              <a:lnSpc>
                <a:spcPts val="1400"/>
              </a:lnSpc>
              <a:spcBef>
                <a:spcPts val="1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Pokazatelj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 marR="402590">
              <a:lnSpc>
                <a:spcPts val="1400"/>
              </a:lnSpc>
              <a:spcBef>
                <a:spcPts val="5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Stoji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00" spc="5" dirty="0" err="1">
                <a:solidFill>
                  <a:srgbClr val="221F1F"/>
                </a:solidFill>
                <a:latin typeface="Arial"/>
                <a:cs typeface="Arial"/>
              </a:rPr>
              <a:t>gumene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 smtClean="0">
                <a:solidFill>
                  <a:srgbClr val="221F1F"/>
                </a:solidFill>
                <a:latin typeface="Arial"/>
                <a:cs typeface="Arial"/>
              </a:rPr>
              <a:t>no</a:t>
            </a:r>
            <a:r>
              <a:rPr lang="hr-HR" sz="600" spc="5" smtClean="0">
                <a:solidFill>
                  <a:srgbClr val="221F1F"/>
                </a:solidFill>
                <a:latin typeface="Arial"/>
                <a:cs typeface="Arial"/>
              </a:rPr>
              <a:t>žice</a:t>
            </a:r>
            <a:r>
              <a:rPr sz="600" spc="5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s  </a:t>
            </a:r>
            <a:r>
              <a:rPr sz="600" spc="10" dirty="0" err="1" smtClean="0">
                <a:solidFill>
                  <a:srgbClr val="221F1F"/>
                </a:solidFill>
                <a:latin typeface="Arial"/>
                <a:cs typeface="Arial"/>
              </a:rPr>
              <a:t>robusnom</a:t>
            </a:r>
            <a:r>
              <a:rPr lang="hr-HR" sz="6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00" dirty="0" smtClean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00" spc="10" dirty="0" err="1" smtClean="0">
                <a:solidFill>
                  <a:srgbClr val="221F1F"/>
                </a:solidFill>
                <a:latin typeface="Arial"/>
                <a:cs typeface="Arial"/>
              </a:rPr>
              <a:t>lavinom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643372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80992"/>
            <a:ext cx="1204595" cy="178959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2000</a:t>
            </a:r>
            <a:r>
              <a:rPr sz="650" spc="-10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W</a:t>
            </a:r>
            <a:endParaRPr sz="650" dirty="0">
              <a:latin typeface="Arial"/>
              <a:cs typeface="Arial"/>
            </a:endParaRPr>
          </a:p>
          <a:p>
            <a:pPr marL="12700" marR="469900">
              <a:lnSpc>
                <a:spcPct val="146200"/>
              </a:lnSpc>
              <a:spcBef>
                <a:spcPts val="12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1faza  2,80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4.0 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V405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Š290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D290 mm </a:t>
            </a:r>
            <a:endParaRPr lang="hr-HR" sz="650" spc="-10" dirty="0" smtClean="0">
              <a:solidFill>
                <a:srgbClr val="643372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 smtClean="0">
                <a:solidFill>
                  <a:srgbClr val="643372"/>
                </a:solidFill>
                <a:latin typeface="Arial"/>
                <a:cs typeface="Arial"/>
              </a:rPr>
              <a:t>V420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Š320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D320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0,04 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dirty="0">
                <a:solidFill>
                  <a:srgbClr val="643372"/>
                </a:solidFill>
                <a:latin typeface="Arial"/>
                <a:cs typeface="Arial"/>
              </a:rPr>
              <a:t>Kartonska kutija sa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85161090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8719632121374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09300595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4845550"/>
            <a:ext cx="1647189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Bruto kapacitet: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10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Prosječno vrijeme zagrijavanja: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20-30</a:t>
            </a:r>
            <a:r>
              <a:rPr sz="650" spc="-8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minuta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983992" y="7571231"/>
              <a:ext cx="1892808" cy="173888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290054"/>
            <a:ext cx="2032000" cy="2106295"/>
            <a:chOff x="5278374" y="7290054"/>
            <a:chExt cx="2032000" cy="2106295"/>
          </a:xfrm>
        </p:grpSpPr>
        <p:sp>
          <p:nvSpPr>
            <p:cNvPr id="26" name="object 26"/>
            <p:cNvSpPr/>
            <p:nvPr/>
          </p:nvSpPr>
          <p:spPr>
            <a:xfrm>
              <a:off x="5658612" y="7315200"/>
              <a:ext cx="1336548" cy="205587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303008"/>
              <a:ext cx="2005964" cy="2080260"/>
            </a:xfrm>
            <a:custGeom>
              <a:avLst/>
              <a:gdLst/>
              <a:ahLst/>
              <a:cxnLst/>
              <a:rect l="l" t="t" r="r" b="b"/>
              <a:pathLst>
                <a:path w="2005965" h="2080259">
                  <a:moveTo>
                    <a:pt x="0" y="12192"/>
                  </a:moveTo>
                  <a:lnTo>
                    <a:pt x="0" y="2068067"/>
                  </a:lnTo>
                  <a:lnTo>
                    <a:pt x="0" y="2080259"/>
                  </a:lnTo>
                  <a:lnTo>
                    <a:pt x="12192" y="2080259"/>
                  </a:lnTo>
                  <a:lnTo>
                    <a:pt x="1993391" y="2080259"/>
                  </a:lnTo>
                  <a:lnTo>
                    <a:pt x="2005583" y="2080259"/>
                  </a:lnTo>
                  <a:lnTo>
                    <a:pt x="2005583" y="206806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4658867" y="135636"/>
            <a:ext cx="1796512" cy="277755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81627" y="5942076"/>
            <a:ext cx="3704843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212598" y="1704196"/>
            <a:ext cx="1956804" cy="1118896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62865">
              <a:lnSpc>
                <a:spcPct val="100000"/>
              </a:lnSpc>
              <a:spcBef>
                <a:spcPts val="295"/>
              </a:spcBef>
            </a:pP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DISPENSER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 ZA VRUĆU VODU</a:t>
            </a:r>
            <a:endParaRPr sz="1850" dirty="0">
              <a:latin typeface="Arial"/>
              <a:cs typeface="Arial"/>
            </a:endParaRPr>
          </a:p>
          <a:p>
            <a:pPr marL="50165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20L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616977" y="9474247"/>
            <a:ext cx="96520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20 litara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tople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vode</a:t>
            </a:r>
            <a:r>
              <a:rPr sz="6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unutra</a:t>
            </a:r>
            <a:endParaRPr sz="650">
              <a:latin typeface="Arial"/>
              <a:cs typeface="Arial"/>
            </a:endParaRPr>
          </a:p>
          <a:p>
            <a:pPr marL="320040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20-30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minuta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31959" y="9488963"/>
            <a:ext cx="1358265" cy="2616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Poklopac i kućište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5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endParaRPr sz="550">
              <a:latin typeface="Arial"/>
              <a:cs typeface="Arial"/>
            </a:endParaRPr>
          </a:p>
          <a:p>
            <a:pPr marL="451484">
              <a:lnSpc>
                <a:spcPct val="100000"/>
              </a:lnSpc>
              <a:spcBef>
                <a:spcPts val="34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ručke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nošenje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169402" y="9495966"/>
            <a:ext cx="1141095" cy="1244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Indikator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i dodirnite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prednju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stranu</a:t>
            </a:r>
            <a:endParaRPr sz="5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71263"/>
            <a:ext cx="1838325" cy="2984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Profesionalni dozator /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kotao za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toplu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vodu Kućište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poklopac od nehrđajućeg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1" y="3545021"/>
            <a:ext cx="2559319" cy="118173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Pokrijte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plastičnom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kapom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Prikladne ručke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nošenje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izolacijom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Ravno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vagom</a:t>
            </a:r>
            <a:endParaRPr sz="650" dirty="0">
              <a:latin typeface="Arial"/>
              <a:cs typeface="Arial"/>
            </a:endParaRPr>
          </a:p>
          <a:p>
            <a:pPr marL="12700" marR="88265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Kontrola temperature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-110 °</a:t>
            </a:r>
            <a:r>
              <a:rPr sz="650" spc="-8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88265">
              <a:lnSpc>
                <a:spcPts val="1400"/>
              </a:lnSpc>
              <a:spcBef>
                <a:spcPts val="1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Pokazatelj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 marR="402590">
              <a:lnSpc>
                <a:spcPts val="1400"/>
              </a:lnSpc>
              <a:spcBef>
                <a:spcPts val="5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Stoji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četiri gumene noge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s  robusnom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slavinom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643372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80992"/>
            <a:ext cx="1204595" cy="17506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2500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3.60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5.0 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V523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Š310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D310 mm </a:t>
            </a:r>
            <a:endParaRPr lang="hr-HR" sz="650" spc="-10" dirty="0" smtClean="0">
              <a:solidFill>
                <a:srgbClr val="643372"/>
              </a:solidFill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</a:pPr>
            <a:r>
              <a:rPr sz="650" spc="-10" dirty="0" smtClean="0">
                <a:solidFill>
                  <a:srgbClr val="643372"/>
                </a:solidFill>
                <a:latin typeface="Arial"/>
                <a:cs typeface="Arial"/>
              </a:rPr>
              <a:t>V540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Š320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D320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0,06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550" dirty="0">
                <a:solidFill>
                  <a:srgbClr val="643372"/>
                </a:solidFill>
                <a:latin typeface="Arial"/>
                <a:cs typeface="Arial"/>
              </a:rPr>
              <a:t>Kartonska kutija sa</a:t>
            </a:r>
            <a:r>
              <a:rPr sz="5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643372"/>
                </a:solidFill>
                <a:latin typeface="Arial"/>
                <a:cs typeface="Arial"/>
              </a:rPr>
              <a:t>pjenom</a:t>
            </a:r>
            <a:endParaRPr sz="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85161090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8719632121381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09300596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4803775"/>
            <a:ext cx="1647189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Bruto kapacitet: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20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Prosječno vrijeme zagrijavanja: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20-30</a:t>
            </a:r>
            <a:r>
              <a:rPr sz="650" spc="-8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minuta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09291" y="318516"/>
            <a:ext cx="1687876" cy="27231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889247" y="5948171"/>
              <a:ext cx="3883151" cy="108051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489204" y="7586471"/>
              <a:ext cx="1773045" cy="178460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30" name="object 30"/>
            <p:cNvSpPr/>
            <p:nvPr/>
          </p:nvSpPr>
          <p:spPr>
            <a:xfrm>
              <a:off x="5303520" y="7635239"/>
              <a:ext cx="1981200" cy="171147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709635" y="1695399"/>
            <a:ext cx="2566965" cy="170213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494030" marR="5080" indent="469265">
              <a:lnSpc>
                <a:spcPct val="112400"/>
              </a:lnSpc>
              <a:spcBef>
                <a:spcPts val="100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D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ISPENSER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 ZA SOK </a:t>
            </a:r>
            <a:endParaRPr sz="1850" dirty="0">
              <a:latin typeface="Arial"/>
              <a:cs typeface="Arial"/>
            </a:endParaRPr>
          </a:p>
          <a:p>
            <a:pPr marL="82931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MDP1-8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  <a:p>
            <a:pPr marL="1224280">
              <a:lnSpc>
                <a:spcPct val="100000"/>
              </a:lnSpc>
              <a:spcBef>
                <a:spcPts val="5"/>
              </a:spcBef>
            </a:pPr>
            <a:endParaRPr lang="hr-HR" sz="850" spc="10" dirty="0" smtClean="0">
              <a:solidFill>
                <a:srgbClr val="929498"/>
              </a:solidFill>
              <a:latin typeface="Arial"/>
              <a:cs typeface="Arial"/>
            </a:endParaRPr>
          </a:p>
          <a:p>
            <a:pPr marL="1224280">
              <a:lnSpc>
                <a:spcPct val="100000"/>
              </a:lnSpc>
              <a:spcBef>
                <a:spcPts val="5"/>
              </a:spcBef>
            </a:pPr>
            <a:endParaRPr lang="hr-HR" sz="850" spc="10" dirty="0">
              <a:solidFill>
                <a:srgbClr val="929498"/>
              </a:solidFill>
              <a:latin typeface="Arial"/>
              <a:cs typeface="Arial"/>
            </a:endParaRPr>
          </a:p>
          <a:p>
            <a:pPr marL="1224280">
              <a:lnSpc>
                <a:spcPct val="100000"/>
              </a:lnSpc>
              <a:spcBef>
                <a:spcPts val="5"/>
              </a:spcBef>
            </a:pP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50" spc="5" dirty="0" smtClean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78241" y="9479205"/>
            <a:ext cx="1118870" cy="26924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Opremljen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nehrđajućim</a:t>
            </a:r>
            <a:r>
              <a:rPr sz="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čelikom</a:t>
            </a:r>
            <a:endParaRPr sz="600">
              <a:latin typeface="Arial"/>
              <a:cs typeface="Arial"/>
            </a:endParaRPr>
          </a:p>
          <a:p>
            <a:pPr marL="381000">
              <a:lnSpc>
                <a:spcPct val="100000"/>
              </a:lnSpc>
              <a:spcBef>
                <a:spcPts val="434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rashladne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cijevi</a:t>
            </a:r>
            <a:endParaRPr sz="5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00860" y="9483932"/>
            <a:ext cx="1261110" cy="2667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Konstrukcija od nehrđajućeg čelika</a:t>
            </a:r>
            <a:r>
              <a:rPr sz="5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endParaRPr sz="550">
              <a:latin typeface="Arial"/>
              <a:cs typeface="Arial"/>
            </a:endParaRPr>
          </a:p>
          <a:p>
            <a:pPr marL="390525">
              <a:lnSpc>
                <a:spcPct val="100000"/>
              </a:lnSpc>
              <a:spcBef>
                <a:spcPts val="390"/>
              </a:spcBef>
            </a:pP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prozirni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rezervoar</a:t>
            </a:r>
            <a:endParaRPr sz="6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615482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13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643372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 pakiranja  Volumen</a:t>
            </a:r>
            <a:r>
              <a:rPr sz="650" spc="-3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722126"/>
            <a:ext cx="2075814" cy="12344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x8L dozator za napitak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sok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Konstrukcija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čelika s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prozirnim</a:t>
            </a:r>
            <a:r>
              <a:rPr sz="60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spremnikom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100%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BPA spremnik za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sok</a:t>
            </a:r>
            <a:endParaRPr sz="650" dirty="0">
              <a:latin typeface="Arial"/>
              <a:cs typeface="Arial"/>
            </a:endParaRPr>
          </a:p>
          <a:p>
            <a:pPr marL="12700" marR="189230">
              <a:lnSpc>
                <a:spcPct val="160000"/>
              </a:lnSpc>
              <a:spcBef>
                <a:spcPts val="2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Moderan dizajn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čvrstom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nogom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89230">
              <a:lnSpc>
                <a:spcPct val="160000"/>
              </a:lnSpc>
              <a:spcBef>
                <a:spcPts val="2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Ručke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nošenje  za podizanje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dozatora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Kompletno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ladicom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 kapanje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50" dirty="0">
              <a:latin typeface="Arial"/>
              <a:cs typeface="Arial"/>
            </a:endParaRPr>
          </a:p>
          <a:p>
            <a:pPr marL="1182370">
              <a:lnSpc>
                <a:spcPct val="10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leda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5" name="object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487517"/>
              </p:ext>
            </p:extLst>
          </p:nvPr>
        </p:nvGraphicFramePr>
        <p:xfrm>
          <a:off x="701483" y="4814211"/>
          <a:ext cx="4914000" cy="6241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5960"/>
                <a:gridCol w="1937979"/>
                <a:gridCol w="1880061"/>
              </a:tblGrid>
              <a:tr h="302989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650" spc="-10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Ambalažni</a:t>
                      </a:r>
                      <a:r>
                        <a:rPr sz="650" spc="-55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2032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650" spc="-10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HS </a:t>
                      </a:r>
                      <a:r>
                        <a:rPr sz="650" spc="-5" dirty="0" err="1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carinski</a:t>
                      </a:r>
                      <a:r>
                        <a:rPr sz="650" spc="-95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571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650" spc="15" dirty="0" err="1" smtClean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Kartonska</a:t>
                      </a:r>
                      <a:r>
                        <a:rPr sz="650" spc="15" dirty="0" smtClean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10" dirty="0" err="1" smtClean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kutija</a:t>
                      </a:r>
                      <a:r>
                        <a:rPr sz="650" spc="10" dirty="0" smtClean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15" dirty="0" smtClean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50" spc="-15" dirty="0" smtClean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10" dirty="0" err="1" smtClean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650" dirty="0" smtClean="0">
                        <a:latin typeface="Arial"/>
                        <a:cs typeface="Arial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650" spc="-15" dirty="0" smtClean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84762900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515"/>
                        </a:lnSpc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Sa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cijevi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za </a:t>
                      </a:r>
                      <a:r>
                        <a:rPr sz="650" spc="-10" dirty="0" err="1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hlađenje</a:t>
                      </a:r>
                      <a:r>
                        <a:rPr sz="650" spc="-2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kockicama</a:t>
                      </a:r>
                      <a:r>
                        <a:rPr lang="hr-HR"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l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720090" marR="3048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hr-HR"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Lako se </a:t>
                      </a:r>
                      <a:r>
                        <a:rPr sz="650" spc="-5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rastavlja</a:t>
                      </a:r>
                      <a:r>
                        <a:rPr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650" spc="-1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čisti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68378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spc="-10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15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8719632122609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/>
                </a:tc>
                <a:tc>
                  <a:txBody>
                    <a:bodyPr/>
                    <a:lstStyle/>
                    <a:p>
                      <a:pPr marR="30480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52740">
                <a:tc>
                  <a:txBody>
                    <a:bodyPr/>
                    <a:lstStyle/>
                    <a:p>
                      <a:pPr marL="20320">
                        <a:lnSpc>
                          <a:spcPts val="770"/>
                        </a:lnSpc>
                        <a:spcBef>
                          <a:spcPts val="330"/>
                        </a:spcBef>
                      </a:pPr>
                      <a:r>
                        <a:rPr sz="650" spc="-5" dirty="0" err="1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191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09300541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720090" marR="30480">
                        <a:lnSpc>
                          <a:spcPts val="725"/>
                        </a:lnSpc>
                        <a:spcBef>
                          <a:spcPts val="380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Pogodno za naočale do 15</a:t>
                      </a:r>
                      <a:r>
                        <a:rPr sz="650" spc="-2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cm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8260" marB="0"/>
                </a:tc>
              </a:tr>
            </a:tbl>
          </a:graphicData>
        </a:graphic>
      </p:graphicFrame>
      <p:sp>
        <p:nvSpPr>
          <p:cNvPr id="36" name="object 36"/>
          <p:cNvSpPr txBox="1"/>
          <p:nvPr/>
        </p:nvSpPr>
        <p:spPr>
          <a:xfrm>
            <a:off x="2145289" y="3990359"/>
            <a:ext cx="1204595" cy="81522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2,8</a:t>
            </a:r>
            <a:r>
              <a:rPr sz="650" spc="-9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4.1</a:t>
            </a:r>
            <a:r>
              <a:rPr sz="650" spc="-9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V560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Š260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D360 </a:t>
            </a:r>
            <a:r>
              <a:rPr sz="650" spc="-10" dirty="0" smtClean="0">
                <a:solidFill>
                  <a:srgbClr val="643372"/>
                </a:solidFill>
                <a:latin typeface="Arial"/>
                <a:cs typeface="Arial"/>
              </a:rPr>
              <a:t>mm</a:t>
            </a:r>
            <a:endParaRPr lang="hr-HR" sz="650" spc="-10" dirty="0" smtClean="0">
              <a:solidFill>
                <a:srgbClr val="643372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 smtClean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V510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Š295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D380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0,05 cbm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2440" cy="628015"/>
          </a:xfrm>
          <a:custGeom>
            <a:avLst/>
            <a:gdLst/>
            <a:ahLst/>
            <a:cxnLst/>
            <a:rect l="l" t="t" r="r" b="b"/>
            <a:pathLst>
              <a:path w="472440" h="628015">
                <a:moveTo>
                  <a:pt x="472439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2439" y="0"/>
                </a:lnTo>
                <a:lnTo>
                  <a:pt x="472439" y="627887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3851" y="0"/>
                </a:lnTo>
                <a:lnTo>
                  <a:pt x="7293851" y="627380"/>
                </a:lnTo>
                <a:lnTo>
                  <a:pt x="5288280" y="627380"/>
                </a:lnTo>
                <a:lnTo>
                  <a:pt x="5288280" y="0"/>
                </a:lnTo>
                <a:lnTo>
                  <a:pt x="2478024" y="0"/>
                </a:lnTo>
                <a:lnTo>
                  <a:pt x="2478024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63211" y="342900"/>
            <a:ext cx="2428787" cy="2562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889247" y="5948171"/>
              <a:ext cx="3883151" cy="108051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67405" y="7546085"/>
            <a:ext cx="2032000" cy="1850389"/>
            <a:chOff x="2867405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0359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59486" y="7546085"/>
            <a:ext cx="2032000" cy="1850389"/>
            <a:chOff x="459486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499872" y="7586471"/>
              <a:ext cx="1965960" cy="178460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2440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5275326" y="7546085"/>
            <a:ext cx="2032000" cy="1850389"/>
            <a:chOff x="5275326" y="7546085"/>
            <a:chExt cx="2032000" cy="1850389"/>
          </a:xfrm>
        </p:grpSpPr>
        <p:sp>
          <p:nvSpPr>
            <p:cNvPr id="30" name="object 30"/>
            <p:cNvSpPr/>
            <p:nvPr/>
          </p:nvSpPr>
          <p:spPr>
            <a:xfrm>
              <a:off x="5300471" y="7610855"/>
              <a:ext cx="1979675" cy="175107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288280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771143" y="1393383"/>
            <a:ext cx="2640249" cy="19568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4030" marR="5080" indent="469265">
              <a:lnSpc>
                <a:spcPct val="112400"/>
              </a:lnSpc>
              <a:spcBef>
                <a:spcPts val="100"/>
              </a:spcBef>
            </a:pPr>
            <a:endParaRPr lang="hr-HR" sz="1850" spc="-15" dirty="0" smtClean="0">
              <a:solidFill>
                <a:srgbClr val="929498"/>
              </a:solidFill>
              <a:latin typeface="Arial"/>
              <a:cs typeface="Arial"/>
            </a:endParaRPr>
          </a:p>
          <a:p>
            <a:pPr marL="494030" marR="5080" indent="469265">
              <a:lnSpc>
                <a:spcPct val="112400"/>
              </a:lnSpc>
              <a:spcBef>
                <a:spcPts val="100"/>
              </a:spcBef>
            </a:pP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DISPENSER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 ZA SOK</a:t>
            </a:r>
            <a:endParaRPr sz="1850" dirty="0">
              <a:latin typeface="Arial"/>
              <a:cs typeface="Arial"/>
            </a:endParaRPr>
          </a:p>
          <a:p>
            <a:pPr marL="82486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MDP2-8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78241" y="9479205"/>
            <a:ext cx="1118870" cy="26924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Opremljen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nehrđajućim</a:t>
            </a:r>
            <a:r>
              <a:rPr sz="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čelikom</a:t>
            </a:r>
            <a:endParaRPr sz="600">
              <a:latin typeface="Arial"/>
              <a:cs typeface="Arial"/>
            </a:endParaRPr>
          </a:p>
          <a:p>
            <a:pPr marL="381000">
              <a:lnSpc>
                <a:spcPct val="100000"/>
              </a:lnSpc>
              <a:spcBef>
                <a:spcPts val="434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rashladne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cijevi</a:t>
            </a:r>
            <a:endParaRPr sz="5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00860" y="9483932"/>
            <a:ext cx="1261110" cy="2667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Konstrukcija od nehrđajućeg čelika</a:t>
            </a:r>
            <a:r>
              <a:rPr sz="5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endParaRPr sz="550">
              <a:latin typeface="Arial"/>
              <a:cs typeface="Arial"/>
            </a:endParaRPr>
          </a:p>
          <a:p>
            <a:pPr marL="390525">
              <a:lnSpc>
                <a:spcPct val="100000"/>
              </a:lnSpc>
              <a:spcBef>
                <a:spcPts val="390"/>
              </a:spcBef>
            </a:pP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prozirni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rezervoar</a:t>
            </a:r>
            <a:endParaRPr sz="6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615482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13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643372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 pakiranja  Volumen</a:t>
            </a:r>
            <a:r>
              <a:rPr sz="650" spc="-3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722126"/>
            <a:ext cx="2075814" cy="11805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x8L dozator za napitak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sok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Konstrukcija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čelika s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prozirnim</a:t>
            </a:r>
            <a:r>
              <a:rPr sz="60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spremnikom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100%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BPA spremnik za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sok</a:t>
            </a:r>
            <a:endParaRPr sz="650" dirty="0">
              <a:latin typeface="Arial"/>
              <a:cs typeface="Arial"/>
            </a:endParaRPr>
          </a:p>
          <a:p>
            <a:pPr marL="12700" marR="189230">
              <a:lnSpc>
                <a:spcPct val="160000"/>
              </a:lnSpc>
              <a:spcBef>
                <a:spcPts val="2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Moderan dizajn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čvrstom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nogom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Ručke za nošenje  za podizanje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dozatora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Kompletno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ladicom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 kapanje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550" dirty="0">
              <a:latin typeface="Arial"/>
              <a:cs typeface="Arial"/>
            </a:endParaRPr>
          </a:p>
          <a:p>
            <a:pPr marL="1182370">
              <a:lnSpc>
                <a:spcPct val="10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leda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5" name="object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612340"/>
              </p:ext>
            </p:extLst>
          </p:nvPr>
        </p:nvGraphicFramePr>
        <p:xfrm>
          <a:off x="701488" y="4809600"/>
          <a:ext cx="4902834" cy="62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470"/>
                <a:gridCol w="1933575"/>
                <a:gridCol w="1875789"/>
              </a:tblGrid>
              <a:tr h="307601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650" spc="-10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Ambalažni</a:t>
                      </a:r>
                      <a:r>
                        <a:rPr sz="650" spc="-55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2032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650" spc="-10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HS </a:t>
                      </a:r>
                      <a:r>
                        <a:rPr sz="650" spc="-5" dirty="0" err="1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carinski</a:t>
                      </a:r>
                      <a:r>
                        <a:rPr sz="650" spc="-95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650" spc="15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Kartonska </a:t>
                      </a:r>
                      <a:r>
                        <a:rPr sz="650" spc="10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650" spc="15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50" spc="-15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10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650" spc="-15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84762900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550"/>
                        </a:lnSpc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Sa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cijevi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za hlađenje</a:t>
                      </a:r>
                      <a:r>
                        <a:rPr sz="650" spc="-2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kockicama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720090" marR="3048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hr-HR"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Lako se </a:t>
                      </a:r>
                      <a:r>
                        <a:rPr sz="650" spc="-5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rastavlja</a:t>
                      </a:r>
                      <a:r>
                        <a:rPr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650" spc="-1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čisti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63829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spc="-10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spc="-15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8719632122616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R="30480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57290">
                <a:tc>
                  <a:txBody>
                    <a:bodyPr/>
                    <a:lstStyle/>
                    <a:p>
                      <a:pPr marL="20320">
                        <a:lnSpc>
                          <a:spcPts val="770"/>
                        </a:lnSpc>
                        <a:spcBef>
                          <a:spcPts val="365"/>
                        </a:spcBef>
                      </a:pPr>
                      <a:r>
                        <a:rPr sz="650" spc="-5" dirty="0" err="1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09300542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720090" marR="30480">
                        <a:lnSpc>
                          <a:spcPts val="725"/>
                        </a:lnSpc>
                        <a:spcBef>
                          <a:spcPts val="415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Pogodno za naočale do 15</a:t>
                      </a:r>
                      <a:r>
                        <a:rPr sz="650" spc="-2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cm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52705" marB="0"/>
                </a:tc>
              </a:tr>
            </a:tbl>
          </a:graphicData>
        </a:graphic>
      </p:graphicFrame>
      <p:sp>
        <p:nvSpPr>
          <p:cNvPr id="36" name="object 36"/>
          <p:cNvSpPr txBox="1"/>
          <p:nvPr/>
        </p:nvSpPr>
        <p:spPr>
          <a:xfrm>
            <a:off x="2145289" y="4010147"/>
            <a:ext cx="1204595" cy="763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5.6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00" dirty="0">
                <a:solidFill>
                  <a:srgbClr val="643372"/>
                </a:solidFill>
                <a:latin typeface="Arial"/>
                <a:cs typeface="Arial"/>
              </a:rPr>
              <a:t>7.9</a:t>
            </a:r>
            <a:r>
              <a:rPr sz="600" spc="-9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V560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Š550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D360 mm </a:t>
            </a:r>
            <a:endParaRPr lang="hr-HR" sz="650" spc="-10" dirty="0" smtClean="0">
              <a:solidFill>
                <a:srgbClr val="643372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643372"/>
                </a:solidFill>
                <a:latin typeface="Arial"/>
                <a:cs typeface="Arial"/>
              </a:rPr>
              <a:t>V585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Š530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D380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0,12 cbm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81272" y="612648"/>
            <a:ext cx="2993550" cy="22970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889247" y="5948171"/>
              <a:ext cx="3883151" cy="108051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875788" y="7566660"/>
              <a:ext cx="2017775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30" name="object 30"/>
            <p:cNvSpPr/>
            <p:nvPr/>
          </p:nvSpPr>
          <p:spPr>
            <a:xfrm>
              <a:off x="5303520" y="7589520"/>
              <a:ext cx="1981200" cy="175107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784288" y="1375892"/>
            <a:ext cx="2416112" cy="19568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4030" marR="5080" indent="469265">
              <a:lnSpc>
                <a:spcPct val="112400"/>
              </a:lnSpc>
              <a:spcBef>
                <a:spcPts val="100"/>
              </a:spcBef>
            </a:pPr>
            <a:endParaRPr lang="hr-HR" sz="1850" spc="-15" dirty="0" smtClean="0">
              <a:solidFill>
                <a:srgbClr val="929498"/>
              </a:solidFill>
              <a:latin typeface="Arial"/>
              <a:cs typeface="Arial"/>
            </a:endParaRPr>
          </a:p>
          <a:p>
            <a:pPr marL="494030" marR="5080" indent="469265">
              <a:lnSpc>
                <a:spcPct val="112400"/>
              </a:lnSpc>
              <a:spcBef>
                <a:spcPts val="100"/>
              </a:spcBef>
            </a:pP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DISPENSER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 ZA SOK </a:t>
            </a:r>
            <a:endParaRPr sz="1850" dirty="0">
              <a:latin typeface="Arial"/>
              <a:cs typeface="Arial"/>
            </a:endParaRPr>
          </a:p>
          <a:p>
            <a:pPr marL="820419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MDP3-8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78241" y="9479205"/>
            <a:ext cx="1118870" cy="26924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Opremljen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nehrđajućim</a:t>
            </a:r>
            <a:r>
              <a:rPr sz="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čelikom</a:t>
            </a:r>
            <a:endParaRPr sz="600">
              <a:latin typeface="Arial"/>
              <a:cs typeface="Arial"/>
            </a:endParaRPr>
          </a:p>
          <a:p>
            <a:pPr marL="381000">
              <a:lnSpc>
                <a:spcPct val="100000"/>
              </a:lnSpc>
              <a:spcBef>
                <a:spcPts val="434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rashladne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cijevi</a:t>
            </a:r>
            <a:endParaRPr sz="5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00860" y="9483932"/>
            <a:ext cx="1261110" cy="2667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Konstrukcija od nehrđajućeg čelika</a:t>
            </a:r>
            <a:r>
              <a:rPr sz="5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endParaRPr sz="550">
              <a:latin typeface="Arial"/>
              <a:cs typeface="Arial"/>
            </a:endParaRPr>
          </a:p>
          <a:p>
            <a:pPr marL="390525">
              <a:lnSpc>
                <a:spcPct val="100000"/>
              </a:lnSpc>
              <a:spcBef>
                <a:spcPts val="390"/>
              </a:spcBef>
            </a:pP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prozirni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rezervoar</a:t>
            </a:r>
            <a:endParaRPr sz="6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615482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13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643372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 pakiranja  Volumen</a:t>
            </a:r>
            <a:r>
              <a:rPr sz="650" spc="-3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pakiranja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3722126"/>
            <a:ext cx="2121535" cy="121905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x8L dozator za napitak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sok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Konstrukcija od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čelika s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prozirnim</a:t>
            </a:r>
            <a:r>
              <a:rPr sz="600" spc="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spremnikom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100%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BPA spremnik za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sok</a:t>
            </a:r>
            <a:endParaRPr sz="650" dirty="0">
              <a:latin typeface="Arial"/>
              <a:cs typeface="Arial"/>
            </a:endParaRPr>
          </a:p>
          <a:p>
            <a:pPr marL="12700" marR="234950">
              <a:lnSpc>
                <a:spcPct val="160000"/>
              </a:lnSpc>
              <a:spcBef>
                <a:spcPts val="2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Moderan dizajn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čvrstom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nogom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34950">
              <a:lnSpc>
                <a:spcPct val="160000"/>
              </a:lnSpc>
              <a:spcBef>
                <a:spcPts val="2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Ručke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nošenje  za podizanje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dozatora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Kompletno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ladicom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 kapanje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550" dirty="0">
              <a:latin typeface="Arial"/>
              <a:cs typeface="Arial"/>
            </a:endParaRPr>
          </a:p>
          <a:p>
            <a:pPr marL="1182370">
              <a:lnSpc>
                <a:spcPct val="10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leda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5" name="object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868516"/>
              </p:ext>
            </p:extLst>
          </p:nvPr>
        </p:nvGraphicFramePr>
        <p:xfrm>
          <a:off x="701445" y="4809600"/>
          <a:ext cx="4902834" cy="62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470"/>
                <a:gridCol w="1933575"/>
                <a:gridCol w="1875789"/>
              </a:tblGrid>
              <a:tr h="307601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650" spc="-10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Ambalažni</a:t>
                      </a:r>
                      <a:r>
                        <a:rPr sz="650" spc="-55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materijal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2032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650" spc="-10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HS </a:t>
                      </a:r>
                      <a:r>
                        <a:rPr sz="650" spc="-5" dirty="0" err="1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carinski</a:t>
                      </a:r>
                      <a:r>
                        <a:rPr sz="650" spc="-95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016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650" spc="15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Kartonska </a:t>
                      </a:r>
                      <a:r>
                        <a:rPr sz="650" spc="10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kutija </a:t>
                      </a:r>
                      <a:r>
                        <a:rPr sz="650" spc="15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650" spc="-15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10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pjenom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650" spc="-15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84762900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9525" marB="0"/>
                </a:tc>
                <a:tc>
                  <a:txBody>
                    <a:bodyPr/>
                    <a:lstStyle/>
                    <a:p>
                      <a:pPr marL="720090">
                        <a:lnSpc>
                          <a:spcPts val="550"/>
                        </a:lnSpc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Sa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cijevi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za hlađenje</a:t>
                      </a:r>
                      <a:r>
                        <a:rPr sz="650" spc="-2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kockicama</a:t>
                      </a:r>
                      <a:endParaRPr sz="650" dirty="0">
                        <a:latin typeface="Arial"/>
                        <a:cs typeface="Arial"/>
                      </a:endParaRPr>
                    </a:p>
                    <a:p>
                      <a:pPr marL="720090" marR="3048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hr-HR"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Lako se </a:t>
                      </a:r>
                      <a:r>
                        <a:rPr sz="650" spc="-5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rastavlja</a:t>
                      </a:r>
                      <a:r>
                        <a:rPr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650" spc="-1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čisti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</a:tr>
              <a:tr h="163829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spc="-10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650" spc="-15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8719632122623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3655" marB="0"/>
                </a:tc>
                <a:tc>
                  <a:txBody>
                    <a:bodyPr/>
                    <a:lstStyle/>
                    <a:p>
                      <a:pPr marR="30480"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157290">
                <a:tc>
                  <a:txBody>
                    <a:bodyPr/>
                    <a:lstStyle/>
                    <a:p>
                      <a:pPr marL="20320">
                        <a:lnSpc>
                          <a:spcPts val="770"/>
                        </a:lnSpc>
                        <a:spcBef>
                          <a:spcPts val="365"/>
                        </a:spcBef>
                      </a:pPr>
                      <a:r>
                        <a:rPr sz="650" spc="-5" dirty="0" err="1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362585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>
                          <a:solidFill>
                            <a:srgbClr val="643372"/>
                          </a:solidFill>
                          <a:latin typeface="Arial"/>
                          <a:cs typeface="Arial"/>
                        </a:rPr>
                        <a:t>09300543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720090" marR="30480">
                        <a:lnSpc>
                          <a:spcPts val="725"/>
                        </a:lnSpc>
                        <a:spcBef>
                          <a:spcPts val="415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Pogodno za naočale do 15</a:t>
                      </a:r>
                      <a:r>
                        <a:rPr sz="650" spc="-2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cm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52705" marB="0"/>
                </a:tc>
              </a:tr>
            </a:tbl>
          </a:graphicData>
        </a:graphic>
      </p:graphicFrame>
      <p:sp>
        <p:nvSpPr>
          <p:cNvPr id="36" name="object 36"/>
          <p:cNvSpPr txBox="1"/>
          <p:nvPr/>
        </p:nvSpPr>
        <p:spPr>
          <a:xfrm>
            <a:off x="2145289" y="4010147"/>
            <a:ext cx="1204595" cy="7632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8.4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11,8 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V560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Š550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D360 mm </a:t>
            </a:r>
            <a:endParaRPr lang="hr-HR" sz="650" spc="-10" dirty="0" smtClean="0">
              <a:solidFill>
                <a:srgbClr val="643372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643372"/>
                </a:solidFill>
                <a:latin typeface="Arial"/>
                <a:cs typeface="Arial"/>
              </a:rPr>
              <a:t>V540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Š890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D380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0,18 cbm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92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0"/>
                </a:moveTo>
                <a:lnTo>
                  <a:pt x="0" y="0"/>
                </a:lnTo>
                <a:lnTo>
                  <a:pt x="0" y="627875"/>
                </a:lnTo>
                <a:lnTo>
                  <a:pt x="0" y="1182624"/>
                </a:lnTo>
                <a:lnTo>
                  <a:pt x="7772400" y="1182624"/>
                </a:lnTo>
                <a:lnTo>
                  <a:pt x="7772400" y="627875"/>
                </a:lnTo>
                <a:lnTo>
                  <a:pt x="7772400" y="0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54879" y="272795"/>
            <a:ext cx="1796361" cy="25939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291328" y="7571231"/>
              <a:ext cx="2005964" cy="1812289"/>
            </a:xfrm>
            <a:custGeom>
              <a:avLst/>
              <a:gdLst/>
              <a:ahLst/>
              <a:cxnLst/>
              <a:rect l="l" t="t" r="r" b="b"/>
              <a:pathLst>
                <a:path w="2005965" h="1812290">
                  <a:moveTo>
                    <a:pt x="2005583" y="1812035"/>
                  </a:moveTo>
                  <a:lnTo>
                    <a:pt x="0" y="1812035"/>
                  </a:lnTo>
                  <a:lnTo>
                    <a:pt x="0" y="0"/>
                  </a:lnTo>
                  <a:lnTo>
                    <a:pt x="2005583" y="0"/>
                  </a:lnTo>
                  <a:lnTo>
                    <a:pt x="2005583" y="18120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8948" y="7566660"/>
              <a:ext cx="1991867" cy="172211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107377" y="1643309"/>
            <a:ext cx="2381058" cy="12050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1180" algn="ctr">
              <a:lnSpc>
                <a:spcPct val="121600"/>
              </a:lnSpc>
              <a:spcBef>
                <a:spcPts val="100"/>
              </a:spcBef>
            </a:pP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EKSTRAKTOR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 ZA SOK</a:t>
            </a:r>
            <a:endParaRPr sz="1850" dirty="0">
              <a:latin typeface="Arial"/>
              <a:cs typeface="Arial"/>
            </a:endParaRPr>
          </a:p>
          <a:p>
            <a:pPr marL="39052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MJ-2000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207260" cy="6517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Plastično kućište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potisna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stezaljka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poklopca, rende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sito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od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Ugljeni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 bez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četkica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kontinuiranu 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brzina 7200 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min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898870"/>
            <a:ext cx="2122170" cy="6356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propusnost od 75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0000"/>
              </a:lnSpc>
              <a:spcBef>
                <a:spcPts val="13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Pogodno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srednje velike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proizvodnje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60000"/>
              </a:lnSpc>
              <a:spcBef>
                <a:spcPts val="13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Dobro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mekano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tvrdo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voće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povrće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Visoka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efikasnost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suha pulpa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615279"/>
            <a:ext cx="2230120" cy="68929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Sigurnosni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prekidač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obujmici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poklopca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Veliki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spremnik</a:t>
            </a:r>
            <a:r>
              <a:rPr lang="hr-HR"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sakupljanje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pulpe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 5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velike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Uklonite dio za prešanje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sito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jednokratno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vrlo tihu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494525"/>
            <a:ext cx="47307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643372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80992"/>
            <a:ext cx="26035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800</a:t>
            </a:r>
            <a:r>
              <a:rPr sz="650" spc="-6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W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45289" y="3825766"/>
            <a:ext cx="1207511" cy="16145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8,6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10,0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V523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Š448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D247</a:t>
            </a:r>
            <a:r>
              <a:rPr sz="650" spc="-6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V540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Š480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D290</a:t>
            </a:r>
            <a:r>
              <a:rPr sz="650" spc="-6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0,08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4"/>
              </a:spcBef>
            </a:pPr>
            <a:r>
              <a:rPr sz="650" spc="15" dirty="0">
                <a:solidFill>
                  <a:srgbClr val="643372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643372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643372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643372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84351000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8719632124504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09366000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10250" y="9485919"/>
            <a:ext cx="105537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Velika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propusnost od 75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024983" y="9505253"/>
            <a:ext cx="1378585" cy="1003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Okrenite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izljev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 sok kako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biste spriječili</a:t>
            </a:r>
            <a:r>
              <a:rPr sz="45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kapanje</a:t>
            </a:r>
            <a:endParaRPr sz="4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615482" y="9484424"/>
            <a:ext cx="89725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58284" y="367284"/>
            <a:ext cx="2096325" cy="2529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5600" y="7571231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890619" y="1492690"/>
            <a:ext cx="2931223" cy="15780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551180">
              <a:lnSpc>
                <a:spcPct val="121600"/>
              </a:lnSpc>
              <a:spcBef>
                <a:spcPts val="100"/>
              </a:spcBef>
            </a:pPr>
            <a:endParaRPr lang="hr-HR" sz="1850" spc="-10" dirty="0">
              <a:solidFill>
                <a:srgbClr val="929498"/>
              </a:solidFill>
              <a:latin typeface="Arial"/>
              <a:cs typeface="Arial"/>
            </a:endParaRPr>
          </a:p>
          <a:p>
            <a:pPr marL="12700" marR="5080" indent="551180">
              <a:lnSpc>
                <a:spcPct val="121600"/>
              </a:lnSpc>
              <a:spcBef>
                <a:spcPts val="100"/>
              </a:spcBef>
            </a:pPr>
            <a:r>
              <a:rPr sz="1850" spc="-10" dirty="0" smtClean="0">
                <a:solidFill>
                  <a:srgbClr val="929498"/>
                </a:solidFill>
                <a:latin typeface="Arial"/>
                <a:cs typeface="Arial"/>
              </a:rPr>
              <a:t>EKSTRAKTOR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</a:p>
          <a:p>
            <a:pPr marL="12700" marR="5080" indent="551180">
              <a:lnSpc>
                <a:spcPct val="121600"/>
              </a:lnSpc>
              <a:spcBef>
                <a:spcPts val="10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ZA SOK </a:t>
            </a:r>
            <a:endParaRPr sz="1850" dirty="0">
              <a:latin typeface="Arial"/>
              <a:cs typeface="Arial"/>
            </a:endParaRPr>
          </a:p>
          <a:p>
            <a:pPr marL="39052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MJ-5000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88732"/>
            <a:ext cx="1661160" cy="1172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Aluminijsko kućište i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vrh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Zdjela,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rende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cjedilo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brzina od 3400 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min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protok od 70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Pogodno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veliku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proizvodnju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Savršeno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tvrde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proizvode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(šargarepa) Visoka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efikasnost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suha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celuloza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4454133"/>
            <a:ext cx="1344930" cy="86818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Sigurnosni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prekidač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u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poklopcu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izlaz za pulpu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00" spc="25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00" spc="20" dirty="0">
                <a:solidFill>
                  <a:srgbClr val="221F1F"/>
                </a:solidFill>
                <a:latin typeface="Arial"/>
                <a:cs typeface="Arial"/>
              </a:rPr>
              <a:t>kompletu </a:t>
            </a: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s alatom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0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potiskivačem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ts val="1540"/>
              </a:lnSpc>
              <a:spcBef>
                <a:spcPts val="5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Stoje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gumene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540"/>
              </a:lnSpc>
              <a:spcBef>
                <a:spcPts val="5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643372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80992"/>
            <a:ext cx="1204595" cy="1774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550 W</a:t>
            </a:r>
            <a:endParaRPr sz="650" dirty="0">
              <a:latin typeface="Arial"/>
              <a:cs typeface="Arial"/>
            </a:endParaRPr>
          </a:p>
          <a:p>
            <a:pPr marL="12700" marR="469900">
              <a:lnSpc>
                <a:spcPct val="146200"/>
              </a:lnSpc>
              <a:spcBef>
                <a:spcPts val="12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1faza  22,0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23,0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V450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Š430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D350 mm </a:t>
            </a:r>
            <a:endParaRPr lang="hr-HR" sz="650" spc="-10" dirty="0" smtClean="0">
              <a:solidFill>
                <a:srgbClr val="643372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 smtClean="0">
                <a:solidFill>
                  <a:srgbClr val="643372"/>
                </a:solidFill>
                <a:latin typeface="Arial"/>
                <a:cs typeface="Arial"/>
              </a:rPr>
              <a:t>V530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Š480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D380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0,1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643372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643372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643372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643372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84351000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8719324276092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09300145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23768" y="9489850"/>
            <a:ext cx="1530350" cy="1187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Zdjela, rende i cjedilo od nehrđajućeg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6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218411" y="9485919"/>
            <a:ext cx="105537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Velika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propusnost od 70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615482" y="9484424"/>
            <a:ext cx="89725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32959" y="417576"/>
            <a:ext cx="2446019" cy="24963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3105911" y="7571232"/>
              <a:ext cx="1603248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236714"/>
            <a:ext cx="2032000" cy="2159635"/>
            <a:chOff x="462533" y="7236714"/>
            <a:chExt cx="2032000" cy="2159635"/>
          </a:xfrm>
        </p:grpSpPr>
        <p:sp>
          <p:nvSpPr>
            <p:cNvPr id="29" name="object 29"/>
            <p:cNvSpPr/>
            <p:nvPr/>
          </p:nvSpPr>
          <p:spPr>
            <a:xfrm>
              <a:off x="489204" y="7277100"/>
              <a:ext cx="1979675" cy="20665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249668"/>
              <a:ext cx="2005964" cy="2133600"/>
            </a:xfrm>
            <a:custGeom>
              <a:avLst/>
              <a:gdLst/>
              <a:ahLst/>
              <a:cxnLst/>
              <a:rect l="l" t="t" r="r" b="b"/>
              <a:pathLst>
                <a:path w="2005964" h="2133600">
                  <a:moveTo>
                    <a:pt x="0" y="12192"/>
                  </a:moveTo>
                  <a:lnTo>
                    <a:pt x="0" y="2121408"/>
                  </a:lnTo>
                  <a:lnTo>
                    <a:pt x="0" y="2133600"/>
                  </a:lnTo>
                  <a:lnTo>
                    <a:pt x="13716" y="2133600"/>
                  </a:lnTo>
                  <a:lnTo>
                    <a:pt x="1993391" y="2133600"/>
                  </a:lnTo>
                  <a:lnTo>
                    <a:pt x="2005583" y="2133600"/>
                  </a:lnTo>
                  <a:lnTo>
                    <a:pt x="2005583" y="2121408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37974" y="1695399"/>
            <a:ext cx="2077720" cy="1153521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KOSAČ </a:t>
            </a:r>
            <a:r>
              <a:rPr sz="1850" spc="-5" dirty="0">
                <a:solidFill>
                  <a:srgbClr val="929498"/>
                </a:solidFill>
                <a:latin typeface="Arial"/>
                <a:cs typeface="Arial"/>
              </a:rPr>
              <a:t>/</a:t>
            </a:r>
            <a:r>
              <a:rPr sz="1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GRANITA</a:t>
            </a:r>
            <a:endParaRPr sz="1850" dirty="0">
              <a:latin typeface="Arial"/>
              <a:cs typeface="Arial"/>
            </a:endParaRPr>
          </a:p>
          <a:p>
            <a:pPr marL="684530">
              <a:lnSpc>
                <a:spcPct val="100000"/>
              </a:lnSpc>
              <a:spcBef>
                <a:spcPts val="275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MAŠINA</a:t>
            </a:r>
            <a:endParaRPr sz="1850" dirty="0">
              <a:latin typeface="Arial"/>
              <a:cs typeface="Arial"/>
            </a:endParaRPr>
          </a:p>
          <a:p>
            <a:pPr marL="90995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1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</a:t>
            </a:r>
            <a:r>
              <a:rPr sz="850" spc="-3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15L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513825" y="9615999"/>
            <a:ext cx="3867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isparivač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080895" cy="5845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za bljuzgavicu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granitu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rezervoara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 1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x15L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robusne plastične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slavine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Opremljene ručkama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nošenje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913796"/>
            <a:ext cx="2094864" cy="11921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Dvostruko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izolirani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poklopac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Čvrst polikarbonatni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spremnik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Spremnik ne sadrži 100%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BPA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snažnim elementima za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miješanje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2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Automatska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regulacija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 marR="12065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Varijabilni termostat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-2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-4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2065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Učinkovit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moćan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hlađenja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160307"/>
            <a:ext cx="1672690" cy="119135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Rashladno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sredstvo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R134a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Isparivač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304 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Ručne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komande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dugmadima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Sve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bakarne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cijevi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unutrašnjosti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Opremljene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ladicom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ispuštanje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kapljica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Moderan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elegantan 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Lako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6389130"/>
            <a:ext cx="852169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Hladi se brzo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radi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tiho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643372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45289" y="3633754"/>
            <a:ext cx="1204595" cy="17887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450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40,0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48,0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V740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Š290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D550 mm </a:t>
            </a:r>
            <a:endParaRPr lang="hr-HR" sz="650" spc="-10" dirty="0" smtClean="0">
              <a:solidFill>
                <a:srgbClr val="643372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643372"/>
                </a:solidFill>
                <a:latin typeface="Arial"/>
                <a:cs typeface="Arial"/>
              </a:rPr>
              <a:t>V900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Š390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D630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0,22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84388000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8719632121893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09300515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99580" y="9491995"/>
            <a:ext cx="89725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099315" y="9501659"/>
            <a:ext cx="1340485" cy="990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Kućište od nehrđajućeg čelika,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ladica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4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kapanje</a:t>
            </a:r>
            <a:endParaRPr sz="4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371615" y="9501236"/>
            <a:ext cx="14738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Opremljen snažnim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elementom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miješanje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637583" y="397764"/>
            <a:ext cx="1838344" cy="252762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2962656" y="7571232"/>
              <a:ext cx="184404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236714"/>
            <a:ext cx="2032000" cy="2159635"/>
            <a:chOff x="462533" y="7236714"/>
            <a:chExt cx="2032000" cy="2159635"/>
          </a:xfrm>
        </p:grpSpPr>
        <p:sp>
          <p:nvSpPr>
            <p:cNvPr id="29" name="object 29"/>
            <p:cNvSpPr/>
            <p:nvPr/>
          </p:nvSpPr>
          <p:spPr>
            <a:xfrm>
              <a:off x="489204" y="7277100"/>
              <a:ext cx="1979675" cy="20665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249668"/>
              <a:ext cx="2005964" cy="2133600"/>
            </a:xfrm>
            <a:custGeom>
              <a:avLst/>
              <a:gdLst/>
              <a:ahLst/>
              <a:cxnLst/>
              <a:rect l="l" t="t" r="r" b="b"/>
              <a:pathLst>
                <a:path w="2005964" h="2133600">
                  <a:moveTo>
                    <a:pt x="0" y="12192"/>
                  </a:moveTo>
                  <a:lnTo>
                    <a:pt x="0" y="2121408"/>
                  </a:lnTo>
                  <a:lnTo>
                    <a:pt x="0" y="2133600"/>
                  </a:lnTo>
                  <a:lnTo>
                    <a:pt x="13716" y="2133600"/>
                  </a:lnTo>
                  <a:lnTo>
                    <a:pt x="1993391" y="2133600"/>
                  </a:lnTo>
                  <a:lnTo>
                    <a:pt x="2005583" y="2133600"/>
                  </a:lnTo>
                  <a:lnTo>
                    <a:pt x="2005583" y="2121408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37974" y="1695399"/>
            <a:ext cx="2077720" cy="1153521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KOSAČ </a:t>
            </a:r>
            <a:r>
              <a:rPr sz="1850" spc="-5" dirty="0">
                <a:solidFill>
                  <a:srgbClr val="929498"/>
                </a:solidFill>
                <a:latin typeface="Arial"/>
                <a:cs typeface="Arial"/>
              </a:rPr>
              <a:t>/</a:t>
            </a:r>
            <a:r>
              <a:rPr sz="1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GRANITA</a:t>
            </a:r>
            <a:endParaRPr sz="1850" dirty="0">
              <a:latin typeface="Arial"/>
              <a:cs typeface="Arial"/>
            </a:endParaRPr>
          </a:p>
          <a:p>
            <a:pPr marL="684530">
              <a:lnSpc>
                <a:spcPct val="100000"/>
              </a:lnSpc>
              <a:spcBef>
                <a:spcPts val="275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MAŠINA</a:t>
            </a:r>
            <a:endParaRPr sz="1850" dirty="0">
              <a:latin typeface="Arial"/>
              <a:cs typeface="Arial"/>
            </a:endParaRPr>
          </a:p>
          <a:p>
            <a:pPr marL="90995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2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</a:t>
            </a:r>
            <a:r>
              <a:rPr sz="850" spc="-3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15L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99580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45689" y="9488976"/>
            <a:ext cx="1511935" cy="1333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Opremljen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jakim elementima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miješanje</a:t>
            </a:r>
            <a:endParaRPr sz="6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099315" y="9497462"/>
            <a:ext cx="1340485" cy="25336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Kućište od nehrđajućeg čelika,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ladica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4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kapanje</a:t>
            </a:r>
            <a:endParaRPr sz="450">
              <a:latin typeface="Arial"/>
              <a:cs typeface="Arial"/>
            </a:endParaRPr>
          </a:p>
          <a:p>
            <a:pPr marL="426720">
              <a:lnSpc>
                <a:spcPct val="100000"/>
              </a:lnSpc>
              <a:spcBef>
                <a:spcPts val="36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isparivač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080895" cy="624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za bljuzgavicu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granitu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rezervoara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 2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x15L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robusne plastične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slavine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Opremljene ručkama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nošenje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913796"/>
            <a:ext cx="2094864" cy="115824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Dvostruko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izolirani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poklopac</a:t>
            </a:r>
            <a:endParaRPr sz="650" dirty="0">
              <a:latin typeface="Arial"/>
              <a:cs typeface="Arial"/>
            </a:endParaRPr>
          </a:p>
          <a:p>
            <a:pPr marL="12700" marR="953769">
              <a:lnSpc>
                <a:spcPts val="1400"/>
              </a:lnSpc>
              <a:spcBef>
                <a:spcPts val="3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Čvrsti polikarbonatni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rezervoari  Spremnici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nemaju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100%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BPA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snažnim elementima za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miješanje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Automatska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regulacija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 marR="12065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Varijabilni termostat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-2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-4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2065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Učinkovit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moćan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hlađenja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160307"/>
            <a:ext cx="1468755" cy="11653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Rashladno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sredstvo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R134a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Isparivač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304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Ručne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komande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dugmadima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Sve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bakarne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cijevi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unutrašnjosti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Opremljene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ladicom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ispuštanje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kapljica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Moderan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elegantan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6389130"/>
            <a:ext cx="852169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Hladi se brzo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radi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tiho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643372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45289" y="3633754"/>
            <a:ext cx="929005" cy="179832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700 W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1faza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45,0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55,0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V740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Š420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D550</a:t>
            </a:r>
            <a:r>
              <a:rPr sz="650" spc="-6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V900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Š530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D630</a:t>
            </a:r>
            <a:r>
              <a:rPr sz="650" spc="-6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0,30 cbm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sa</a:t>
            </a:r>
            <a:r>
              <a:rPr sz="650" spc="-3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pjenom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84388000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8719632121909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09300520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16126" y="417576"/>
            <a:ext cx="1551557" cy="24963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89247" y="5948171"/>
              <a:ext cx="3883151" cy="108051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191316" y="1447800"/>
            <a:ext cx="1376045" cy="1467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5445" algn="ctr">
              <a:lnSpc>
                <a:spcPct val="112400"/>
              </a:lnSpc>
              <a:spcBef>
                <a:spcPts val="100"/>
              </a:spcBef>
            </a:pPr>
            <a:r>
              <a:rPr sz="1850" spc="-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DISPEN</a:t>
            </a:r>
            <a:r>
              <a:rPr lang="hr-HR" sz="1850" spc="-15" dirty="0">
                <a:solidFill>
                  <a:srgbClr val="929498"/>
                </a:solidFill>
                <a:latin typeface="Arial"/>
                <a:cs typeface="Arial"/>
              </a:rPr>
              <a:t>Z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ER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 ZA PIĆE </a:t>
            </a:r>
            <a:endParaRPr sz="1850" dirty="0">
              <a:latin typeface="Arial"/>
              <a:cs typeface="Arial"/>
            </a:endParaRPr>
          </a:p>
          <a:p>
            <a:pPr marL="37973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1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DP1-18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18811" y="9475743"/>
            <a:ext cx="1204595" cy="273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Čvrst polikarbonatni spremnik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endParaRPr sz="650">
              <a:latin typeface="Arial"/>
              <a:cs typeface="Arial"/>
            </a:endParaRPr>
          </a:p>
          <a:p>
            <a:pPr marL="370840">
              <a:lnSpc>
                <a:spcPct val="100000"/>
              </a:lnSpc>
              <a:spcBef>
                <a:spcPts val="370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miješajući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 element</a:t>
            </a:r>
            <a:endParaRPr sz="6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058182" y="9475743"/>
            <a:ext cx="130873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Automatska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regulacija</a:t>
            </a:r>
            <a:r>
              <a:rPr sz="6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temperature,</a:t>
            </a:r>
            <a:endParaRPr sz="650">
              <a:latin typeface="Arial"/>
              <a:cs typeface="Arial"/>
            </a:endParaRPr>
          </a:p>
          <a:p>
            <a:pPr marR="1270" algn="ctr">
              <a:lnSpc>
                <a:spcPct val="100000"/>
              </a:lnSpc>
              <a:spcBef>
                <a:spcPts val="32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varijabilno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7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C do 12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°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615482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1701800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18,0L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rashladni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dozator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ručka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Moderan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elegantan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708333"/>
            <a:ext cx="2414270" cy="30777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Čvrsti polikarbonatni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spremnik 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elementom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miješanje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05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Spremnik</a:t>
            </a:r>
            <a:r>
              <a:rPr sz="650" spc="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ne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sadrži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100%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BPA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077184"/>
            <a:ext cx="1647825" cy="11631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Automatska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regulacija temperature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Varijabilni termostat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7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12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C</a:t>
            </a:r>
            <a:endParaRPr sz="650" dirty="0">
              <a:latin typeface="Arial"/>
              <a:cs typeface="Arial"/>
            </a:endParaRPr>
          </a:p>
          <a:p>
            <a:pPr marL="12700" marR="51435">
              <a:lnSpc>
                <a:spcPts val="1400"/>
              </a:lnSpc>
              <a:spcBef>
                <a:spcPts val="15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Učinkovito i ekonomično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hlađenje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1435">
              <a:lnSpc>
                <a:spcPts val="1400"/>
              </a:lnSpc>
              <a:spcBef>
                <a:spcPts val="15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Rashladno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sredstvo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R134a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Opremljen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ladicom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kapanje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Brzo se hladi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radi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tiho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643372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20459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151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23,0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25,0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V700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Š340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D450 mm </a:t>
            </a:r>
            <a:endParaRPr lang="hr-HR" sz="650" spc="-10" dirty="0" smtClean="0">
              <a:solidFill>
                <a:srgbClr val="643372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643372"/>
                </a:solidFill>
                <a:latin typeface="Arial"/>
                <a:cs typeface="Arial"/>
              </a:rPr>
              <a:t>V770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Š380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D490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0,14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643372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643372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643372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643372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84388091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8719324276061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09300530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584191" y="367284"/>
            <a:ext cx="2096325" cy="25299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2959608" y="7571232"/>
              <a:ext cx="189585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236714"/>
            <a:ext cx="2032000" cy="2159635"/>
            <a:chOff x="462533" y="7236714"/>
            <a:chExt cx="2032000" cy="2159635"/>
          </a:xfrm>
        </p:grpSpPr>
        <p:sp>
          <p:nvSpPr>
            <p:cNvPr id="29" name="object 29"/>
            <p:cNvSpPr/>
            <p:nvPr/>
          </p:nvSpPr>
          <p:spPr>
            <a:xfrm>
              <a:off x="489204" y="7277100"/>
              <a:ext cx="1979675" cy="20665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249668"/>
              <a:ext cx="2005964" cy="2133600"/>
            </a:xfrm>
            <a:custGeom>
              <a:avLst/>
              <a:gdLst/>
              <a:ahLst/>
              <a:cxnLst/>
              <a:rect l="l" t="t" r="r" b="b"/>
              <a:pathLst>
                <a:path w="2005964" h="2133600">
                  <a:moveTo>
                    <a:pt x="0" y="12192"/>
                  </a:moveTo>
                  <a:lnTo>
                    <a:pt x="0" y="2121408"/>
                  </a:lnTo>
                  <a:lnTo>
                    <a:pt x="0" y="2133600"/>
                  </a:lnTo>
                  <a:lnTo>
                    <a:pt x="13716" y="2133600"/>
                  </a:lnTo>
                  <a:lnTo>
                    <a:pt x="1993391" y="2133600"/>
                  </a:lnTo>
                  <a:lnTo>
                    <a:pt x="2005583" y="2133600"/>
                  </a:lnTo>
                  <a:lnTo>
                    <a:pt x="2005583" y="2121408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37974" y="1695399"/>
            <a:ext cx="2077720" cy="1153521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KOSAČ </a:t>
            </a:r>
            <a:r>
              <a:rPr sz="1850" spc="-5" dirty="0">
                <a:solidFill>
                  <a:srgbClr val="929498"/>
                </a:solidFill>
                <a:latin typeface="Arial"/>
                <a:cs typeface="Arial"/>
              </a:rPr>
              <a:t>/</a:t>
            </a:r>
            <a:r>
              <a:rPr sz="1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GRANITA</a:t>
            </a:r>
            <a:endParaRPr sz="1850" dirty="0">
              <a:latin typeface="Arial"/>
              <a:cs typeface="Arial"/>
            </a:endParaRPr>
          </a:p>
          <a:p>
            <a:pPr marL="684530">
              <a:lnSpc>
                <a:spcPct val="100000"/>
              </a:lnSpc>
              <a:spcBef>
                <a:spcPts val="275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MAŠINA</a:t>
            </a:r>
            <a:endParaRPr sz="1850" dirty="0">
              <a:latin typeface="Arial"/>
              <a:cs typeface="Arial"/>
            </a:endParaRPr>
          </a:p>
          <a:p>
            <a:pPr marL="90995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3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</a:t>
            </a:r>
            <a:r>
              <a:rPr sz="850" spc="-3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15L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99580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45689" y="9488976"/>
            <a:ext cx="1511935" cy="1333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Opremljen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jakim elementima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miješanje</a:t>
            </a:r>
            <a:endParaRPr sz="6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099315" y="9497462"/>
            <a:ext cx="1340485" cy="25336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Kućište od nehrđajućeg čelika,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ladica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4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kapanje</a:t>
            </a:r>
            <a:endParaRPr sz="450">
              <a:latin typeface="Arial"/>
              <a:cs typeface="Arial"/>
            </a:endParaRPr>
          </a:p>
          <a:p>
            <a:pPr marL="426720">
              <a:lnSpc>
                <a:spcPct val="100000"/>
              </a:lnSpc>
              <a:spcBef>
                <a:spcPts val="36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isparivač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080895" cy="5845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za bljuzgavicu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granitu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rezervoara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 3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x15L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robusne plastične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slavine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Opremljene ručkama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nošenje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913796"/>
            <a:ext cx="2094864" cy="115824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Dvostruko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izolirani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poklopac</a:t>
            </a:r>
            <a:endParaRPr sz="650" dirty="0">
              <a:latin typeface="Arial"/>
              <a:cs typeface="Arial"/>
            </a:endParaRPr>
          </a:p>
          <a:p>
            <a:pPr marL="12700" marR="953769">
              <a:lnSpc>
                <a:spcPts val="1400"/>
              </a:lnSpc>
              <a:spcBef>
                <a:spcPts val="3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Čvrsti polikarbonatni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rezervoari  Spremnici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nemaju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100%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BPA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snažnim elementima za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miješanje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Automatska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regulacija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 marR="12065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Varijabilni termostat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-2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-4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2065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Učinkovit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moćan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hlađenja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160307"/>
            <a:ext cx="1468755" cy="11653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Rashladno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sredstvo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R134a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Isparivač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304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Ručne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komande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dugmadima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Sve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bakarne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cijevi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unutrašnjosti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Opremljene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ladicom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ispuštanje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kapljica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Moderan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elegantan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čisti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6389130"/>
            <a:ext cx="852169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Hladi se brzo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radi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tiho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643372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145289" y="3633754"/>
            <a:ext cx="1204595" cy="17887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1000 Watt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63,0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73.0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V740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Š605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D550 mm </a:t>
            </a:r>
            <a:endParaRPr lang="hr-HR" sz="650" spc="-10" dirty="0" smtClean="0">
              <a:solidFill>
                <a:srgbClr val="643372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643372"/>
                </a:solidFill>
                <a:latin typeface="Arial"/>
                <a:cs typeface="Arial"/>
              </a:rPr>
              <a:t>V900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Š730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D630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0,41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84388000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8719632121916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09300525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54385" y="388207"/>
            <a:ext cx="1664073" cy="26201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3203448" y="7571232"/>
              <a:ext cx="1260348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440930"/>
            <a:ext cx="2032000" cy="1955800"/>
            <a:chOff x="462533" y="7440930"/>
            <a:chExt cx="2032000" cy="1955800"/>
          </a:xfrm>
        </p:grpSpPr>
        <p:sp>
          <p:nvSpPr>
            <p:cNvPr id="29" name="object 29"/>
            <p:cNvSpPr/>
            <p:nvPr/>
          </p:nvSpPr>
          <p:spPr>
            <a:xfrm>
              <a:off x="481584" y="7463028"/>
              <a:ext cx="1991867" cy="179619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453884"/>
              <a:ext cx="2005964" cy="1929764"/>
            </a:xfrm>
            <a:custGeom>
              <a:avLst/>
              <a:gdLst/>
              <a:ahLst/>
              <a:cxnLst/>
              <a:rect l="l" t="t" r="r" b="b"/>
              <a:pathLst>
                <a:path w="2005964" h="1929765">
                  <a:moveTo>
                    <a:pt x="0" y="13716"/>
                  </a:moveTo>
                  <a:lnTo>
                    <a:pt x="0" y="1917191"/>
                  </a:lnTo>
                  <a:lnTo>
                    <a:pt x="0" y="1929383"/>
                  </a:lnTo>
                  <a:lnTo>
                    <a:pt x="13716" y="1929383"/>
                  </a:lnTo>
                  <a:lnTo>
                    <a:pt x="1993391" y="1929383"/>
                  </a:lnTo>
                  <a:lnTo>
                    <a:pt x="2005583" y="1929383"/>
                  </a:lnTo>
                  <a:lnTo>
                    <a:pt x="2005583" y="1917191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18208" y="1677304"/>
            <a:ext cx="2009139" cy="114390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40665">
              <a:lnSpc>
                <a:spcPct val="125499"/>
              </a:lnSpc>
              <a:spcBef>
                <a:spcPts val="90"/>
              </a:spcBef>
            </a:pPr>
            <a:r>
              <a:rPr sz="1650" spc="15" dirty="0">
                <a:solidFill>
                  <a:srgbClr val="929498"/>
                </a:solidFill>
                <a:latin typeface="Arial"/>
                <a:cs typeface="Arial"/>
              </a:rPr>
              <a:t>DELUXE </a:t>
            </a:r>
            <a:r>
              <a:rPr sz="1650" spc="20" dirty="0">
                <a:solidFill>
                  <a:srgbClr val="929498"/>
                </a:solidFill>
                <a:latin typeface="Arial"/>
                <a:cs typeface="Arial"/>
              </a:rPr>
              <a:t>SLUSH</a:t>
            </a:r>
            <a:r>
              <a:rPr sz="1650" spc="-9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650" spc="5" dirty="0">
                <a:solidFill>
                  <a:srgbClr val="929498"/>
                </a:solidFill>
                <a:latin typeface="Arial"/>
                <a:cs typeface="Arial"/>
              </a:rPr>
              <a:t>/  </a:t>
            </a:r>
            <a:r>
              <a:rPr sz="1650" spc="15" dirty="0">
                <a:solidFill>
                  <a:srgbClr val="929498"/>
                </a:solidFill>
                <a:latin typeface="Arial"/>
                <a:cs typeface="Arial"/>
              </a:rPr>
              <a:t>GRANITA</a:t>
            </a:r>
            <a:r>
              <a:rPr sz="1650" spc="-1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650" spc="15" dirty="0">
                <a:solidFill>
                  <a:srgbClr val="929498"/>
                </a:solidFill>
                <a:latin typeface="Arial"/>
                <a:cs typeface="Arial"/>
              </a:rPr>
              <a:t>MAŠINA</a:t>
            </a:r>
            <a:endParaRPr sz="1650" dirty="0">
              <a:latin typeface="Arial"/>
              <a:cs typeface="Arial"/>
            </a:endParaRPr>
          </a:p>
          <a:p>
            <a:pPr marL="928369">
              <a:lnSpc>
                <a:spcPct val="100000"/>
              </a:lnSpc>
              <a:spcBef>
                <a:spcPts val="1305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1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</a:t>
            </a:r>
            <a:r>
              <a:rPr sz="850" spc="-3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12L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036445" cy="624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za bljuzgavicu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granitu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2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rezervoara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 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12L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Izdržljivo kućište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robusne plastične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slavine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ručkama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nošenje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913796"/>
            <a:ext cx="2118995" cy="19166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Dvostruko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izolirani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poklopac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Čvrst polikarbonatni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spremnik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Spremnik ne sadrži 100%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BPA</a:t>
            </a:r>
            <a:endParaRPr sz="650" dirty="0">
              <a:latin typeface="Arial"/>
              <a:cs typeface="Arial"/>
            </a:endParaRPr>
          </a:p>
          <a:p>
            <a:pPr marL="12700" marR="168910">
              <a:lnSpc>
                <a:spcPct val="180000"/>
              </a:lnSpc>
              <a:spcBef>
                <a:spcPts val="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jakim elementom za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miješanje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68910">
              <a:lnSpc>
                <a:spcPct val="180000"/>
              </a:lnSpc>
              <a:spcBef>
                <a:spcPts val="2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Osvjetljenje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instalirano u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spremniku</a:t>
            </a:r>
            <a:endParaRPr sz="650" dirty="0">
              <a:latin typeface="Arial"/>
              <a:cs typeface="Arial"/>
            </a:endParaRPr>
          </a:p>
          <a:p>
            <a:pPr marL="12700" marR="170180">
              <a:lnSpc>
                <a:spcPts val="1400"/>
              </a:lnSpc>
              <a:spcBef>
                <a:spcPts val="150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ekonomičnim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dnevnim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noćnim režimom mirovanja  Automatska regulacija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Varijabilni termostat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-2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-7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Digitalne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kontrole 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displej u punoj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veličini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Učinkovit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hlađenja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Rashladno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sredstvo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R134a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840444"/>
            <a:ext cx="1801495" cy="104002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Isparivač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304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Sve</a:t>
            </a:r>
            <a:r>
              <a:rPr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bakrene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cijevi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endParaRPr sz="650" dirty="0">
              <a:latin typeface="Arial"/>
              <a:cs typeface="Arial"/>
            </a:endParaRPr>
          </a:p>
          <a:p>
            <a:pPr marL="12700" marR="641985">
              <a:lnSpc>
                <a:spcPct val="150000"/>
              </a:lnSpc>
              <a:spcBef>
                <a:spcPts val="28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ladicama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kapanje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Moderan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elegantan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čisti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Hladi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brzo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radi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tiho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643372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929005" cy="179832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900 W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1faza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34,0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44,0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V820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Š230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D520</a:t>
            </a:r>
            <a:r>
              <a:rPr sz="650" spc="-6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V970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Š370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D550</a:t>
            </a:r>
            <a:r>
              <a:rPr sz="650" spc="-6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0,20 cbm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sa</a:t>
            </a:r>
            <a:r>
              <a:rPr sz="650" spc="-3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pjenom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84388000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8719632121923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09300512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99580" y="9491995"/>
            <a:ext cx="89725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204458" y="9481339"/>
            <a:ext cx="969010" cy="260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Izdržljivo kućište s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jakim</a:t>
            </a:r>
            <a:endParaRPr sz="650">
              <a:latin typeface="Arial"/>
              <a:cs typeface="Arial"/>
            </a:endParaRPr>
          </a:p>
          <a:p>
            <a:pPr marL="224154">
              <a:lnSpc>
                <a:spcPct val="100000"/>
              </a:lnSpc>
              <a:spcBef>
                <a:spcPts val="425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polikarbonatni</a:t>
            </a:r>
            <a:r>
              <a:rPr sz="5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spremnik</a:t>
            </a:r>
            <a:endParaRPr sz="5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71615" y="9501236"/>
            <a:ext cx="1473835" cy="1143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Opremljen snažnim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elementom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miješanje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58045" y="467868"/>
            <a:ext cx="1631383" cy="25291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7" name="object 7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5" name="object 15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3008376" y="7586471"/>
              <a:ext cx="1798320" cy="17846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440930"/>
            <a:ext cx="2032000" cy="1955800"/>
            <a:chOff x="462533" y="7440930"/>
            <a:chExt cx="2032000" cy="1955800"/>
          </a:xfrm>
        </p:grpSpPr>
        <p:sp>
          <p:nvSpPr>
            <p:cNvPr id="29" name="object 29"/>
            <p:cNvSpPr/>
            <p:nvPr/>
          </p:nvSpPr>
          <p:spPr>
            <a:xfrm>
              <a:off x="481584" y="7463028"/>
              <a:ext cx="1991867" cy="179619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453884"/>
              <a:ext cx="2005964" cy="1929764"/>
            </a:xfrm>
            <a:custGeom>
              <a:avLst/>
              <a:gdLst/>
              <a:ahLst/>
              <a:cxnLst/>
              <a:rect l="l" t="t" r="r" b="b"/>
              <a:pathLst>
                <a:path w="2005964" h="1929765">
                  <a:moveTo>
                    <a:pt x="0" y="13716"/>
                  </a:moveTo>
                  <a:lnTo>
                    <a:pt x="0" y="1917191"/>
                  </a:lnTo>
                  <a:lnTo>
                    <a:pt x="0" y="1929383"/>
                  </a:lnTo>
                  <a:lnTo>
                    <a:pt x="13716" y="1929383"/>
                  </a:lnTo>
                  <a:lnTo>
                    <a:pt x="1993391" y="1929383"/>
                  </a:lnTo>
                  <a:lnTo>
                    <a:pt x="2005583" y="1929383"/>
                  </a:lnTo>
                  <a:lnTo>
                    <a:pt x="2005583" y="1917191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18208" y="1677304"/>
            <a:ext cx="2009139" cy="114390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40665">
              <a:lnSpc>
                <a:spcPct val="125499"/>
              </a:lnSpc>
              <a:spcBef>
                <a:spcPts val="90"/>
              </a:spcBef>
            </a:pPr>
            <a:r>
              <a:rPr sz="1650" spc="15" dirty="0">
                <a:solidFill>
                  <a:srgbClr val="929498"/>
                </a:solidFill>
                <a:latin typeface="Arial"/>
                <a:cs typeface="Arial"/>
              </a:rPr>
              <a:t>DELUXE </a:t>
            </a:r>
            <a:r>
              <a:rPr sz="1650" spc="20" dirty="0">
                <a:solidFill>
                  <a:srgbClr val="929498"/>
                </a:solidFill>
                <a:latin typeface="Arial"/>
                <a:cs typeface="Arial"/>
              </a:rPr>
              <a:t>SLUSH</a:t>
            </a:r>
            <a:r>
              <a:rPr sz="1650" spc="-9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650" spc="5" dirty="0">
                <a:solidFill>
                  <a:srgbClr val="929498"/>
                </a:solidFill>
                <a:latin typeface="Arial"/>
                <a:cs typeface="Arial"/>
              </a:rPr>
              <a:t>/  </a:t>
            </a:r>
            <a:r>
              <a:rPr sz="1650" spc="15" dirty="0">
                <a:solidFill>
                  <a:srgbClr val="929498"/>
                </a:solidFill>
                <a:latin typeface="Arial"/>
                <a:cs typeface="Arial"/>
              </a:rPr>
              <a:t>GRANITA</a:t>
            </a:r>
            <a:r>
              <a:rPr sz="1650" spc="-1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650" spc="15" dirty="0">
                <a:solidFill>
                  <a:srgbClr val="929498"/>
                </a:solidFill>
                <a:latin typeface="Arial"/>
                <a:cs typeface="Arial"/>
              </a:rPr>
              <a:t>MAŠINA</a:t>
            </a:r>
            <a:endParaRPr sz="1650" dirty="0">
              <a:latin typeface="Arial"/>
              <a:cs typeface="Arial"/>
            </a:endParaRPr>
          </a:p>
          <a:p>
            <a:pPr marL="928369">
              <a:lnSpc>
                <a:spcPct val="100000"/>
              </a:lnSpc>
              <a:spcBef>
                <a:spcPts val="1305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2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</a:t>
            </a:r>
            <a:r>
              <a:rPr sz="850" spc="-3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12L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204458" y="9475743"/>
            <a:ext cx="982980" cy="2698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Izdržljivo kućište s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jakim</a:t>
            </a:r>
            <a:endParaRPr sz="650">
              <a:latin typeface="Arial"/>
              <a:cs typeface="Arial"/>
            </a:endParaRPr>
          </a:p>
          <a:p>
            <a:pPr marL="198120">
              <a:lnSpc>
                <a:spcPct val="100000"/>
              </a:lnSpc>
              <a:spcBef>
                <a:spcPts val="470"/>
              </a:spcBef>
            </a:pP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rezervoari </a:t>
            </a: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od</a:t>
            </a:r>
            <a:r>
              <a:rPr sz="5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polikarbonata</a:t>
            </a:r>
            <a:endParaRPr sz="5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99580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45689" y="9488976"/>
            <a:ext cx="1511935" cy="1333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Opremljen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jakim elementima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miješanje</a:t>
            </a:r>
            <a:endParaRPr sz="6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2036445" cy="5845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za bljuzgavicu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granitu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2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rezervoara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 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12L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Izdržljivo kućište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robusne plastične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slavine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ručkama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nošenje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913796"/>
            <a:ext cx="2345958" cy="191077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Dvostruko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izolirani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poklopac</a:t>
            </a:r>
            <a:endParaRPr sz="650" dirty="0">
              <a:latin typeface="Arial"/>
              <a:cs typeface="Arial"/>
            </a:endParaRPr>
          </a:p>
          <a:p>
            <a:pPr marL="12700" marR="978535">
              <a:lnSpc>
                <a:spcPts val="1400"/>
              </a:lnSpc>
              <a:spcBef>
                <a:spcPts val="3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Čvrsti polikarbonatni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rezervoari  Spremnici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nemaju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100%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BPA</a:t>
            </a:r>
            <a:endParaRPr sz="650" dirty="0">
              <a:latin typeface="Arial"/>
              <a:cs typeface="Arial"/>
            </a:endParaRPr>
          </a:p>
          <a:p>
            <a:pPr marL="12700" marR="151130">
              <a:lnSpc>
                <a:spcPts val="14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jakim elementima za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miješanje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51130">
              <a:lnSpc>
                <a:spcPts val="14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Osvjetljenje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instalirano u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spremnicima</a:t>
            </a:r>
            <a:endParaRPr sz="650" dirty="0">
              <a:latin typeface="Arial"/>
              <a:cs typeface="Arial"/>
            </a:endParaRPr>
          </a:p>
          <a:p>
            <a:pPr marL="12700" marR="170180">
              <a:lnSpc>
                <a:spcPts val="1400"/>
              </a:lnSpc>
              <a:spcBef>
                <a:spcPts val="10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ekonomičnim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dnevnim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noćnim režimom mirovanja  Automatska regulacija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Varijabilni termostat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-2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-7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Digitalne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kontrole 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displej u punoj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veličini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Učinkovit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hlađenja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Rashladno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sredstvo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R134a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840444"/>
            <a:ext cx="1801495" cy="10214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Isparivač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304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Sve</a:t>
            </a:r>
            <a:r>
              <a:rPr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bakrene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cijevi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endParaRPr sz="650" dirty="0">
              <a:latin typeface="Arial"/>
              <a:cs typeface="Arial"/>
            </a:endParaRPr>
          </a:p>
          <a:p>
            <a:pPr marL="12700" marR="641985">
              <a:lnSpc>
                <a:spcPct val="150000"/>
              </a:lnSpc>
              <a:spcBef>
                <a:spcPts val="28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ladicama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kapanje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Moderan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elegantan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čisti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Hladi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brzo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radi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tiho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643372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204595" cy="17887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900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46,0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00" spc="15" dirty="0">
                <a:solidFill>
                  <a:srgbClr val="643372"/>
                </a:solidFill>
                <a:latin typeface="Arial"/>
                <a:cs typeface="Arial"/>
              </a:rPr>
              <a:t>57,0</a:t>
            </a:r>
            <a:r>
              <a:rPr sz="600" spc="-8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V820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Š420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D520 mm </a:t>
            </a:r>
            <a:endParaRPr lang="hr-HR" sz="650" spc="-10" dirty="0" smtClean="0">
              <a:solidFill>
                <a:srgbClr val="643372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643372"/>
                </a:solidFill>
                <a:latin typeface="Arial"/>
                <a:cs typeface="Arial"/>
              </a:rPr>
              <a:t>V970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Š580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D550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0,31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84388000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8719632121930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09300513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5948171"/>
            <a:ext cx="3889375" cy="1080770"/>
            <a:chOff x="0" y="5948171"/>
            <a:chExt cx="3889375" cy="1080770"/>
          </a:xfrm>
        </p:grpSpPr>
        <p:sp>
          <p:nvSpPr>
            <p:cNvPr id="14" name="object 14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509515" y="417576"/>
            <a:ext cx="2195388" cy="25622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2959608" y="7586471"/>
              <a:ext cx="1895855" cy="17846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62533" y="7440930"/>
            <a:ext cx="2032000" cy="1955800"/>
            <a:chOff x="462533" y="7440930"/>
            <a:chExt cx="2032000" cy="1955800"/>
          </a:xfrm>
        </p:grpSpPr>
        <p:sp>
          <p:nvSpPr>
            <p:cNvPr id="29" name="object 29"/>
            <p:cNvSpPr/>
            <p:nvPr/>
          </p:nvSpPr>
          <p:spPr>
            <a:xfrm>
              <a:off x="481584" y="7463028"/>
              <a:ext cx="1991867" cy="179619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5487" y="7453884"/>
              <a:ext cx="2005964" cy="1929764"/>
            </a:xfrm>
            <a:custGeom>
              <a:avLst/>
              <a:gdLst/>
              <a:ahLst/>
              <a:cxnLst/>
              <a:rect l="l" t="t" r="r" b="b"/>
              <a:pathLst>
                <a:path w="2005964" h="1929765">
                  <a:moveTo>
                    <a:pt x="0" y="13716"/>
                  </a:moveTo>
                  <a:lnTo>
                    <a:pt x="0" y="1917191"/>
                  </a:lnTo>
                  <a:lnTo>
                    <a:pt x="0" y="1929383"/>
                  </a:lnTo>
                  <a:lnTo>
                    <a:pt x="13716" y="1929383"/>
                  </a:lnTo>
                  <a:lnTo>
                    <a:pt x="1993391" y="1929383"/>
                  </a:lnTo>
                  <a:lnTo>
                    <a:pt x="2005583" y="1929383"/>
                  </a:lnTo>
                  <a:lnTo>
                    <a:pt x="2005583" y="1917191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18208" y="1677304"/>
            <a:ext cx="2009139" cy="114390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240665">
              <a:lnSpc>
                <a:spcPct val="125499"/>
              </a:lnSpc>
              <a:spcBef>
                <a:spcPts val="90"/>
              </a:spcBef>
            </a:pPr>
            <a:r>
              <a:rPr sz="1650" spc="15" dirty="0">
                <a:solidFill>
                  <a:srgbClr val="929498"/>
                </a:solidFill>
                <a:latin typeface="Arial"/>
                <a:cs typeface="Arial"/>
              </a:rPr>
              <a:t>DELUXE </a:t>
            </a:r>
            <a:r>
              <a:rPr sz="1650" spc="20" dirty="0">
                <a:solidFill>
                  <a:srgbClr val="929498"/>
                </a:solidFill>
                <a:latin typeface="Arial"/>
                <a:cs typeface="Arial"/>
              </a:rPr>
              <a:t>SLUSH</a:t>
            </a:r>
            <a:r>
              <a:rPr sz="1650" spc="-9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650" spc="5" dirty="0">
                <a:solidFill>
                  <a:srgbClr val="929498"/>
                </a:solidFill>
                <a:latin typeface="Arial"/>
                <a:cs typeface="Arial"/>
              </a:rPr>
              <a:t>/  </a:t>
            </a:r>
            <a:r>
              <a:rPr sz="1650" spc="15" dirty="0">
                <a:solidFill>
                  <a:srgbClr val="929498"/>
                </a:solidFill>
                <a:latin typeface="Arial"/>
                <a:cs typeface="Arial"/>
              </a:rPr>
              <a:t>GRANITA</a:t>
            </a:r>
            <a:r>
              <a:rPr sz="1650" spc="-1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650" spc="15" dirty="0">
                <a:solidFill>
                  <a:srgbClr val="929498"/>
                </a:solidFill>
                <a:latin typeface="Arial"/>
                <a:cs typeface="Arial"/>
              </a:rPr>
              <a:t>MAŠINA</a:t>
            </a:r>
            <a:endParaRPr sz="1650" dirty="0">
              <a:latin typeface="Arial"/>
              <a:cs typeface="Arial"/>
            </a:endParaRPr>
          </a:p>
          <a:p>
            <a:pPr marL="928369">
              <a:lnSpc>
                <a:spcPct val="100000"/>
              </a:lnSpc>
              <a:spcBef>
                <a:spcPts val="1305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3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X</a:t>
            </a:r>
            <a:r>
              <a:rPr sz="850" spc="-3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12L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204458" y="9475743"/>
            <a:ext cx="982980" cy="2698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Izdržljivo kućište s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jakim</a:t>
            </a:r>
            <a:endParaRPr sz="650">
              <a:latin typeface="Arial"/>
              <a:cs typeface="Arial"/>
            </a:endParaRPr>
          </a:p>
          <a:p>
            <a:pPr marL="198120">
              <a:lnSpc>
                <a:spcPct val="100000"/>
              </a:lnSpc>
              <a:spcBef>
                <a:spcPts val="470"/>
              </a:spcBef>
            </a:pP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rezervoari </a:t>
            </a: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od</a:t>
            </a:r>
            <a:r>
              <a:rPr sz="5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FFFFFF"/>
                </a:solidFill>
                <a:latin typeface="Arial"/>
                <a:cs typeface="Arial"/>
              </a:rPr>
              <a:t>polikarbonata</a:t>
            </a:r>
            <a:endParaRPr sz="5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99580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45689" y="9488976"/>
            <a:ext cx="1511935" cy="13335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Opremljen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jakim elementima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6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miješanje</a:t>
            </a:r>
            <a:endParaRPr sz="6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259341"/>
            <a:ext cx="2036445" cy="624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za bljuzgavicu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granitu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2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Kapacitetrezervoara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 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12L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Izdržljivo kućište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robusne plastične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slavine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ručkama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nošenje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913796"/>
            <a:ext cx="2118995" cy="188769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Dvostruko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izolirani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poklopac</a:t>
            </a:r>
            <a:endParaRPr sz="650" dirty="0">
              <a:latin typeface="Arial"/>
              <a:cs typeface="Arial"/>
            </a:endParaRPr>
          </a:p>
          <a:p>
            <a:pPr marL="12700" marR="978535">
              <a:lnSpc>
                <a:spcPts val="1400"/>
              </a:lnSpc>
              <a:spcBef>
                <a:spcPts val="3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Čvrsti polikarbonatni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rezervoari  Spremnici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nemaju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100%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BPA</a:t>
            </a:r>
            <a:endParaRPr sz="650" dirty="0">
              <a:latin typeface="Arial"/>
              <a:cs typeface="Arial"/>
            </a:endParaRPr>
          </a:p>
          <a:p>
            <a:pPr marL="12700" marR="151130">
              <a:lnSpc>
                <a:spcPts val="14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jakim elementima za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miješanje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51130">
              <a:lnSpc>
                <a:spcPts val="14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Osvjetljenje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instalirano u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spremnicima</a:t>
            </a:r>
            <a:endParaRPr sz="650" dirty="0">
              <a:latin typeface="Arial"/>
              <a:cs typeface="Arial"/>
            </a:endParaRPr>
          </a:p>
          <a:p>
            <a:pPr marL="12700" marR="170180">
              <a:lnSpc>
                <a:spcPts val="1400"/>
              </a:lnSpc>
              <a:spcBef>
                <a:spcPts val="10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ekonomičnim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dnevnim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noćnim režimom mirovanja  Automatska regulacija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Varijabilni termostat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-2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-7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Digitalne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kontrole 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displej u punoj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veličini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Učinkovit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hlađenja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Rashladno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sredstvo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R134a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5840444"/>
            <a:ext cx="1801495" cy="96000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Isparivač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304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Sve</a:t>
            </a:r>
            <a:r>
              <a:rPr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bakrene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cijevi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endParaRPr sz="650" dirty="0">
              <a:latin typeface="Arial"/>
              <a:cs typeface="Arial"/>
            </a:endParaRPr>
          </a:p>
          <a:p>
            <a:pPr marL="12700" marR="641985">
              <a:lnSpc>
                <a:spcPct val="160000"/>
              </a:lnSpc>
              <a:spcBef>
                <a:spcPts val="28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ladicama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kapanje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Moderan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elegantan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Lako se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čisti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Hladi se brzo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radi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tiho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643372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204595" cy="17887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1250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66,0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77,0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V820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Š690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D520 mm </a:t>
            </a:r>
            <a:endParaRPr lang="hr-HR" sz="650" spc="-10" dirty="0" smtClean="0">
              <a:solidFill>
                <a:srgbClr val="643372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643372"/>
                </a:solidFill>
                <a:latin typeface="Arial"/>
                <a:cs typeface="Arial"/>
              </a:rPr>
              <a:t>V970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Š580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D820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0,46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84388000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8719632121947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09300514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8755380"/>
              <a:ext cx="7772400" cy="1303020"/>
            </a:xfrm>
            <a:custGeom>
              <a:avLst/>
              <a:gdLst/>
              <a:ahLst/>
              <a:cxnLst/>
              <a:rect l="l" t="t" r="r" b="b"/>
              <a:pathLst>
                <a:path w="7772400" h="1303020">
                  <a:moveTo>
                    <a:pt x="7772400" y="1303019"/>
                  </a:moveTo>
                  <a:lnTo>
                    <a:pt x="0" y="1303019"/>
                  </a:lnTo>
                  <a:lnTo>
                    <a:pt x="0" y="0"/>
                  </a:lnTo>
                  <a:lnTo>
                    <a:pt x="7772400" y="0"/>
                  </a:lnTo>
                  <a:lnTo>
                    <a:pt x="7772400" y="1303019"/>
                  </a:lnTo>
                  <a:close/>
                </a:path>
              </a:pathLst>
            </a:custGeom>
            <a:solidFill>
              <a:srgbClr val="1F77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7772400" cy="876147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7214616"/>
              <a:ext cx="7772400" cy="832485"/>
            </a:xfrm>
            <a:custGeom>
              <a:avLst/>
              <a:gdLst/>
              <a:ahLst/>
              <a:cxnLst/>
              <a:rect l="l" t="t" r="r" b="b"/>
              <a:pathLst>
                <a:path w="7772400" h="832484">
                  <a:moveTo>
                    <a:pt x="7772400" y="832103"/>
                  </a:moveTo>
                  <a:lnTo>
                    <a:pt x="0" y="832103"/>
                  </a:lnTo>
                  <a:lnTo>
                    <a:pt x="0" y="0"/>
                  </a:lnTo>
                  <a:lnTo>
                    <a:pt x="7772400" y="0"/>
                  </a:lnTo>
                  <a:lnTo>
                    <a:pt x="7772400" y="8321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92039" y="342900"/>
              <a:ext cx="2307336" cy="7284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75263" y="330720"/>
              <a:ext cx="2341245" cy="759460"/>
            </a:xfrm>
            <a:custGeom>
              <a:avLst/>
              <a:gdLst/>
              <a:ahLst/>
              <a:cxnLst/>
              <a:rect l="l" t="t" r="r" b="b"/>
              <a:pathLst>
                <a:path w="2341245" h="759460">
                  <a:moveTo>
                    <a:pt x="2340876" y="379463"/>
                  </a:moveTo>
                  <a:lnTo>
                    <a:pt x="2336304" y="347472"/>
                  </a:lnTo>
                  <a:lnTo>
                    <a:pt x="2319540" y="312178"/>
                  </a:lnTo>
                  <a:lnTo>
                    <a:pt x="2319540" y="379463"/>
                  </a:lnTo>
                  <a:lnTo>
                    <a:pt x="2318016" y="400812"/>
                  </a:lnTo>
                  <a:lnTo>
                    <a:pt x="2301252" y="443484"/>
                  </a:lnTo>
                  <a:lnTo>
                    <a:pt x="2269248" y="484619"/>
                  </a:lnTo>
                  <a:lnTo>
                    <a:pt x="2223528" y="522719"/>
                  </a:lnTo>
                  <a:lnTo>
                    <a:pt x="2162568" y="560819"/>
                  </a:lnTo>
                  <a:lnTo>
                    <a:pt x="2090940" y="594360"/>
                  </a:lnTo>
                  <a:lnTo>
                    <a:pt x="2049792" y="609587"/>
                  </a:lnTo>
                  <a:lnTo>
                    <a:pt x="2005596" y="624840"/>
                  </a:lnTo>
                  <a:lnTo>
                    <a:pt x="1959876" y="640080"/>
                  </a:lnTo>
                  <a:lnTo>
                    <a:pt x="1911108" y="653783"/>
                  </a:lnTo>
                  <a:lnTo>
                    <a:pt x="1805952" y="678180"/>
                  </a:lnTo>
                  <a:lnTo>
                    <a:pt x="1751088" y="688835"/>
                  </a:lnTo>
                  <a:lnTo>
                    <a:pt x="1693176" y="699516"/>
                  </a:lnTo>
                  <a:lnTo>
                    <a:pt x="1633740" y="707136"/>
                  </a:lnTo>
                  <a:lnTo>
                    <a:pt x="1571256" y="716280"/>
                  </a:lnTo>
                  <a:lnTo>
                    <a:pt x="1443240" y="728472"/>
                  </a:lnTo>
                  <a:lnTo>
                    <a:pt x="1377708" y="733031"/>
                  </a:lnTo>
                  <a:lnTo>
                    <a:pt x="1309128" y="736079"/>
                  </a:lnTo>
                  <a:lnTo>
                    <a:pt x="1240548" y="737616"/>
                  </a:lnTo>
                  <a:lnTo>
                    <a:pt x="1100328" y="737616"/>
                  </a:lnTo>
                  <a:lnTo>
                    <a:pt x="1031748" y="736079"/>
                  </a:lnTo>
                  <a:lnTo>
                    <a:pt x="963168" y="733031"/>
                  </a:lnTo>
                  <a:lnTo>
                    <a:pt x="897636" y="728472"/>
                  </a:lnTo>
                  <a:lnTo>
                    <a:pt x="832104" y="722363"/>
                  </a:lnTo>
                  <a:lnTo>
                    <a:pt x="769620" y="716267"/>
                  </a:lnTo>
                  <a:lnTo>
                    <a:pt x="707136" y="707123"/>
                  </a:lnTo>
                  <a:lnTo>
                    <a:pt x="647700" y="699516"/>
                  </a:lnTo>
                  <a:lnTo>
                    <a:pt x="589788" y="688848"/>
                  </a:lnTo>
                  <a:lnTo>
                    <a:pt x="534924" y="678167"/>
                  </a:lnTo>
                  <a:lnTo>
                    <a:pt x="481584" y="665975"/>
                  </a:lnTo>
                  <a:lnTo>
                    <a:pt x="429768" y="653783"/>
                  </a:lnTo>
                  <a:lnTo>
                    <a:pt x="381000" y="640067"/>
                  </a:lnTo>
                  <a:lnTo>
                    <a:pt x="335280" y="624827"/>
                  </a:lnTo>
                  <a:lnTo>
                    <a:pt x="291084" y="609600"/>
                  </a:lnTo>
                  <a:lnTo>
                    <a:pt x="249936" y="594360"/>
                  </a:lnTo>
                  <a:lnTo>
                    <a:pt x="211836" y="577583"/>
                  </a:lnTo>
                  <a:lnTo>
                    <a:pt x="117348" y="522732"/>
                  </a:lnTo>
                  <a:lnTo>
                    <a:pt x="71628" y="484632"/>
                  </a:lnTo>
                  <a:lnTo>
                    <a:pt x="39624" y="443484"/>
                  </a:lnTo>
                  <a:lnTo>
                    <a:pt x="22860" y="400812"/>
                  </a:lnTo>
                  <a:lnTo>
                    <a:pt x="21336" y="379476"/>
                  </a:lnTo>
                  <a:lnTo>
                    <a:pt x="22860" y="356603"/>
                  </a:lnTo>
                  <a:lnTo>
                    <a:pt x="39624" y="313931"/>
                  </a:lnTo>
                  <a:lnTo>
                    <a:pt x="71628" y="272783"/>
                  </a:lnTo>
                  <a:lnTo>
                    <a:pt x="117348" y="234683"/>
                  </a:lnTo>
                  <a:lnTo>
                    <a:pt x="178308" y="198107"/>
                  </a:lnTo>
                  <a:lnTo>
                    <a:pt x="211836" y="179819"/>
                  </a:lnTo>
                  <a:lnTo>
                    <a:pt x="249936" y="163068"/>
                  </a:lnTo>
                  <a:lnTo>
                    <a:pt x="291084" y="147828"/>
                  </a:lnTo>
                  <a:lnTo>
                    <a:pt x="335280" y="132588"/>
                  </a:lnTo>
                  <a:lnTo>
                    <a:pt x="381000" y="117348"/>
                  </a:lnTo>
                  <a:lnTo>
                    <a:pt x="429768" y="103632"/>
                  </a:lnTo>
                  <a:lnTo>
                    <a:pt x="481584" y="91440"/>
                  </a:lnTo>
                  <a:lnTo>
                    <a:pt x="534924" y="79248"/>
                  </a:lnTo>
                  <a:lnTo>
                    <a:pt x="589788" y="68580"/>
                  </a:lnTo>
                  <a:lnTo>
                    <a:pt x="647700" y="59436"/>
                  </a:lnTo>
                  <a:lnTo>
                    <a:pt x="707136" y="50292"/>
                  </a:lnTo>
                  <a:lnTo>
                    <a:pt x="832104" y="35052"/>
                  </a:lnTo>
                  <a:lnTo>
                    <a:pt x="897636" y="28956"/>
                  </a:lnTo>
                  <a:lnTo>
                    <a:pt x="1100328" y="19812"/>
                  </a:lnTo>
                  <a:lnTo>
                    <a:pt x="1240828" y="19812"/>
                  </a:lnTo>
                  <a:lnTo>
                    <a:pt x="1443240" y="28943"/>
                  </a:lnTo>
                  <a:lnTo>
                    <a:pt x="1508772" y="35039"/>
                  </a:lnTo>
                  <a:lnTo>
                    <a:pt x="1633740" y="50279"/>
                  </a:lnTo>
                  <a:lnTo>
                    <a:pt x="1751088" y="68567"/>
                  </a:lnTo>
                  <a:lnTo>
                    <a:pt x="1805952" y="79235"/>
                  </a:lnTo>
                  <a:lnTo>
                    <a:pt x="1911108" y="103619"/>
                  </a:lnTo>
                  <a:lnTo>
                    <a:pt x="1959876" y="117335"/>
                  </a:lnTo>
                  <a:lnTo>
                    <a:pt x="2005596" y="132575"/>
                  </a:lnTo>
                  <a:lnTo>
                    <a:pt x="2049792" y="147815"/>
                  </a:lnTo>
                  <a:lnTo>
                    <a:pt x="2090940" y="163055"/>
                  </a:lnTo>
                  <a:lnTo>
                    <a:pt x="2129040" y="179819"/>
                  </a:lnTo>
                  <a:lnTo>
                    <a:pt x="2162568" y="198107"/>
                  </a:lnTo>
                  <a:lnTo>
                    <a:pt x="2223528" y="234683"/>
                  </a:lnTo>
                  <a:lnTo>
                    <a:pt x="2269248" y="272783"/>
                  </a:lnTo>
                  <a:lnTo>
                    <a:pt x="2301252" y="313931"/>
                  </a:lnTo>
                  <a:lnTo>
                    <a:pt x="2318016" y="356616"/>
                  </a:lnTo>
                  <a:lnTo>
                    <a:pt x="2319540" y="379463"/>
                  </a:lnTo>
                  <a:lnTo>
                    <a:pt x="2319540" y="312178"/>
                  </a:lnTo>
                  <a:lnTo>
                    <a:pt x="2281440" y="257543"/>
                  </a:lnTo>
                  <a:lnTo>
                    <a:pt x="2249436" y="228587"/>
                  </a:lnTo>
                  <a:lnTo>
                    <a:pt x="2211336" y="201168"/>
                  </a:lnTo>
                  <a:lnTo>
                    <a:pt x="2165616" y="175247"/>
                  </a:lnTo>
                  <a:lnTo>
                    <a:pt x="2112276" y="150863"/>
                  </a:lnTo>
                  <a:lnTo>
                    <a:pt x="2054364" y="128003"/>
                  </a:lnTo>
                  <a:lnTo>
                    <a:pt x="1988832" y="105143"/>
                  </a:lnTo>
                  <a:lnTo>
                    <a:pt x="1947684" y="92951"/>
                  </a:lnTo>
                  <a:lnTo>
                    <a:pt x="1903488" y="80759"/>
                  </a:lnTo>
                  <a:lnTo>
                    <a:pt x="1859292" y="70091"/>
                  </a:lnTo>
                  <a:lnTo>
                    <a:pt x="1812048" y="59423"/>
                  </a:lnTo>
                  <a:lnTo>
                    <a:pt x="1716036" y="41135"/>
                  </a:lnTo>
                  <a:lnTo>
                    <a:pt x="1613928" y="25895"/>
                  </a:lnTo>
                  <a:lnTo>
                    <a:pt x="1560588" y="19799"/>
                  </a:lnTo>
                  <a:lnTo>
                    <a:pt x="1552829" y="19799"/>
                  </a:lnTo>
                  <a:lnTo>
                    <a:pt x="1507236" y="15240"/>
                  </a:lnTo>
                  <a:lnTo>
                    <a:pt x="1453896" y="10668"/>
                  </a:lnTo>
                  <a:lnTo>
                    <a:pt x="1397508" y="6096"/>
                  </a:lnTo>
                  <a:lnTo>
                    <a:pt x="1342644" y="3048"/>
                  </a:lnTo>
                  <a:lnTo>
                    <a:pt x="1228344" y="0"/>
                  </a:lnTo>
                  <a:lnTo>
                    <a:pt x="1170432" y="0"/>
                  </a:lnTo>
                  <a:lnTo>
                    <a:pt x="1112520" y="0"/>
                  </a:lnTo>
                  <a:lnTo>
                    <a:pt x="998220" y="3048"/>
                  </a:lnTo>
                  <a:lnTo>
                    <a:pt x="943356" y="6096"/>
                  </a:lnTo>
                  <a:lnTo>
                    <a:pt x="886968" y="10668"/>
                  </a:lnTo>
                  <a:lnTo>
                    <a:pt x="780288" y="19812"/>
                  </a:lnTo>
                  <a:lnTo>
                    <a:pt x="726948" y="25908"/>
                  </a:lnTo>
                  <a:lnTo>
                    <a:pt x="675132" y="33528"/>
                  </a:lnTo>
                  <a:lnTo>
                    <a:pt x="624840" y="41148"/>
                  </a:lnTo>
                  <a:lnTo>
                    <a:pt x="576072" y="50292"/>
                  </a:lnTo>
                  <a:lnTo>
                    <a:pt x="528828" y="59436"/>
                  </a:lnTo>
                  <a:lnTo>
                    <a:pt x="481584" y="70104"/>
                  </a:lnTo>
                  <a:lnTo>
                    <a:pt x="437388" y="80772"/>
                  </a:lnTo>
                  <a:lnTo>
                    <a:pt x="393192" y="92964"/>
                  </a:lnTo>
                  <a:lnTo>
                    <a:pt x="352044" y="105156"/>
                  </a:lnTo>
                  <a:lnTo>
                    <a:pt x="286512" y="128016"/>
                  </a:lnTo>
                  <a:lnTo>
                    <a:pt x="228600" y="150876"/>
                  </a:lnTo>
                  <a:lnTo>
                    <a:pt x="175260" y="175260"/>
                  </a:lnTo>
                  <a:lnTo>
                    <a:pt x="129540" y="201168"/>
                  </a:lnTo>
                  <a:lnTo>
                    <a:pt x="91440" y="228600"/>
                  </a:lnTo>
                  <a:lnTo>
                    <a:pt x="59436" y="257556"/>
                  </a:lnTo>
                  <a:lnTo>
                    <a:pt x="33528" y="286512"/>
                  </a:lnTo>
                  <a:lnTo>
                    <a:pt x="4572" y="347472"/>
                  </a:lnTo>
                  <a:lnTo>
                    <a:pt x="0" y="379476"/>
                  </a:lnTo>
                  <a:lnTo>
                    <a:pt x="4572" y="409956"/>
                  </a:lnTo>
                  <a:lnTo>
                    <a:pt x="33528" y="470903"/>
                  </a:lnTo>
                  <a:lnTo>
                    <a:pt x="59436" y="499872"/>
                  </a:lnTo>
                  <a:lnTo>
                    <a:pt x="91440" y="528828"/>
                  </a:lnTo>
                  <a:lnTo>
                    <a:pt x="129540" y="556260"/>
                  </a:lnTo>
                  <a:lnTo>
                    <a:pt x="175260" y="582155"/>
                  </a:lnTo>
                  <a:lnTo>
                    <a:pt x="228600" y="606552"/>
                  </a:lnTo>
                  <a:lnTo>
                    <a:pt x="286512" y="630923"/>
                  </a:lnTo>
                  <a:lnTo>
                    <a:pt x="352044" y="652272"/>
                  </a:lnTo>
                  <a:lnTo>
                    <a:pt x="393192" y="664464"/>
                  </a:lnTo>
                  <a:lnTo>
                    <a:pt x="437388" y="676656"/>
                  </a:lnTo>
                  <a:lnTo>
                    <a:pt x="481584" y="687324"/>
                  </a:lnTo>
                  <a:lnTo>
                    <a:pt x="528828" y="697979"/>
                  </a:lnTo>
                  <a:lnTo>
                    <a:pt x="576072" y="707123"/>
                  </a:lnTo>
                  <a:lnTo>
                    <a:pt x="624840" y="716267"/>
                  </a:lnTo>
                  <a:lnTo>
                    <a:pt x="675132" y="723900"/>
                  </a:lnTo>
                  <a:lnTo>
                    <a:pt x="726948" y="731520"/>
                  </a:lnTo>
                  <a:lnTo>
                    <a:pt x="780288" y="737616"/>
                  </a:lnTo>
                  <a:lnTo>
                    <a:pt x="833628" y="742175"/>
                  </a:lnTo>
                  <a:lnTo>
                    <a:pt x="886968" y="748271"/>
                  </a:lnTo>
                  <a:lnTo>
                    <a:pt x="998220" y="754367"/>
                  </a:lnTo>
                  <a:lnTo>
                    <a:pt x="1170432" y="758952"/>
                  </a:lnTo>
                  <a:lnTo>
                    <a:pt x="1342644" y="754367"/>
                  </a:lnTo>
                  <a:lnTo>
                    <a:pt x="1453896" y="748271"/>
                  </a:lnTo>
                  <a:lnTo>
                    <a:pt x="1507236" y="742175"/>
                  </a:lnTo>
                  <a:lnTo>
                    <a:pt x="1552956" y="737616"/>
                  </a:lnTo>
                  <a:lnTo>
                    <a:pt x="1613928" y="731520"/>
                  </a:lnTo>
                  <a:lnTo>
                    <a:pt x="1716036" y="716280"/>
                  </a:lnTo>
                  <a:lnTo>
                    <a:pt x="1812048" y="697979"/>
                  </a:lnTo>
                  <a:lnTo>
                    <a:pt x="1859292" y="687324"/>
                  </a:lnTo>
                  <a:lnTo>
                    <a:pt x="1903488" y="676656"/>
                  </a:lnTo>
                  <a:lnTo>
                    <a:pt x="1947684" y="664464"/>
                  </a:lnTo>
                  <a:lnTo>
                    <a:pt x="1988832" y="652272"/>
                  </a:lnTo>
                  <a:lnTo>
                    <a:pt x="2054364" y="630936"/>
                  </a:lnTo>
                  <a:lnTo>
                    <a:pt x="2112276" y="606539"/>
                  </a:lnTo>
                  <a:lnTo>
                    <a:pt x="2165616" y="582168"/>
                  </a:lnTo>
                  <a:lnTo>
                    <a:pt x="2211336" y="556260"/>
                  </a:lnTo>
                  <a:lnTo>
                    <a:pt x="2249436" y="528815"/>
                  </a:lnTo>
                  <a:lnTo>
                    <a:pt x="2281440" y="499872"/>
                  </a:lnTo>
                  <a:lnTo>
                    <a:pt x="2307348" y="470916"/>
                  </a:lnTo>
                  <a:lnTo>
                    <a:pt x="2336304" y="409943"/>
                  </a:lnTo>
                  <a:lnTo>
                    <a:pt x="2340876" y="379463"/>
                  </a:lnTo>
                  <a:close/>
                </a:path>
              </a:pathLst>
            </a:custGeom>
            <a:solidFill>
              <a:srgbClr val="E6E6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64707" y="583691"/>
              <a:ext cx="188975" cy="2423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309603" y="496836"/>
              <a:ext cx="1240790" cy="318770"/>
            </a:xfrm>
            <a:custGeom>
              <a:avLst/>
              <a:gdLst/>
              <a:ahLst/>
              <a:cxnLst/>
              <a:rect l="l" t="t" r="r" b="b"/>
              <a:pathLst>
                <a:path w="1240790" h="318769">
                  <a:moveTo>
                    <a:pt x="295656" y="96012"/>
                  </a:moveTo>
                  <a:lnTo>
                    <a:pt x="291084" y="54864"/>
                  </a:lnTo>
                  <a:lnTo>
                    <a:pt x="275844" y="25908"/>
                  </a:lnTo>
                  <a:lnTo>
                    <a:pt x="252984" y="7620"/>
                  </a:lnTo>
                  <a:lnTo>
                    <a:pt x="222504" y="0"/>
                  </a:lnTo>
                  <a:lnTo>
                    <a:pt x="202692" y="3048"/>
                  </a:lnTo>
                  <a:lnTo>
                    <a:pt x="184404" y="10668"/>
                  </a:lnTo>
                  <a:lnTo>
                    <a:pt x="170688" y="22860"/>
                  </a:lnTo>
                  <a:lnTo>
                    <a:pt x="158496" y="41148"/>
                  </a:lnTo>
                  <a:lnTo>
                    <a:pt x="147828" y="22860"/>
                  </a:lnTo>
                  <a:lnTo>
                    <a:pt x="134112" y="10668"/>
                  </a:lnTo>
                  <a:lnTo>
                    <a:pt x="117348" y="3048"/>
                  </a:lnTo>
                  <a:lnTo>
                    <a:pt x="99060" y="0"/>
                  </a:lnTo>
                  <a:lnTo>
                    <a:pt x="80772" y="3048"/>
                  </a:lnTo>
                  <a:lnTo>
                    <a:pt x="64008" y="10668"/>
                  </a:lnTo>
                  <a:lnTo>
                    <a:pt x="50292" y="22860"/>
                  </a:lnTo>
                  <a:lnTo>
                    <a:pt x="38100" y="41148"/>
                  </a:lnTo>
                  <a:lnTo>
                    <a:pt x="36576" y="41148"/>
                  </a:lnTo>
                  <a:lnTo>
                    <a:pt x="36576" y="7620"/>
                  </a:lnTo>
                  <a:lnTo>
                    <a:pt x="0" y="7620"/>
                  </a:lnTo>
                  <a:lnTo>
                    <a:pt x="0" y="318516"/>
                  </a:lnTo>
                  <a:lnTo>
                    <a:pt x="42672" y="318516"/>
                  </a:lnTo>
                  <a:lnTo>
                    <a:pt x="42672" y="71628"/>
                  </a:lnTo>
                  <a:lnTo>
                    <a:pt x="53340" y="57912"/>
                  </a:lnTo>
                  <a:lnTo>
                    <a:pt x="64008" y="47244"/>
                  </a:lnTo>
                  <a:lnTo>
                    <a:pt x="76200" y="41148"/>
                  </a:lnTo>
                  <a:lnTo>
                    <a:pt x="86868" y="38100"/>
                  </a:lnTo>
                  <a:lnTo>
                    <a:pt x="105156" y="42672"/>
                  </a:lnTo>
                  <a:lnTo>
                    <a:pt x="117348" y="56388"/>
                  </a:lnTo>
                  <a:lnTo>
                    <a:pt x="124968" y="79248"/>
                  </a:lnTo>
                  <a:lnTo>
                    <a:pt x="128016" y="111252"/>
                  </a:lnTo>
                  <a:lnTo>
                    <a:pt x="128016" y="318516"/>
                  </a:lnTo>
                  <a:lnTo>
                    <a:pt x="169164" y="318516"/>
                  </a:lnTo>
                  <a:lnTo>
                    <a:pt x="169164" y="109728"/>
                  </a:lnTo>
                  <a:lnTo>
                    <a:pt x="172212" y="77724"/>
                  </a:lnTo>
                  <a:lnTo>
                    <a:pt x="179832" y="56388"/>
                  </a:lnTo>
                  <a:lnTo>
                    <a:pt x="193548" y="42672"/>
                  </a:lnTo>
                  <a:lnTo>
                    <a:pt x="213360" y="38100"/>
                  </a:lnTo>
                  <a:lnTo>
                    <a:pt x="231648" y="42672"/>
                  </a:lnTo>
                  <a:lnTo>
                    <a:pt x="243840" y="56388"/>
                  </a:lnTo>
                  <a:lnTo>
                    <a:pt x="251460" y="79248"/>
                  </a:lnTo>
                  <a:lnTo>
                    <a:pt x="252984" y="109728"/>
                  </a:lnTo>
                  <a:lnTo>
                    <a:pt x="252984" y="318516"/>
                  </a:lnTo>
                  <a:lnTo>
                    <a:pt x="295656" y="318516"/>
                  </a:lnTo>
                  <a:lnTo>
                    <a:pt x="295656" y="96012"/>
                  </a:lnTo>
                  <a:close/>
                </a:path>
                <a:path w="1240790" h="318769">
                  <a:moveTo>
                    <a:pt x="865644" y="99060"/>
                  </a:moveTo>
                  <a:lnTo>
                    <a:pt x="821436" y="99060"/>
                  </a:lnTo>
                  <a:lnTo>
                    <a:pt x="821436" y="318503"/>
                  </a:lnTo>
                  <a:lnTo>
                    <a:pt x="865644" y="318503"/>
                  </a:lnTo>
                  <a:lnTo>
                    <a:pt x="865644" y="99060"/>
                  </a:lnTo>
                  <a:close/>
                </a:path>
                <a:path w="1240790" h="318769">
                  <a:moveTo>
                    <a:pt x="1240536" y="187439"/>
                  </a:moveTo>
                  <a:lnTo>
                    <a:pt x="1235964" y="147815"/>
                  </a:lnTo>
                  <a:lnTo>
                    <a:pt x="1220724" y="117335"/>
                  </a:lnTo>
                  <a:lnTo>
                    <a:pt x="1197864" y="99047"/>
                  </a:lnTo>
                  <a:lnTo>
                    <a:pt x="1167384" y="92951"/>
                  </a:lnTo>
                  <a:lnTo>
                    <a:pt x="1147572" y="95999"/>
                  </a:lnTo>
                  <a:lnTo>
                    <a:pt x="1129284" y="103619"/>
                  </a:lnTo>
                  <a:lnTo>
                    <a:pt x="1115568" y="115811"/>
                  </a:lnTo>
                  <a:lnTo>
                    <a:pt x="1103376" y="132575"/>
                  </a:lnTo>
                  <a:lnTo>
                    <a:pt x="1092708" y="115811"/>
                  </a:lnTo>
                  <a:lnTo>
                    <a:pt x="1078992" y="103619"/>
                  </a:lnTo>
                  <a:lnTo>
                    <a:pt x="1062228" y="95999"/>
                  </a:lnTo>
                  <a:lnTo>
                    <a:pt x="1043940" y="92951"/>
                  </a:lnTo>
                  <a:lnTo>
                    <a:pt x="1025652" y="95999"/>
                  </a:lnTo>
                  <a:lnTo>
                    <a:pt x="1008888" y="102095"/>
                  </a:lnTo>
                  <a:lnTo>
                    <a:pt x="995172" y="115811"/>
                  </a:lnTo>
                  <a:lnTo>
                    <a:pt x="982980" y="132575"/>
                  </a:lnTo>
                  <a:lnTo>
                    <a:pt x="981456" y="132575"/>
                  </a:lnTo>
                  <a:lnTo>
                    <a:pt x="981456" y="99047"/>
                  </a:lnTo>
                  <a:lnTo>
                    <a:pt x="944880" y="99047"/>
                  </a:lnTo>
                  <a:lnTo>
                    <a:pt x="944880" y="318503"/>
                  </a:lnTo>
                  <a:lnTo>
                    <a:pt x="987552" y="318503"/>
                  </a:lnTo>
                  <a:lnTo>
                    <a:pt x="987552" y="164579"/>
                  </a:lnTo>
                  <a:lnTo>
                    <a:pt x="998220" y="149339"/>
                  </a:lnTo>
                  <a:lnTo>
                    <a:pt x="1008888" y="138671"/>
                  </a:lnTo>
                  <a:lnTo>
                    <a:pt x="1021080" y="132575"/>
                  </a:lnTo>
                  <a:lnTo>
                    <a:pt x="1031748" y="131051"/>
                  </a:lnTo>
                  <a:lnTo>
                    <a:pt x="1050036" y="135623"/>
                  </a:lnTo>
                  <a:lnTo>
                    <a:pt x="1062228" y="149339"/>
                  </a:lnTo>
                  <a:lnTo>
                    <a:pt x="1069848" y="170675"/>
                  </a:lnTo>
                  <a:lnTo>
                    <a:pt x="1072896" y="202679"/>
                  </a:lnTo>
                  <a:lnTo>
                    <a:pt x="1072896" y="318503"/>
                  </a:lnTo>
                  <a:lnTo>
                    <a:pt x="1114044" y="318503"/>
                  </a:lnTo>
                  <a:lnTo>
                    <a:pt x="1114044" y="202679"/>
                  </a:lnTo>
                  <a:lnTo>
                    <a:pt x="1117092" y="170675"/>
                  </a:lnTo>
                  <a:lnTo>
                    <a:pt x="1124712" y="147815"/>
                  </a:lnTo>
                  <a:lnTo>
                    <a:pt x="1138428" y="135623"/>
                  </a:lnTo>
                  <a:lnTo>
                    <a:pt x="1158240" y="131051"/>
                  </a:lnTo>
                  <a:lnTo>
                    <a:pt x="1176528" y="135623"/>
                  </a:lnTo>
                  <a:lnTo>
                    <a:pt x="1188720" y="149339"/>
                  </a:lnTo>
                  <a:lnTo>
                    <a:pt x="1196340" y="170675"/>
                  </a:lnTo>
                  <a:lnTo>
                    <a:pt x="1197864" y="202679"/>
                  </a:lnTo>
                  <a:lnTo>
                    <a:pt x="1197864" y="318503"/>
                  </a:lnTo>
                  <a:lnTo>
                    <a:pt x="1240536" y="318503"/>
                  </a:lnTo>
                  <a:lnTo>
                    <a:pt x="1240536" y="1874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98919" y="583691"/>
              <a:ext cx="188975" cy="24231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21323" y="438912"/>
              <a:ext cx="167639" cy="14325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75376" y="504443"/>
              <a:ext cx="1104900" cy="410209"/>
            </a:xfrm>
            <a:custGeom>
              <a:avLst/>
              <a:gdLst/>
              <a:ahLst/>
              <a:cxnLst/>
              <a:rect l="l" t="t" r="r" b="b"/>
              <a:pathLst>
                <a:path w="1104900" h="410209">
                  <a:moveTo>
                    <a:pt x="1104899" y="409956"/>
                  </a:moveTo>
                  <a:lnTo>
                    <a:pt x="484632" y="409956"/>
                  </a:lnTo>
                  <a:lnTo>
                    <a:pt x="429767" y="397763"/>
                  </a:lnTo>
                  <a:lnTo>
                    <a:pt x="390143" y="365760"/>
                  </a:lnTo>
                  <a:lnTo>
                    <a:pt x="361188" y="329184"/>
                  </a:lnTo>
                  <a:lnTo>
                    <a:pt x="336804" y="284988"/>
                  </a:lnTo>
                  <a:lnTo>
                    <a:pt x="315467" y="240792"/>
                  </a:lnTo>
                  <a:lnTo>
                    <a:pt x="268224" y="310895"/>
                  </a:lnTo>
                  <a:lnTo>
                    <a:pt x="219456" y="310895"/>
                  </a:lnTo>
                  <a:lnTo>
                    <a:pt x="295656" y="198119"/>
                  </a:lnTo>
                  <a:lnTo>
                    <a:pt x="260604" y="128016"/>
                  </a:lnTo>
                  <a:lnTo>
                    <a:pt x="242316" y="96012"/>
                  </a:lnTo>
                  <a:lnTo>
                    <a:pt x="217932" y="67056"/>
                  </a:lnTo>
                  <a:lnTo>
                    <a:pt x="188976" y="45719"/>
                  </a:lnTo>
                  <a:lnTo>
                    <a:pt x="153924" y="38100"/>
                  </a:lnTo>
                  <a:lnTo>
                    <a:pt x="0" y="38100"/>
                  </a:lnTo>
                  <a:lnTo>
                    <a:pt x="0" y="0"/>
                  </a:lnTo>
                  <a:lnTo>
                    <a:pt x="153924" y="0"/>
                  </a:lnTo>
                  <a:lnTo>
                    <a:pt x="208788" y="12192"/>
                  </a:lnTo>
                  <a:lnTo>
                    <a:pt x="248412" y="44195"/>
                  </a:lnTo>
                  <a:lnTo>
                    <a:pt x="277368" y="80772"/>
                  </a:lnTo>
                  <a:lnTo>
                    <a:pt x="294132" y="111252"/>
                  </a:lnTo>
                  <a:lnTo>
                    <a:pt x="320040" y="161543"/>
                  </a:lnTo>
                  <a:lnTo>
                    <a:pt x="365760" y="91439"/>
                  </a:lnTo>
                  <a:lnTo>
                    <a:pt x="414528" y="91439"/>
                  </a:lnTo>
                  <a:lnTo>
                    <a:pt x="339852" y="204216"/>
                  </a:lnTo>
                  <a:lnTo>
                    <a:pt x="377952" y="281940"/>
                  </a:lnTo>
                  <a:lnTo>
                    <a:pt x="396240" y="313943"/>
                  </a:lnTo>
                  <a:lnTo>
                    <a:pt x="420624" y="342900"/>
                  </a:lnTo>
                  <a:lnTo>
                    <a:pt x="449580" y="364236"/>
                  </a:lnTo>
                  <a:lnTo>
                    <a:pt x="484632" y="371856"/>
                  </a:lnTo>
                  <a:lnTo>
                    <a:pt x="1104899" y="371856"/>
                  </a:lnTo>
                  <a:lnTo>
                    <a:pt x="1104899" y="4099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78752" y="501395"/>
              <a:ext cx="83819" cy="8382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602139" y="7370460"/>
            <a:ext cx="2908300" cy="561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500" spc="5" dirty="0">
                <a:solidFill>
                  <a:srgbClr val="1F77BD"/>
                </a:solidFill>
                <a:latin typeface="Arial"/>
                <a:cs typeface="Arial"/>
              </a:rPr>
              <a:t>Pranje</a:t>
            </a:r>
            <a:r>
              <a:rPr sz="3500" spc="-5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3500" spc="5" dirty="0">
                <a:solidFill>
                  <a:srgbClr val="1F77BD"/>
                </a:solidFill>
                <a:latin typeface="Arial"/>
                <a:cs typeface="Arial"/>
              </a:rPr>
              <a:t>posuđa</a:t>
            </a:r>
            <a:endParaRPr sz="3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5987" y="9166565"/>
            <a:ext cx="4347845" cy="1568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50" spc="5" dirty="0">
                <a:solidFill>
                  <a:srgbClr val="FFFFFF"/>
                </a:solidFill>
                <a:latin typeface="Arial"/>
                <a:cs typeface="Arial"/>
              </a:rPr>
              <a:t>STAKLENI STROJ 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850" spc="5" dirty="0">
                <a:solidFill>
                  <a:srgbClr val="FFFFFF"/>
                </a:solidFill>
                <a:latin typeface="Arial"/>
                <a:cs typeface="Arial"/>
              </a:rPr>
              <a:t>STAKLENI STROJ 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ULTRA | </a:t>
            </a:r>
            <a:r>
              <a:rPr sz="850" spc="5" dirty="0">
                <a:solidFill>
                  <a:srgbClr val="FFFFFF"/>
                </a:solidFill>
                <a:latin typeface="Arial"/>
                <a:cs typeface="Arial"/>
              </a:rPr>
              <a:t>POSUDA STROJ 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850" spc="5" dirty="0">
                <a:solidFill>
                  <a:srgbClr val="FFFFFF"/>
                </a:solidFill>
                <a:latin typeface="Arial"/>
                <a:cs typeface="Arial"/>
              </a:rPr>
              <a:t>POSUDA</a:t>
            </a:r>
            <a:r>
              <a:rPr sz="8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ULTRA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1F7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81272" y="135636"/>
            <a:ext cx="2993550" cy="29184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1F7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290054"/>
            <a:ext cx="2032000" cy="2106295"/>
            <a:chOff x="462533" y="7290054"/>
            <a:chExt cx="2032000" cy="2106295"/>
          </a:xfrm>
        </p:grpSpPr>
        <p:sp>
          <p:nvSpPr>
            <p:cNvPr id="20" name="object 20"/>
            <p:cNvSpPr/>
            <p:nvPr/>
          </p:nvSpPr>
          <p:spPr>
            <a:xfrm>
              <a:off x="489204" y="7351776"/>
              <a:ext cx="1979675" cy="20193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303008"/>
              <a:ext cx="2005964" cy="2080260"/>
            </a:xfrm>
            <a:custGeom>
              <a:avLst/>
              <a:gdLst/>
              <a:ahLst/>
              <a:cxnLst/>
              <a:rect l="l" t="t" r="r" b="b"/>
              <a:pathLst>
                <a:path w="2005964" h="2080259">
                  <a:moveTo>
                    <a:pt x="0" y="12192"/>
                  </a:moveTo>
                  <a:lnTo>
                    <a:pt x="0" y="2068067"/>
                  </a:lnTo>
                  <a:lnTo>
                    <a:pt x="0" y="2080259"/>
                  </a:lnTo>
                  <a:lnTo>
                    <a:pt x="13716" y="2080259"/>
                  </a:lnTo>
                  <a:lnTo>
                    <a:pt x="1993391" y="2080259"/>
                  </a:lnTo>
                  <a:lnTo>
                    <a:pt x="2005583" y="2080259"/>
                  </a:lnTo>
                  <a:lnTo>
                    <a:pt x="2005583" y="206806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68929" y="7546085"/>
            <a:ext cx="2032000" cy="1850389"/>
            <a:chOff x="2868929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2894075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1883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878778" y="1728713"/>
            <a:ext cx="2321622" cy="10785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1850" spc="-1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5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MAŠINA ZA PRANJE POSUĐA</a:t>
            </a:r>
            <a:endParaRPr sz="1850" dirty="0">
              <a:latin typeface="Arial"/>
              <a:cs typeface="Arial"/>
            </a:endParaRPr>
          </a:p>
          <a:p>
            <a:pPr marL="619125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VNG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350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26743" y="9490205"/>
            <a:ext cx="1209675" cy="259079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Opcioneel: Stalak od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5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500">
              <a:latin typeface="Arial"/>
              <a:cs typeface="Arial"/>
            </a:endParaRPr>
          </a:p>
          <a:p>
            <a:pPr marR="13335" algn="ctr">
              <a:lnSpc>
                <a:spcPct val="100000"/>
              </a:lnSpc>
              <a:spcBef>
                <a:spcPts val="35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V445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B440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D400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54474" y="9504041"/>
            <a:ext cx="997585" cy="11430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Jednostavno rukovanje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čišćenje</a:t>
            </a:r>
            <a:endParaRPr sz="5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427913" y="9509676"/>
            <a:ext cx="1523365" cy="10731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1 Dugme za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napajanje,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dugme Zaustavi</a:t>
            </a:r>
            <a:r>
              <a:rPr sz="4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zaustavljanje</a:t>
            </a:r>
            <a:endParaRPr sz="4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68920"/>
            <a:ext cx="2221230" cy="9446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moćna mašina za pranje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stakla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2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Robustan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velikom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ručkom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konstrukcija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AISI304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Posebni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dizajn ABS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pranje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filter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Standardno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prvo pranje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120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sekundi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Robusne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zaštićene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komande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štampu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4255499"/>
            <a:ext cx="2596515" cy="16037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termičkom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Uređaj 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zaštićen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IPX5</a:t>
            </a:r>
            <a:endParaRPr sz="650" dirty="0">
              <a:latin typeface="Arial"/>
              <a:cs typeface="Arial"/>
            </a:endParaRPr>
          </a:p>
          <a:p>
            <a:pPr marL="12700" marR="1680845">
              <a:lnSpc>
                <a:spcPts val="1540"/>
              </a:lnSpc>
              <a:spcBef>
                <a:spcPts val="4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nepovratnim</a:t>
            </a:r>
            <a:r>
              <a:rPr sz="650" spc="-7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ventilom  Vrlo tiha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&lt;80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db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Potrošnja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vode po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ciklusu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iznosi samo 2,5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spremnika 11 litara,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kotla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litre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pranja  60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 zavojnice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85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Element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spremnika 2,0 kW,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Element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kotla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2,95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0,27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kW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pumpa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ispiranje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1F77BD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1F77BD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1F77BD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1F77BD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1F77BD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1F77BD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1F77BD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80992"/>
            <a:ext cx="1204595" cy="17506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3300</a:t>
            </a:r>
            <a:r>
              <a:rPr sz="650" spc="-10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W</a:t>
            </a:r>
            <a:endParaRPr sz="650" dirty="0">
              <a:latin typeface="Arial"/>
              <a:cs typeface="Arial"/>
            </a:endParaRPr>
          </a:p>
          <a:p>
            <a:pPr marL="12700" marR="469900">
              <a:lnSpc>
                <a:spcPct val="146200"/>
              </a:lnSpc>
              <a:spcBef>
                <a:spcPts val="120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1faza  32,0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35,0</a:t>
            </a:r>
            <a:r>
              <a:rPr sz="650" spc="-9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V630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Š425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D485 mm </a:t>
            </a:r>
            <a:endParaRPr lang="hr-HR" sz="650" spc="-10" dirty="0" smtClean="0">
              <a:solidFill>
                <a:srgbClr val="1F77BD"/>
              </a:solidFill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</a:pPr>
            <a:r>
              <a:rPr sz="650" spc="-10" dirty="0" smtClean="0">
                <a:solidFill>
                  <a:srgbClr val="1F77BD"/>
                </a:solidFill>
                <a:latin typeface="Arial"/>
                <a:cs typeface="Arial"/>
              </a:rPr>
              <a:t>V790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Š565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D515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0,23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1F77BD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1F77BD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1F77BD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1F77BD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84221900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8719324276771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09200990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6476" y="5916954"/>
            <a:ext cx="2094230" cy="38856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uključuje: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staklena korpa 35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x35 cm, 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ladica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pribor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jelo,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dovodno</a:t>
            </a:r>
            <a:r>
              <a:rPr sz="650" spc="5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crijevo</a:t>
            </a:r>
            <a:r>
              <a:rPr sz="500" spc="5" dirty="0">
                <a:solidFill>
                  <a:srgbClr val="221F1F"/>
                </a:solidFill>
                <a:latin typeface="Arial"/>
                <a:cs typeface="Arial"/>
              </a:rPr>
              <a:t>,</a:t>
            </a:r>
            <a:endParaRPr sz="5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6322755"/>
            <a:ext cx="1964958" cy="11477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odvodno crijevo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pumpa za sredstvo za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ispiranje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6570233"/>
            <a:ext cx="2094864" cy="118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Isključujući: Pumpa za sapun i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odvodna pumpa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(Ultra</a:t>
            </a:r>
            <a:r>
              <a:rPr sz="600" spc="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model)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35842" y="6766064"/>
            <a:ext cx="1900555" cy="2997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Prašak za pranje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rublja: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Prašak za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pranje, tablete,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vrećice, pomoć za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ispiranje</a:t>
            </a:r>
            <a:endParaRPr sz="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1F7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1F7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81272" y="135636"/>
            <a:ext cx="2993550" cy="29184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290054"/>
            <a:ext cx="2032000" cy="2106295"/>
            <a:chOff x="462533" y="7290054"/>
            <a:chExt cx="2032000" cy="2106295"/>
          </a:xfrm>
        </p:grpSpPr>
        <p:sp>
          <p:nvSpPr>
            <p:cNvPr id="20" name="object 20"/>
            <p:cNvSpPr/>
            <p:nvPr/>
          </p:nvSpPr>
          <p:spPr>
            <a:xfrm>
              <a:off x="487680" y="7351776"/>
              <a:ext cx="1981200" cy="201930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303008"/>
              <a:ext cx="2005964" cy="2080260"/>
            </a:xfrm>
            <a:custGeom>
              <a:avLst/>
              <a:gdLst/>
              <a:ahLst/>
              <a:cxnLst/>
              <a:rect l="l" t="t" r="r" b="b"/>
              <a:pathLst>
                <a:path w="2005964" h="2080259">
                  <a:moveTo>
                    <a:pt x="0" y="12192"/>
                  </a:moveTo>
                  <a:lnTo>
                    <a:pt x="0" y="2068067"/>
                  </a:lnTo>
                  <a:lnTo>
                    <a:pt x="0" y="2080259"/>
                  </a:lnTo>
                  <a:lnTo>
                    <a:pt x="12192" y="2080259"/>
                  </a:lnTo>
                  <a:lnTo>
                    <a:pt x="1993391" y="2080259"/>
                  </a:lnTo>
                  <a:lnTo>
                    <a:pt x="2005583" y="2080259"/>
                  </a:lnTo>
                  <a:lnTo>
                    <a:pt x="2005583" y="206806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5303520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3502" y="7546085"/>
            <a:ext cx="2030095" cy="1850389"/>
            <a:chOff x="2873502" y="7546085"/>
            <a:chExt cx="2030095" cy="1850389"/>
          </a:xfrm>
        </p:grpSpPr>
        <p:sp>
          <p:nvSpPr>
            <p:cNvPr id="26" name="object 26"/>
            <p:cNvSpPr/>
            <p:nvPr/>
          </p:nvSpPr>
          <p:spPr>
            <a:xfrm>
              <a:off x="2898648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6456" y="7559039"/>
              <a:ext cx="2004060" cy="1824355"/>
            </a:xfrm>
            <a:custGeom>
              <a:avLst/>
              <a:gdLst/>
              <a:ahLst/>
              <a:cxnLst/>
              <a:rect l="l" t="t" r="r" b="b"/>
              <a:pathLst>
                <a:path w="2004060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4059" y="1824228"/>
                  </a:lnTo>
                  <a:lnTo>
                    <a:pt x="2004059" y="1812036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878778" y="1728713"/>
            <a:ext cx="1986280" cy="10785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MAŠINA ZA PRANJE ČAŠA</a:t>
            </a:r>
            <a:endParaRPr sz="1850" dirty="0">
              <a:latin typeface="Arial"/>
              <a:cs typeface="Arial"/>
            </a:endParaRPr>
          </a:p>
          <a:p>
            <a:pPr marL="41275" algn="ctr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VNG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350</a:t>
            </a:r>
            <a:r>
              <a:rPr sz="850" spc="-3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ULTRA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26743" y="9490205"/>
            <a:ext cx="1209675" cy="259079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Opcioneel: Stalak od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5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500">
              <a:latin typeface="Arial"/>
              <a:cs typeface="Arial"/>
            </a:endParaRPr>
          </a:p>
          <a:p>
            <a:pPr marR="13335" algn="ctr">
              <a:lnSpc>
                <a:spcPct val="100000"/>
              </a:lnSpc>
              <a:spcBef>
                <a:spcPts val="35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V445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B440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D400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54474" y="9504041"/>
            <a:ext cx="997585" cy="11430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Jednostavno rukovanje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čišćenje</a:t>
            </a:r>
            <a:endParaRPr sz="5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27913" y="9509676"/>
            <a:ext cx="1523365" cy="107314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1 Dugme za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napajanje,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dugme Zaustavi</a:t>
            </a:r>
            <a:r>
              <a:rPr sz="4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zaustavljanje</a:t>
            </a:r>
            <a:endParaRPr sz="4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68920"/>
            <a:ext cx="2221230" cy="9446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moćna mašina za pranje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stakla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2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Robustan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velikom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ručkom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konstrukcija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AISI304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Posebni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dizajn ABS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pranje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filter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Standardno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prvo pranje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120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sekundi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Robusne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zaštićene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komande 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štampu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4255499"/>
            <a:ext cx="2596515" cy="155965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termičkom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Uređaj 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zaštićen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IPX5</a:t>
            </a:r>
            <a:endParaRPr sz="650" dirty="0">
              <a:latin typeface="Arial"/>
              <a:cs typeface="Arial"/>
            </a:endParaRPr>
          </a:p>
          <a:p>
            <a:pPr marL="12700" marR="1680845">
              <a:lnSpc>
                <a:spcPts val="1540"/>
              </a:lnSpc>
              <a:spcBef>
                <a:spcPts val="4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nepovratnim</a:t>
            </a:r>
            <a:r>
              <a:rPr sz="650" spc="-7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ventilom  Vrlo tiha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&lt;80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db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Potrošnja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vode po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ciklusu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iznosi samo 2,5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spremnika 11 litara,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kotla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litre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pranja  60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 zavojnice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85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Element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spremnika 2,0 kW,  Element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kotla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2,95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kW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0,27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kW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pumpa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ispiranje,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1F77BD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1F77BD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1F77BD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1F77BD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1F77BD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1F77BD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1F77BD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33754"/>
            <a:ext cx="120459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3300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33,0</a:t>
            </a:r>
            <a:r>
              <a:rPr sz="650" spc="-9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36,0</a:t>
            </a:r>
            <a:r>
              <a:rPr sz="650" spc="-9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V630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Š425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D485 mm </a:t>
            </a:r>
            <a:endParaRPr lang="hr-HR" sz="650" spc="-10" dirty="0" smtClean="0">
              <a:solidFill>
                <a:srgbClr val="1F77BD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1F77BD"/>
                </a:solidFill>
                <a:latin typeface="Arial"/>
                <a:cs typeface="Arial"/>
              </a:rPr>
              <a:t>V800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Š520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D560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0,23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1F77BD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1F77BD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1F77BD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1F77BD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84221900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8719324276788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09200995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1" y="5839718"/>
            <a:ext cx="2557145" cy="38856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uključuje: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1staklena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košarica 35 x35 cm, 1 posuđe 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posuđe,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dovodna cijev,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drenaža,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pumpa</a:t>
            </a:r>
            <a:r>
              <a:rPr sz="650" spc="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50904" y="6319542"/>
            <a:ext cx="2178495" cy="11477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sredstvo 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ispiranje,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pumpa za oap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odvodna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pumpa</a:t>
            </a:r>
            <a:r>
              <a:rPr sz="500" dirty="0">
                <a:solidFill>
                  <a:srgbClr val="221F1F"/>
                </a:solidFill>
                <a:latin typeface="Arial"/>
                <a:cs typeface="Arial"/>
              </a:rPr>
              <a:t>.</a:t>
            </a:r>
            <a:endParaRPr sz="5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6744189"/>
            <a:ext cx="1900555" cy="2997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Prašak za pranje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rublja: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Prašak za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pranje, tablete,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vrećice, pomoć za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ispiranje</a:t>
            </a:r>
            <a:endParaRPr sz="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1F7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1F7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81272" y="135636"/>
            <a:ext cx="2993550" cy="29184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7680" y="7571232"/>
              <a:ext cx="1981200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7332726"/>
            <a:ext cx="2032000" cy="2063750"/>
            <a:chOff x="5278374" y="7332726"/>
            <a:chExt cx="2032000" cy="2063750"/>
          </a:xfrm>
        </p:grpSpPr>
        <p:sp>
          <p:nvSpPr>
            <p:cNvPr id="23" name="object 23"/>
            <p:cNvSpPr/>
            <p:nvPr/>
          </p:nvSpPr>
          <p:spPr>
            <a:xfrm>
              <a:off x="5303520" y="7359396"/>
              <a:ext cx="1979675" cy="201167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7345680"/>
              <a:ext cx="2005964" cy="2037714"/>
            </a:xfrm>
            <a:custGeom>
              <a:avLst/>
              <a:gdLst/>
              <a:ahLst/>
              <a:cxnLst/>
              <a:rect l="l" t="t" r="r" b="b"/>
              <a:pathLst>
                <a:path w="2005965" h="2037715">
                  <a:moveTo>
                    <a:pt x="0" y="13716"/>
                  </a:moveTo>
                  <a:lnTo>
                    <a:pt x="0" y="2025395"/>
                  </a:lnTo>
                  <a:lnTo>
                    <a:pt x="0" y="2037587"/>
                  </a:lnTo>
                  <a:lnTo>
                    <a:pt x="12192" y="2037587"/>
                  </a:lnTo>
                  <a:lnTo>
                    <a:pt x="1991867" y="2037587"/>
                  </a:lnTo>
                  <a:lnTo>
                    <a:pt x="2005583" y="2037587"/>
                  </a:lnTo>
                  <a:lnTo>
                    <a:pt x="2005583" y="2025395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67405" y="7546085"/>
            <a:ext cx="2032000" cy="1850389"/>
            <a:chOff x="2867405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2894076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0359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93077" y="1748781"/>
            <a:ext cx="1830070" cy="78098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1650" spc="20" dirty="0">
                <a:solidFill>
                  <a:srgbClr val="929498"/>
                </a:solidFill>
                <a:latin typeface="Arial"/>
                <a:cs typeface="Arial"/>
              </a:rPr>
              <a:t>MAŠINA ZA</a:t>
            </a:r>
            <a:r>
              <a:rPr sz="1650" spc="-9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650" spc="20" dirty="0">
                <a:solidFill>
                  <a:srgbClr val="929498"/>
                </a:solidFill>
                <a:latin typeface="Arial"/>
                <a:cs typeface="Arial"/>
              </a:rPr>
              <a:t>SUĐE</a:t>
            </a:r>
            <a:endParaRPr sz="1650" dirty="0">
              <a:latin typeface="Arial"/>
              <a:cs typeface="Arial"/>
            </a:endParaRPr>
          </a:p>
          <a:p>
            <a:pPr marR="31750" algn="ctr">
              <a:lnSpc>
                <a:spcPct val="100000"/>
              </a:lnSpc>
              <a:spcBef>
                <a:spcPts val="135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VN-400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230V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22193" y="9490205"/>
            <a:ext cx="1209675" cy="259079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Opcioneel: Stalak od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5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500">
              <a:latin typeface="Arial"/>
              <a:cs typeface="Arial"/>
            </a:endParaRPr>
          </a:p>
          <a:p>
            <a:pPr marR="34925" algn="ctr">
              <a:lnSpc>
                <a:spcPct val="100000"/>
              </a:lnSpc>
              <a:spcBef>
                <a:spcPts val="35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V500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Š605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D570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15770" y="9497462"/>
            <a:ext cx="1289050" cy="25336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dugme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uključivanje,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dugme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4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program,</a:t>
            </a:r>
            <a:endParaRPr sz="450">
              <a:latin typeface="Arial"/>
              <a:cs typeface="Arial"/>
            </a:endParaRPr>
          </a:p>
          <a:p>
            <a:pPr marL="21590" algn="ctr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Start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dugme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Stop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668767" y="9504041"/>
            <a:ext cx="997585" cy="11430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Jednostavno rukovanje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čišćenje</a:t>
            </a:r>
            <a:endParaRPr sz="5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054095"/>
            <a:ext cx="2368550" cy="128592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mašina 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pranje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posuđa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Snažna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perilica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posuđa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prednjim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punjenjem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Robusni dizajn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velikom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ručkom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0"/>
              </a:spcBef>
            </a:pP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Potpuno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konstrukcija od nehrđajućeg čelika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AISI304 </a:t>
            </a:r>
            <a:endParaRPr lang="hr-HR" sz="650" spc="2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0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Specijalni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dizajn 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ABS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ruke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pranje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filter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prljavštinu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Program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potpunog 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pranja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120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sekundi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0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Robusne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zaštićene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komande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tisak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4377884"/>
            <a:ext cx="2955558" cy="47577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termičkom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zaštitom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Stroj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zaštićen IPX5,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nepovratnim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1 dugme 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uključivanje,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1 dugme 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program,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1 dugme za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zaustavljanje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2" name="object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332054"/>
              </p:ext>
            </p:extLst>
          </p:nvPr>
        </p:nvGraphicFramePr>
        <p:xfrm>
          <a:off x="702306" y="4964926"/>
          <a:ext cx="6594985" cy="9212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9045"/>
                <a:gridCol w="1895925"/>
                <a:gridCol w="3550015"/>
              </a:tblGrid>
              <a:tr h="152274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650" spc="-10" dirty="0">
                          <a:solidFill>
                            <a:srgbClr val="1F77BD"/>
                          </a:solidFill>
                          <a:latin typeface="Arial"/>
                          <a:cs typeface="Arial"/>
                        </a:rPr>
                        <a:t>HS </a:t>
                      </a:r>
                      <a:r>
                        <a:rPr sz="650" spc="-5" dirty="0" err="1">
                          <a:solidFill>
                            <a:srgbClr val="1F77BD"/>
                          </a:solidFill>
                          <a:latin typeface="Arial"/>
                          <a:cs typeface="Arial"/>
                        </a:rPr>
                        <a:t>carinski</a:t>
                      </a:r>
                      <a:r>
                        <a:rPr sz="650" spc="-10" dirty="0">
                          <a:solidFill>
                            <a:srgbClr val="1F77B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1F77BD"/>
                          </a:solidFill>
                          <a:latin typeface="Arial"/>
                          <a:cs typeface="Arial"/>
                        </a:rPr>
                        <a:t>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650" spc="-15" dirty="0">
                          <a:solidFill>
                            <a:srgbClr val="1F77BD"/>
                          </a:solidFill>
                          <a:latin typeface="Arial"/>
                          <a:cs typeface="Arial"/>
                        </a:rPr>
                        <a:t>84221900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650" spc="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Pokazivači temperature </a:t>
                      </a: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ispiranja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8255" marB="0"/>
                </a:tc>
              </a:tr>
              <a:tr h="169912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spc="-10" dirty="0">
                          <a:solidFill>
                            <a:srgbClr val="1F77BD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650" spc="-15" dirty="0">
                          <a:solidFill>
                            <a:srgbClr val="1F77BD"/>
                          </a:solidFill>
                          <a:latin typeface="Arial"/>
                          <a:cs typeface="Arial"/>
                        </a:rPr>
                        <a:t>8719632124306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2545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Vrlo tiha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mašina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100" marB="0"/>
                </a:tc>
              </a:tr>
              <a:tr h="172964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650" spc="-5" dirty="0" err="1">
                          <a:solidFill>
                            <a:srgbClr val="1F77BD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1F77B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1F77BD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650" spc="-15" dirty="0">
                          <a:solidFill>
                            <a:srgbClr val="1F77BD"/>
                          </a:solidFill>
                          <a:latin typeface="Arial"/>
                          <a:cs typeface="Arial"/>
                        </a:rPr>
                        <a:t>09200805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3019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Potrošnja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vode po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ciklusu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iznosi samo 2,5</a:t>
                      </a:r>
                      <a:r>
                        <a:rPr sz="650" spc="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litara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6670" marB="0"/>
                </a:tc>
              </a:tr>
              <a:tr h="1714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Kapacitet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spremnika 18,4 litara,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kapacitet kotla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2,8 </a:t>
                      </a:r>
                      <a:r>
                        <a:rPr sz="650" spc="-10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litara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1750" marB="0"/>
                </a:tc>
              </a:tr>
              <a:tr h="1436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ts val="725"/>
                        </a:lnSpc>
                        <a:spcBef>
                          <a:spcPts val="305"/>
                        </a:spcBef>
                      </a:pPr>
                      <a:r>
                        <a:rPr lang="hr-HR"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Temperatura </a:t>
                      </a:r>
                      <a:r>
                        <a:rPr sz="650" spc="-10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pranja</a:t>
                      </a:r>
                      <a:r>
                        <a:rPr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60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°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C,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temperatura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ispiranja 85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°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 </a:t>
                      </a:r>
                      <a:endParaRPr lang="hr-HR" sz="650" spc="-10" dirty="0" smtClean="0">
                        <a:solidFill>
                          <a:srgbClr val="221F1F"/>
                        </a:solidFill>
                        <a:latin typeface="Arial"/>
                        <a:cs typeface="Arial"/>
                      </a:endParaRPr>
                    </a:p>
                    <a:p>
                      <a:pPr marL="850900">
                        <a:lnSpc>
                          <a:spcPts val="725"/>
                        </a:lnSpc>
                        <a:spcBef>
                          <a:spcPts val="305"/>
                        </a:spcBef>
                      </a:pPr>
                      <a:r>
                        <a:rPr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Element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kotla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3,0</a:t>
                      </a:r>
                      <a:r>
                        <a:rPr sz="650" spc="2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kW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8735" marB="0"/>
                </a:tc>
              </a:tr>
            </a:tbl>
          </a:graphicData>
        </a:graphic>
      </p:graphicFrame>
      <p:sp>
        <p:nvSpPr>
          <p:cNvPr id="33" name="object 33"/>
          <p:cNvSpPr txBox="1"/>
          <p:nvPr/>
        </p:nvSpPr>
        <p:spPr>
          <a:xfrm>
            <a:off x="4435842" y="6038134"/>
            <a:ext cx="895985" cy="1162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Pumpa za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pranje 0,27</a:t>
            </a:r>
            <a:r>
              <a:rPr sz="60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kW</a:t>
            </a:r>
            <a:endParaRPr sz="6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301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1F77BD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1F77BD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materijal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33754"/>
            <a:ext cx="1207511" cy="130804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3270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45,0</a:t>
            </a:r>
            <a:r>
              <a:rPr sz="650" spc="-9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63,0</a:t>
            </a:r>
            <a:r>
              <a:rPr sz="650" spc="-9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V760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Š565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D475</a:t>
            </a:r>
            <a:r>
              <a:rPr sz="650" spc="-60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V800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D500</a:t>
            </a:r>
            <a:r>
              <a:rPr sz="650" spc="-60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0,24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1F77BD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1F77BD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1F77BD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1F77BD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6370818"/>
            <a:ext cx="2555240" cy="301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uključuje: 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košara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posuđe 40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40 cm, 1</a:t>
            </a:r>
            <a:r>
              <a:rPr sz="650" spc="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staklena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košara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40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40 cm, 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košara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jelo, dovodno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crijevo,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odvodno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crijevo.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35842" y="6757426"/>
            <a:ext cx="1858468" cy="117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Isključujući: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Pumpa za sapun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odvodna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pumpa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1F7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1F7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81272" y="135636"/>
            <a:ext cx="2993550" cy="29184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7680" y="7571232"/>
              <a:ext cx="1981200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7332726"/>
            <a:ext cx="2032000" cy="2063750"/>
            <a:chOff x="5278374" y="7332726"/>
            <a:chExt cx="2032000" cy="2063750"/>
          </a:xfrm>
        </p:grpSpPr>
        <p:sp>
          <p:nvSpPr>
            <p:cNvPr id="23" name="object 23"/>
            <p:cNvSpPr/>
            <p:nvPr/>
          </p:nvSpPr>
          <p:spPr>
            <a:xfrm>
              <a:off x="5303520" y="7359396"/>
              <a:ext cx="1979675" cy="201167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7345680"/>
              <a:ext cx="2005964" cy="2037714"/>
            </a:xfrm>
            <a:custGeom>
              <a:avLst/>
              <a:gdLst/>
              <a:ahLst/>
              <a:cxnLst/>
              <a:rect l="l" t="t" r="r" b="b"/>
              <a:pathLst>
                <a:path w="2005965" h="2037715">
                  <a:moveTo>
                    <a:pt x="0" y="13716"/>
                  </a:moveTo>
                  <a:lnTo>
                    <a:pt x="0" y="2025395"/>
                  </a:lnTo>
                  <a:lnTo>
                    <a:pt x="0" y="2037587"/>
                  </a:lnTo>
                  <a:lnTo>
                    <a:pt x="12192" y="2037587"/>
                  </a:lnTo>
                  <a:lnTo>
                    <a:pt x="1991867" y="2037587"/>
                  </a:lnTo>
                  <a:lnTo>
                    <a:pt x="2005583" y="2037587"/>
                  </a:lnTo>
                  <a:lnTo>
                    <a:pt x="2005583" y="2025395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67405" y="7546085"/>
            <a:ext cx="2032000" cy="1850389"/>
            <a:chOff x="2867405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2894076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0359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93077" y="1748781"/>
            <a:ext cx="1830070" cy="78098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20" dirty="0">
                <a:solidFill>
                  <a:srgbClr val="929498"/>
                </a:solidFill>
                <a:latin typeface="Arial"/>
                <a:cs typeface="Arial"/>
              </a:rPr>
              <a:t>MAŠINA ZA</a:t>
            </a:r>
            <a:r>
              <a:rPr sz="1650" spc="-9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650" spc="20" dirty="0">
                <a:solidFill>
                  <a:srgbClr val="929498"/>
                </a:solidFill>
                <a:latin typeface="Arial"/>
                <a:cs typeface="Arial"/>
              </a:rPr>
              <a:t>SUĐE</a:t>
            </a:r>
            <a:endParaRPr sz="1650" dirty="0">
              <a:latin typeface="Arial"/>
              <a:cs typeface="Arial"/>
            </a:endParaRPr>
          </a:p>
          <a:p>
            <a:pPr marL="66040">
              <a:lnSpc>
                <a:spcPct val="100000"/>
              </a:lnSpc>
              <a:spcBef>
                <a:spcPts val="135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VN-400 ULTRA</a:t>
            </a:r>
            <a:r>
              <a:rPr sz="850" spc="-3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230V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22193" y="9490205"/>
            <a:ext cx="1209675" cy="259079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Opcioneel: Stalak od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5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500">
              <a:latin typeface="Arial"/>
              <a:cs typeface="Arial"/>
            </a:endParaRPr>
          </a:p>
          <a:p>
            <a:pPr marR="34925" algn="ctr">
              <a:lnSpc>
                <a:spcPct val="100000"/>
              </a:lnSpc>
              <a:spcBef>
                <a:spcPts val="35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V500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Š605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D570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15770" y="9497462"/>
            <a:ext cx="1289050" cy="25336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dugme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uključivanje,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dugme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4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program,</a:t>
            </a:r>
            <a:endParaRPr sz="450">
              <a:latin typeface="Arial"/>
              <a:cs typeface="Arial"/>
            </a:endParaRPr>
          </a:p>
          <a:p>
            <a:pPr marL="21590" algn="ctr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Start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dugme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Stop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668767" y="9504041"/>
            <a:ext cx="997585" cy="11430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Jednostavno rukovanje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čišćenje</a:t>
            </a:r>
            <a:endParaRPr sz="5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40950"/>
            <a:ext cx="2368550" cy="12888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Profesionalna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mašina 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pranje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posuđa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Snažna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perilica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posuđa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prednjim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punjenjem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Robusni dizajn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velikom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ručkom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0"/>
              </a:spcBef>
            </a:pP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Potpuno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konstrukcija od nehrđajućeg čelika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AISI304 </a:t>
            </a:r>
            <a:endParaRPr lang="hr-HR" sz="650" spc="2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0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Specijalni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dizajn </a:t>
            </a:r>
            <a:r>
              <a:rPr sz="650" spc="25" dirty="0">
                <a:solidFill>
                  <a:srgbClr val="221F1F"/>
                </a:solidFill>
                <a:latin typeface="Arial"/>
                <a:cs typeface="Arial"/>
              </a:rPr>
              <a:t>ABS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ruke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pranje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filter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prljavštinu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Program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potpunog 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pranja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120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sekundi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0"/>
              </a:spcBef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Robusne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zaštićene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komande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tisak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4433813"/>
            <a:ext cx="2847353" cy="46807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termičkom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zaštitom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Stroj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zaštićen IPX5,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nepovratnim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550" spc="10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dugme 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uključivanje,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1 dugme 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program,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1 dugme za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zaustavljanje</a:t>
            </a:r>
            <a:endParaRPr sz="650" dirty="0">
              <a:latin typeface="Arial"/>
              <a:cs typeface="Arial"/>
            </a:endParaRPr>
          </a:p>
        </p:txBody>
      </p:sp>
      <p:graphicFrame>
        <p:nvGraphicFramePr>
          <p:cNvPr id="32" name="object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991004"/>
              </p:ext>
            </p:extLst>
          </p:nvPr>
        </p:nvGraphicFramePr>
        <p:xfrm>
          <a:off x="702464" y="4964926"/>
          <a:ext cx="6688936" cy="9212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5414"/>
                <a:gridCol w="1922934"/>
                <a:gridCol w="3600588"/>
              </a:tblGrid>
              <a:tr h="152274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650" spc="-10" dirty="0">
                          <a:solidFill>
                            <a:srgbClr val="1F77BD"/>
                          </a:solidFill>
                          <a:latin typeface="Arial"/>
                          <a:cs typeface="Arial"/>
                        </a:rPr>
                        <a:t>HS </a:t>
                      </a:r>
                      <a:r>
                        <a:rPr sz="650" spc="-5" dirty="0" err="1">
                          <a:solidFill>
                            <a:srgbClr val="1F77BD"/>
                          </a:solidFill>
                          <a:latin typeface="Arial"/>
                          <a:cs typeface="Arial"/>
                        </a:rPr>
                        <a:t>carinski</a:t>
                      </a:r>
                      <a:r>
                        <a:rPr sz="650" spc="-10" dirty="0">
                          <a:solidFill>
                            <a:srgbClr val="1F77B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1F77BD"/>
                          </a:solidFill>
                          <a:latin typeface="Arial"/>
                          <a:cs typeface="Arial"/>
                        </a:rPr>
                        <a:t>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9685" marB="0"/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650" spc="-15" dirty="0">
                          <a:solidFill>
                            <a:srgbClr val="1F77BD"/>
                          </a:solidFill>
                          <a:latin typeface="Arial"/>
                          <a:cs typeface="Arial"/>
                        </a:rPr>
                        <a:t>84221900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650" spc="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Pokazivači temperature </a:t>
                      </a: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ispiranja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8255" marB="0"/>
                </a:tc>
              </a:tr>
              <a:tr h="169912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spc="-10" dirty="0">
                          <a:solidFill>
                            <a:srgbClr val="1F77BD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1750" marB="0"/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650" spc="-15" dirty="0">
                          <a:solidFill>
                            <a:srgbClr val="1F77BD"/>
                          </a:solidFill>
                          <a:latin typeface="Arial"/>
                          <a:cs typeface="Arial"/>
                        </a:rPr>
                        <a:t>8719632124313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2545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Vrlo tiha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mašina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8100" marB="0"/>
                </a:tc>
              </a:tr>
              <a:tr h="172964"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650" spc="-5" dirty="0" err="1">
                          <a:solidFill>
                            <a:srgbClr val="1F77BD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1F77BD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1F77BD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650" spc="-15" dirty="0">
                          <a:solidFill>
                            <a:srgbClr val="1F77BD"/>
                          </a:solidFill>
                          <a:latin typeface="Arial"/>
                          <a:cs typeface="Arial"/>
                        </a:rPr>
                        <a:t>09200800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3019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Potrošnja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vode po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ciklusu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iznosi samo 2,5</a:t>
                      </a:r>
                      <a:r>
                        <a:rPr sz="650" spc="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litara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6670" marB="0"/>
                </a:tc>
              </a:tr>
              <a:tr h="1714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Kapacitet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spremnika 18,4 litara,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kapacitet kotla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2,8 </a:t>
                      </a:r>
                      <a:r>
                        <a:rPr sz="650" spc="-10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litara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1750" marB="0"/>
                </a:tc>
              </a:tr>
              <a:tr h="1436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ts val="725"/>
                        </a:lnSpc>
                        <a:spcBef>
                          <a:spcPts val="305"/>
                        </a:spcBef>
                      </a:pPr>
                      <a:r>
                        <a:rPr lang="hr-HR"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Temperatura </a:t>
                      </a:r>
                      <a:r>
                        <a:rPr sz="650" spc="-10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pranja</a:t>
                      </a:r>
                      <a:r>
                        <a:rPr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60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°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C,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temperatura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ispiranja 85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°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 </a:t>
                      </a:r>
                      <a:endParaRPr lang="hr-HR" sz="650" spc="-10" dirty="0" smtClean="0">
                        <a:solidFill>
                          <a:srgbClr val="221F1F"/>
                        </a:solidFill>
                        <a:latin typeface="Arial"/>
                        <a:cs typeface="Arial"/>
                      </a:endParaRPr>
                    </a:p>
                    <a:p>
                      <a:pPr marL="850900">
                        <a:lnSpc>
                          <a:spcPts val="725"/>
                        </a:lnSpc>
                        <a:spcBef>
                          <a:spcPts val="305"/>
                        </a:spcBef>
                      </a:pPr>
                      <a:r>
                        <a:rPr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Element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kotla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3,0</a:t>
                      </a:r>
                      <a:r>
                        <a:rPr sz="650" spc="2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kW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8735" marB="0"/>
                </a:tc>
              </a:tr>
            </a:tbl>
          </a:graphicData>
        </a:graphic>
      </p:graphicFrame>
      <p:sp>
        <p:nvSpPr>
          <p:cNvPr id="33" name="object 33"/>
          <p:cNvSpPr txBox="1"/>
          <p:nvPr/>
        </p:nvSpPr>
        <p:spPr>
          <a:xfrm>
            <a:off x="4435842" y="6038134"/>
            <a:ext cx="895985" cy="1162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Pumpa za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pranje 0,27</a:t>
            </a:r>
            <a:r>
              <a:rPr sz="60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kW</a:t>
            </a:r>
            <a:endParaRPr sz="6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301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1F77BD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1F77BD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materijal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33754"/>
            <a:ext cx="1283711" cy="130804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3270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48,0</a:t>
            </a:r>
            <a:r>
              <a:rPr sz="650" spc="-9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66,0</a:t>
            </a:r>
            <a:r>
              <a:rPr sz="650" spc="-9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V760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Š565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D475</a:t>
            </a:r>
            <a:r>
              <a:rPr sz="650" spc="-60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V800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D500</a:t>
            </a:r>
            <a:r>
              <a:rPr sz="650" spc="-60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0,24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1F77BD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1F77BD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1F77BD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1F77BD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6187515"/>
            <a:ext cx="3031758" cy="32893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Standard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koji uključuje: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1 košarica za </a:t>
            </a:r>
            <a:r>
              <a:rPr sz="650" spc="10" dirty="0" err="1">
                <a:solidFill>
                  <a:srgbClr val="221F1F"/>
                </a:solidFill>
                <a:latin typeface="Arial"/>
                <a:cs typeface="Arial"/>
              </a:rPr>
              <a:t>posuđe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40x40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cm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,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1 staklena košarica 40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x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40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cm, 1 košarica 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pribor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jelo,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dovodno crijevo, odvodno crijevo, pumpa za  sapun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odvodna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pumpa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3" name="object 13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889247" y="5948171"/>
              <a:ext cx="3883151" cy="108051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625097" y="405255"/>
            <a:ext cx="2063691" cy="25784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191315" y="1695399"/>
            <a:ext cx="1905451" cy="13416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5445">
              <a:lnSpc>
                <a:spcPct val="112400"/>
              </a:lnSpc>
              <a:spcBef>
                <a:spcPts val="100"/>
              </a:spcBef>
            </a:pPr>
            <a:endParaRPr lang="hr-HR" sz="1850" spc="-15" dirty="0" smtClean="0">
              <a:solidFill>
                <a:srgbClr val="929498"/>
              </a:solidFill>
              <a:latin typeface="Arial"/>
              <a:cs typeface="Arial"/>
            </a:endParaRPr>
          </a:p>
          <a:p>
            <a:pPr marL="12700" marR="5080" indent="385445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DISPENZER </a:t>
            </a:r>
            <a:r>
              <a:rPr lang="hr-HR" sz="1850" spc="-15" dirty="0">
                <a:solidFill>
                  <a:srgbClr val="929498"/>
                </a:solidFill>
                <a:latin typeface="Arial"/>
                <a:cs typeface="Arial"/>
              </a:rPr>
              <a:t>ZA PIĆE </a:t>
            </a:r>
            <a:endParaRPr lang="hr-HR" sz="1850" spc="-15" dirty="0" smtClean="0">
              <a:solidFill>
                <a:srgbClr val="929498"/>
              </a:solidFill>
              <a:latin typeface="Arial"/>
              <a:cs typeface="Arial"/>
            </a:endParaRPr>
          </a:p>
          <a:p>
            <a:pPr marL="12700" marR="5080" indent="385445">
              <a:lnSpc>
                <a:spcPct val="112400"/>
              </a:lnSpc>
              <a:spcBef>
                <a:spcPts val="10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DP2-18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18811" y="9475743"/>
            <a:ext cx="1204595" cy="273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Čvrst polikarbonatni spremnik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endParaRPr sz="650">
              <a:latin typeface="Arial"/>
              <a:cs typeface="Arial"/>
            </a:endParaRPr>
          </a:p>
          <a:p>
            <a:pPr marL="370840">
              <a:lnSpc>
                <a:spcPct val="100000"/>
              </a:lnSpc>
              <a:spcBef>
                <a:spcPts val="370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miješajući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 element</a:t>
            </a:r>
            <a:endParaRPr sz="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058182" y="9475743"/>
            <a:ext cx="130873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Automatska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regulacija</a:t>
            </a:r>
            <a:r>
              <a:rPr sz="6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temperature,</a:t>
            </a:r>
            <a:endParaRPr sz="650">
              <a:latin typeface="Arial"/>
              <a:cs typeface="Arial"/>
            </a:endParaRPr>
          </a:p>
          <a:p>
            <a:pPr marR="1270" algn="ctr">
              <a:lnSpc>
                <a:spcPct val="100000"/>
              </a:lnSpc>
              <a:spcBef>
                <a:spcPts val="32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varijabilno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7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C do 12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°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615482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1701800" cy="5514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18,0L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rashladna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doza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ručka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Moderan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elegantan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809639"/>
            <a:ext cx="2509520" cy="151836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Čvrst polikarbonatni spremnik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miješalicom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Spremnici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nemaju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100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%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BPA</a:t>
            </a:r>
            <a:endParaRPr sz="650" dirty="0">
              <a:latin typeface="Arial"/>
              <a:cs typeface="Arial"/>
            </a:endParaRPr>
          </a:p>
          <a:p>
            <a:pPr marL="12700" marR="1095375">
              <a:lnSpc>
                <a:spcPct val="150000"/>
              </a:lnSpc>
              <a:spcBef>
                <a:spcPts val="28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Automatska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regulacija temperature  Varijabilni termostat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7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12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  <a:p>
            <a:pPr marL="12700" marR="913130">
              <a:lnSpc>
                <a:spcPct val="150000"/>
              </a:lnSpc>
              <a:spcBef>
                <a:spcPts val="155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Učinkovito i ekonomično </a:t>
            </a:r>
            <a:r>
              <a:rPr sz="600" spc="5" dirty="0" err="1">
                <a:solidFill>
                  <a:srgbClr val="221F1F"/>
                </a:solidFill>
                <a:latin typeface="Arial"/>
                <a:cs typeface="Arial"/>
              </a:rPr>
              <a:t>hlađenje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0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13130">
              <a:lnSpc>
                <a:spcPct val="150000"/>
              </a:lnSpc>
              <a:spcBef>
                <a:spcPts val="155"/>
              </a:spcBef>
            </a:pPr>
            <a:r>
              <a:rPr sz="600" spc="5" dirty="0" err="1" smtClean="0">
                <a:solidFill>
                  <a:srgbClr val="221F1F"/>
                </a:solidFill>
                <a:latin typeface="Arial"/>
                <a:cs typeface="Arial"/>
              </a:rPr>
              <a:t>Rashladno</a:t>
            </a:r>
            <a:r>
              <a:rPr sz="600" spc="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sredstvo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R134a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8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Opremljen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ladicom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kapanje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Brzo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hladi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radi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tiho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643372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33754"/>
            <a:ext cx="12075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244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30,0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32,0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V700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Š490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D450</a:t>
            </a:r>
            <a:r>
              <a:rPr sz="650" spc="-6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V770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Š480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D520</a:t>
            </a:r>
            <a:r>
              <a:rPr sz="650" spc="-6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0,19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643372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643372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643372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643372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84388091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8719324276078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09300535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1F7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1F7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81272" y="135636"/>
            <a:ext cx="2993550" cy="29184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290054"/>
            <a:ext cx="2032000" cy="2106295"/>
            <a:chOff x="462533" y="7290054"/>
            <a:chExt cx="2032000" cy="2106295"/>
          </a:xfrm>
        </p:grpSpPr>
        <p:sp>
          <p:nvSpPr>
            <p:cNvPr id="20" name="object 20"/>
            <p:cNvSpPr/>
            <p:nvPr/>
          </p:nvSpPr>
          <p:spPr>
            <a:xfrm>
              <a:off x="489204" y="7315200"/>
              <a:ext cx="1979675" cy="205587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303008"/>
              <a:ext cx="2005964" cy="2080260"/>
            </a:xfrm>
            <a:custGeom>
              <a:avLst/>
              <a:gdLst/>
              <a:ahLst/>
              <a:cxnLst/>
              <a:rect l="l" t="t" r="r" b="b"/>
              <a:pathLst>
                <a:path w="2005964" h="2080259">
                  <a:moveTo>
                    <a:pt x="0" y="12192"/>
                  </a:moveTo>
                  <a:lnTo>
                    <a:pt x="0" y="2068067"/>
                  </a:lnTo>
                  <a:lnTo>
                    <a:pt x="0" y="2080259"/>
                  </a:lnTo>
                  <a:lnTo>
                    <a:pt x="13716" y="2080259"/>
                  </a:lnTo>
                  <a:lnTo>
                    <a:pt x="1993391" y="2080259"/>
                  </a:lnTo>
                  <a:lnTo>
                    <a:pt x="2005583" y="2080259"/>
                  </a:lnTo>
                  <a:lnTo>
                    <a:pt x="2005583" y="206806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3502" y="7546085"/>
            <a:ext cx="2032000" cy="1850389"/>
            <a:chOff x="2873502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2898648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6456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93077" y="1748781"/>
            <a:ext cx="1830070" cy="78098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1650" spc="20" dirty="0">
                <a:solidFill>
                  <a:srgbClr val="929498"/>
                </a:solidFill>
                <a:latin typeface="Arial"/>
                <a:cs typeface="Arial"/>
              </a:rPr>
              <a:t>MAŠINA ZA</a:t>
            </a:r>
            <a:r>
              <a:rPr sz="1650" spc="-9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650" spc="20" dirty="0">
                <a:solidFill>
                  <a:srgbClr val="929498"/>
                </a:solidFill>
                <a:latin typeface="Arial"/>
                <a:cs typeface="Arial"/>
              </a:rPr>
              <a:t>SUĐE</a:t>
            </a:r>
            <a:endParaRPr sz="1650" dirty="0">
              <a:latin typeface="Arial"/>
              <a:cs typeface="Arial"/>
            </a:endParaRPr>
          </a:p>
          <a:p>
            <a:pPr marR="22860" algn="ctr">
              <a:lnSpc>
                <a:spcPct val="100000"/>
              </a:lnSpc>
              <a:spcBef>
                <a:spcPts val="135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VN-500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230V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26743" y="9490205"/>
            <a:ext cx="1209675" cy="259079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Opcioneel: Stalak od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5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500">
              <a:latin typeface="Arial"/>
              <a:cs typeface="Arial"/>
            </a:endParaRPr>
          </a:p>
          <a:p>
            <a:pPr marR="34925" algn="ctr">
              <a:lnSpc>
                <a:spcPct val="100000"/>
              </a:lnSpc>
              <a:spcBef>
                <a:spcPts val="35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V500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Š605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D570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54474" y="9504041"/>
            <a:ext cx="997585" cy="11430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Jednostavno rukovanje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čišćenje</a:t>
            </a:r>
            <a:endParaRPr sz="5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31627" y="9497462"/>
            <a:ext cx="1289050" cy="25336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dugme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uključivanje,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dugme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4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program,</a:t>
            </a:r>
            <a:endParaRPr sz="450">
              <a:latin typeface="Arial"/>
              <a:cs typeface="Arial"/>
            </a:endParaRPr>
          </a:p>
          <a:p>
            <a:pPr marL="21590" algn="ctr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Start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dugme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Stop</a:t>
            </a:r>
            <a:endParaRPr sz="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68920"/>
            <a:ext cx="2641600" cy="9446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moćna mašina za pranje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stakla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Robustan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velikom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ručkom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konstrukcija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AISI304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Posebni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dizajn ABS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pranje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filter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prljavštinu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Kompletni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programi pranja od 102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192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sekunde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Robustne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zaštićene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komande za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pritisak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4255499"/>
            <a:ext cx="2629535" cy="1543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termičkom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Uređaj 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zaštićen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IPX5</a:t>
            </a:r>
            <a:endParaRPr sz="650" dirty="0">
              <a:latin typeface="Arial"/>
              <a:cs typeface="Arial"/>
            </a:endParaRPr>
          </a:p>
          <a:p>
            <a:pPr marL="12700" marR="1713864">
              <a:lnSpc>
                <a:spcPts val="1540"/>
              </a:lnSpc>
              <a:spcBef>
                <a:spcPts val="4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nepovratnim</a:t>
            </a:r>
            <a:r>
              <a:rPr sz="650" spc="-7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ventilom  Vrlo tiha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&lt;75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dB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Potrošnja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vode po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ciklusu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iznosi samo 2,8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endParaRPr sz="650" dirty="0">
              <a:latin typeface="Arial"/>
              <a:cs typeface="Arial"/>
            </a:endParaRPr>
          </a:p>
          <a:p>
            <a:pPr marL="12700" marR="5080" algn="just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spremnika 30 litara,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kotla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6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pranja  60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ispiranja 85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8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element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spremnika 2,0 kW,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element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kotla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2,95 kW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Pumpa za pranje 0,66 kW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0,89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KS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1F77BD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1F77BD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1F77BD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1F77BD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1F77BD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1F77BD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1F77BD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33754"/>
            <a:ext cx="1204595" cy="17887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3600 W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 1faza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44,0</a:t>
            </a:r>
            <a:r>
              <a:rPr sz="650" spc="-9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48,0</a:t>
            </a:r>
            <a:r>
              <a:rPr sz="650" spc="-9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V820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D650 mm V990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Š750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D700 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0,52 cbm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550" spc="15" dirty="0">
                <a:solidFill>
                  <a:srgbClr val="1F77BD"/>
                </a:solidFill>
                <a:latin typeface="Arial"/>
                <a:cs typeface="Arial"/>
              </a:rPr>
              <a:t>Kartonska </a:t>
            </a:r>
            <a:r>
              <a:rPr sz="550" spc="10" dirty="0">
                <a:solidFill>
                  <a:srgbClr val="1F77BD"/>
                </a:solidFill>
                <a:latin typeface="Arial"/>
                <a:cs typeface="Arial"/>
              </a:rPr>
              <a:t>kutija </a:t>
            </a:r>
            <a:r>
              <a:rPr sz="550" spc="15" dirty="0">
                <a:solidFill>
                  <a:srgbClr val="1F77BD"/>
                </a:solidFill>
                <a:latin typeface="Arial"/>
                <a:cs typeface="Arial"/>
              </a:rPr>
              <a:t>s</a:t>
            </a:r>
            <a:r>
              <a:rPr sz="550" spc="-1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1F77BD"/>
                </a:solidFill>
                <a:latin typeface="Arial"/>
                <a:cs typeface="Arial"/>
              </a:rPr>
              <a:t>pjenom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84221900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8719324276795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09201000</a:t>
            </a:r>
            <a:endParaRPr sz="6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6025183"/>
            <a:ext cx="2639060" cy="46487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Standard koji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uključuje: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1 košara 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posuđe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50 x 50 cm, 1 staklena košara 50 x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50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cm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, 1 košara 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pribor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jelo, dovodno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crijevo,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odvodno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crijevo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pumpa za  sredstvo za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ispiranje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6573912"/>
            <a:ext cx="1964958" cy="117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Isključujući: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Pumpa za sapun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odvodna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pumpa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6904190"/>
            <a:ext cx="2375535" cy="301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Deterdžent: Prašak za pranje,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tablete, vrećice, tečni sapun,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tečno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sredstvo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ispiranje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1F7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1F7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81272" y="135636"/>
            <a:ext cx="2993550" cy="29184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290054"/>
            <a:ext cx="2032000" cy="2106295"/>
            <a:chOff x="462533" y="7290054"/>
            <a:chExt cx="2032000" cy="2106295"/>
          </a:xfrm>
        </p:grpSpPr>
        <p:sp>
          <p:nvSpPr>
            <p:cNvPr id="20" name="object 20"/>
            <p:cNvSpPr/>
            <p:nvPr/>
          </p:nvSpPr>
          <p:spPr>
            <a:xfrm>
              <a:off x="489204" y="7315200"/>
              <a:ext cx="1979675" cy="205587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303008"/>
              <a:ext cx="2005964" cy="2080260"/>
            </a:xfrm>
            <a:custGeom>
              <a:avLst/>
              <a:gdLst/>
              <a:ahLst/>
              <a:cxnLst/>
              <a:rect l="l" t="t" r="r" b="b"/>
              <a:pathLst>
                <a:path w="2005964" h="2080259">
                  <a:moveTo>
                    <a:pt x="0" y="12192"/>
                  </a:moveTo>
                  <a:lnTo>
                    <a:pt x="0" y="2068067"/>
                  </a:lnTo>
                  <a:lnTo>
                    <a:pt x="0" y="2080259"/>
                  </a:lnTo>
                  <a:lnTo>
                    <a:pt x="13716" y="2080259"/>
                  </a:lnTo>
                  <a:lnTo>
                    <a:pt x="1993391" y="2080259"/>
                  </a:lnTo>
                  <a:lnTo>
                    <a:pt x="2005583" y="2080259"/>
                  </a:lnTo>
                  <a:lnTo>
                    <a:pt x="2005583" y="206806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3502" y="7546085"/>
            <a:ext cx="2032000" cy="1850389"/>
            <a:chOff x="2873502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2898648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6456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93077" y="1748781"/>
            <a:ext cx="1830070" cy="78098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1650" spc="20" dirty="0">
                <a:solidFill>
                  <a:srgbClr val="929498"/>
                </a:solidFill>
                <a:latin typeface="Arial"/>
                <a:cs typeface="Arial"/>
              </a:rPr>
              <a:t>MAŠINA ZA</a:t>
            </a:r>
            <a:r>
              <a:rPr sz="1650" spc="-9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650" spc="20" dirty="0">
                <a:solidFill>
                  <a:srgbClr val="929498"/>
                </a:solidFill>
                <a:latin typeface="Arial"/>
                <a:cs typeface="Arial"/>
              </a:rPr>
              <a:t>SUĐE</a:t>
            </a:r>
            <a:endParaRPr sz="1650" dirty="0">
              <a:latin typeface="Arial"/>
              <a:cs typeface="Arial"/>
            </a:endParaRPr>
          </a:p>
          <a:p>
            <a:pPr marR="31750" algn="ctr">
              <a:lnSpc>
                <a:spcPct val="100000"/>
              </a:lnSpc>
              <a:spcBef>
                <a:spcPts val="135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VN-500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400V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26743" y="9490205"/>
            <a:ext cx="1209675" cy="259079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Opcioneel: Stalak od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5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500">
              <a:latin typeface="Arial"/>
              <a:cs typeface="Arial"/>
            </a:endParaRPr>
          </a:p>
          <a:p>
            <a:pPr marR="34925" algn="ctr">
              <a:lnSpc>
                <a:spcPct val="100000"/>
              </a:lnSpc>
              <a:spcBef>
                <a:spcPts val="35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V500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Š605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D570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54474" y="9504041"/>
            <a:ext cx="997585" cy="11430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Jednostavno rukovanje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čišćenje</a:t>
            </a:r>
            <a:endParaRPr sz="5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31627" y="9497462"/>
            <a:ext cx="1289050" cy="25336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dugme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uključivanje,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dugme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4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program,</a:t>
            </a:r>
            <a:endParaRPr sz="450">
              <a:latin typeface="Arial"/>
              <a:cs typeface="Arial"/>
            </a:endParaRPr>
          </a:p>
          <a:p>
            <a:pPr marL="21590" algn="ctr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Start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dugme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Stop</a:t>
            </a:r>
            <a:endParaRPr sz="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68920"/>
            <a:ext cx="2641600" cy="9446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moćna mašina za pranje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stakla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Robustan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velikom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ručkom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konstrukcija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AISI304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Posebni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dizajn ABS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pranje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filter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prljavštinu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Kompletni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programi pranja od 102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192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sekunde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Robustne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zaštićene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komande za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pritisak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4255499"/>
            <a:ext cx="2629535" cy="1543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termičkom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Uređaj 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zaštićen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IPX5</a:t>
            </a:r>
            <a:endParaRPr sz="650" dirty="0">
              <a:latin typeface="Arial"/>
              <a:cs typeface="Arial"/>
            </a:endParaRPr>
          </a:p>
          <a:p>
            <a:pPr marL="12700" marR="1713864">
              <a:lnSpc>
                <a:spcPts val="1540"/>
              </a:lnSpc>
              <a:spcBef>
                <a:spcPts val="4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nepovratnim</a:t>
            </a:r>
            <a:r>
              <a:rPr sz="650" spc="-7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ventilom  Vrlo tiha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&lt;75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dB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Potrošnja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vode po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ciklusu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iznosi samo 2,8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endParaRPr sz="650" dirty="0">
              <a:latin typeface="Arial"/>
              <a:cs typeface="Arial"/>
            </a:endParaRPr>
          </a:p>
          <a:p>
            <a:pPr marL="12700" marR="5080" algn="just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spremnika 30 litara,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kotla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6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pranja  60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ispiranja 85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8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element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spremnika 2,0 kW,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element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kotla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5,5 kW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Pumpa za pranje 0,66 kW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0,89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KS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1F77BD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1F77BD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1F77BD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1F77BD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1F77BD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1F77BD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1F77BD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80992"/>
            <a:ext cx="1204595" cy="17574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5500 Watt</a:t>
            </a:r>
            <a:endParaRPr sz="650" dirty="0">
              <a:latin typeface="Arial"/>
              <a:cs typeface="Arial"/>
            </a:endParaRPr>
          </a:p>
          <a:p>
            <a:pPr marL="12700" marR="469900">
              <a:lnSpc>
                <a:spcPct val="161600"/>
              </a:lnSpc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400V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3faza  60,0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64,0</a:t>
            </a:r>
            <a:r>
              <a:rPr sz="650" spc="-9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V820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D650 mm </a:t>
            </a:r>
            <a:endParaRPr lang="hr-HR" sz="650" spc="-10" dirty="0" smtClean="0">
              <a:solidFill>
                <a:srgbClr val="1F77BD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1F77BD"/>
                </a:solidFill>
                <a:latin typeface="Arial"/>
                <a:cs typeface="Arial"/>
              </a:rPr>
              <a:t>V990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Š750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D700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0,52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1F77BD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1F77BD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1F77BD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1F77BD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84221900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8719324276801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09201002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6025183"/>
            <a:ext cx="2639060" cy="46487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Standard koji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uključuje: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1 košara 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posuđe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50 x 50 cm, 1 staklena košara 50 x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50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cm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, 1 košara 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pribor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jelo, dovodno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crijevo,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odvodno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crijevo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pumpa za  sredstvo za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ispiranje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6573912"/>
            <a:ext cx="1858278" cy="1173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Isključujući: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Pumpa za sapun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odvodna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pumpa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6904190"/>
            <a:ext cx="2375535" cy="301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Deterdžent: Prašak za pranje,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tablete, vrećice, tečni sapun,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tečno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sredstvo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ispiranje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1F7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1F7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81272" y="135636"/>
            <a:ext cx="2993550" cy="29184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290054"/>
            <a:ext cx="2032000" cy="2106295"/>
            <a:chOff x="462533" y="7290054"/>
            <a:chExt cx="2032000" cy="2106295"/>
          </a:xfrm>
        </p:grpSpPr>
        <p:sp>
          <p:nvSpPr>
            <p:cNvPr id="20" name="object 20"/>
            <p:cNvSpPr/>
            <p:nvPr/>
          </p:nvSpPr>
          <p:spPr>
            <a:xfrm>
              <a:off x="489204" y="7315200"/>
              <a:ext cx="1979675" cy="205587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303008"/>
              <a:ext cx="2005964" cy="2080260"/>
            </a:xfrm>
            <a:custGeom>
              <a:avLst/>
              <a:gdLst/>
              <a:ahLst/>
              <a:cxnLst/>
              <a:rect l="l" t="t" r="r" b="b"/>
              <a:pathLst>
                <a:path w="2005964" h="2080259">
                  <a:moveTo>
                    <a:pt x="0" y="12192"/>
                  </a:moveTo>
                  <a:lnTo>
                    <a:pt x="0" y="2068067"/>
                  </a:lnTo>
                  <a:lnTo>
                    <a:pt x="0" y="2080259"/>
                  </a:lnTo>
                  <a:lnTo>
                    <a:pt x="13716" y="2080259"/>
                  </a:lnTo>
                  <a:lnTo>
                    <a:pt x="1993391" y="2080259"/>
                  </a:lnTo>
                  <a:lnTo>
                    <a:pt x="2005583" y="2080259"/>
                  </a:lnTo>
                  <a:lnTo>
                    <a:pt x="2005583" y="206806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3502" y="7546085"/>
            <a:ext cx="2032000" cy="1850389"/>
            <a:chOff x="2873502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2898648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6456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93077" y="1748781"/>
            <a:ext cx="1830070" cy="58092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20" dirty="0">
                <a:solidFill>
                  <a:srgbClr val="929498"/>
                </a:solidFill>
                <a:latin typeface="Arial"/>
                <a:cs typeface="Arial"/>
              </a:rPr>
              <a:t>MAŠINA ZA</a:t>
            </a:r>
            <a:r>
              <a:rPr sz="1650" spc="-9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650" spc="20" dirty="0">
                <a:solidFill>
                  <a:srgbClr val="929498"/>
                </a:solidFill>
                <a:latin typeface="Arial"/>
                <a:cs typeface="Arial"/>
              </a:rPr>
              <a:t>SUĐE</a:t>
            </a:r>
            <a:endParaRPr sz="1650" dirty="0">
              <a:latin typeface="Arial"/>
              <a:cs typeface="Arial"/>
            </a:endParaRPr>
          </a:p>
          <a:p>
            <a:pPr marL="68580">
              <a:lnSpc>
                <a:spcPct val="100000"/>
              </a:lnSpc>
              <a:spcBef>
                <a:spcPts val="135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VN-500 ULTRA</a:t>
            </a:r>
            <a:r>
              <a:rPr sz="850" spc="-3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230V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26743" y="9490205"/>
            <a:ext cx="1209675" cy="259079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Opcioneel: Stalak od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5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500">
              <a:latin typeface="Arial"/>
              <a:cs typeface="Arial"/>
            </a:endParaRPr>
          </a:p>
          <a:p>
            <a:pPr marR="34925" algn="ctr">
              <a:lnSpc>
                <a:spcPct val="100000"/>
              </a:lnSpc>
              <a:spcBef>
                <a:spcPts val="35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V500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Š605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D570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54474" y="9504041"/>
            <a:ext cx="997585" cy="11430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Jednostavno rukovanje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čišćenje</a:t>
            </a:r>
            <a:endParaRPr sz="5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31627" y="9497462"/>
            <a:ext cx="1289050" cy="25336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dugme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uključivanje,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dugme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4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program,</a:t>
            </a:r>
            <a:endParaRPr sz="450">
              <a:latin typeface="Arial"/>
              <a:cs typeface="Arial"/>
            </a:endParaRPr>
          </a:p>
          <a:p>
            <a:pPr marL="21590" algn="ctr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Start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dugme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Stop</a:t>
            </a:r>
            <a:endParaRPr sz="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68920"/>
            <a:ext cx="2641600" cy="9446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moćna mašina za pranje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stakla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Robustan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velikom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ručkom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konstrukcija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AISI304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Posebni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dizajn ABS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pranje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filter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prljavštinu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Kompletni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programi pranja od 102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192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sekunde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Robustne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zaštićene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komande za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pritisak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4255499"/>
            <a:ext cx="2848878" cy="15391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termičkom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Uređaj 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zaštićen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IPX5</a:t>
            </a:r>
            <a:endParaRPr sz="650" dirty="0">
              <a:latin typeface="Arial"/>
              <a:cs typeface="Arial"/>
            </a:endParaRPr>
          </a:p>
          <a:p>
            <a:pPr marL="12700" marR="1713864">
              <a:lnSpc>
                <a:spcPts val="1540"/>
              </a:lnSpc>
              <a:spcBef>
                <a:spcPts val="4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nepovratnim</a:t>
            </a:r>
            <a:r>
              <a:rPr sz="650" spc="-7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713864">
              <a:lnSpc>
                <a:spcPts val="1540"/>
              </a:lnSpc>
              <a:spcBef>
                <a:spcPts val="4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Vrlo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tiha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&lt;75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dB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Potrošnja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vode po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ciklusu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iznosi samo 2,8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endParaRPr sz="650" dirty="0">
              <a:latin typeface="Arial"/>
              <a:cs typeface="Arial"/>
            </a:endParaRPr>
          </a:p>
          <a:p>
            <a:pPr marL="12700" marR="5080" algn="just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spremnika 30 litara,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kotla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6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pranja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60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ispiranja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85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8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element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spremnika 2,0 kW,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element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kotla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2,95 kW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Pumpa za pranje 0,66 kW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0,89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KS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1F77BD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1F77BD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1F77BD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1F77BD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1F77BD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1F77BD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1F77BD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33754"/>
            <a:ext cx="120459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3600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44,0</a:t>
            </a:r>
            <a:r>
              <a:rPr sz="650" spc="-9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48,0</a:t>
            </a:r>
            <a:r>
              <a:rPr sz="650" spc="-9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V820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D650 mm </a:t>
            </a:r>
            <a:endParaRPr lang="hr-HR" sz="650" spc="-10" dirty="0" smtClean="0">
              <a:solidFill>
                <a:srgbClr val="1F77BD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1F77BD"/>
                </a:solidFill>
                <a:latin typeface="Arial"/>
                <a:cs typeface="Arial"/>
              </a:rPr>
              <a:t>V990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Š750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D700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0,52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1F77BD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1F77BD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1F77BD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1F77BD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84221900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8719324276795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09201005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6032502"/>
            <a:ext cx="2626995" cy="4603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uključuje: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1 košarica za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posuđe 50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50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cm, 1 staklena košarica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50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50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cm, 1 košara za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jelo, pribor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odvod, odvod,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sredstvo za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ispiranje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6576951"/>
            <a:ext cx="1583958" cy="1128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pumpa, pumpa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za sapun 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odvodna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pumpa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6904190"/>
            <a:ext cx="2375535" cy="301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Deterdžent: Prašak za pranje,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tablete, vrećice, tečni sapun,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tečno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sredstvo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ispiranje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1F7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1F7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81272" y="135636"/>
            <a:ext cx="2993550" cy="29184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290054"/>
            <a:ext cx="2032000" cy="2106295"/>
            <a:chOff x="462533" y="7290054"/>
            <a:chExt cx="2032000" cy="2106295"/>
          </a:xfrm>
        </p:grpSpPr>
        <p:sp>
          <p:nvSpPr>
            <p:cNvPr id="20" name="object 20"/>
            <p:cNvSpPr/>
            <p:nvPr/>
          </p:nvSpPr>
          <p:spPr>
            <a:xfrm>
              <a:off x="487680" y="7315200"/>
              <a:ext cx="1981200" cy="205587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303008"/>
              <a:ext cx="2005964" cy="2080260"/>
            </a:xfrm>
            <a:custGeom>
              <a:avLst/>
              <a:gdLst/>
              <a:ahLst/>
              <a:cxnLst/>
              <a:rect l="l" t="t" r="r" b="b"/>
              <a:pathLst>
                <a:path w="2005964" h="2080259">
                  <a:moveTo>
                    <a:pt x="0" y="12192"/>
                  </a:moveTo>
                  <a:lnTo>
                    <a:pt x="0" y="2068067"/>
                  </a:lnTo>
                  <a:lnTo>
                    <a:pt x="0" y="2080259"/>
                  </a:lnTo>
                  <a:lnTo>
                    <a:pt x="12192" y="2080259"/>
                  </a:lnTo>
                  <a:lnTo>
                    <a:pt x="1993391" y="2080259"/>
                  </a:lnTo>
                  <a:lnTo>
                    <a:pt x="2005583" y="2080259"/>
                  </a:lnTo>
                  <a:lnTo>
                    <a:pt x="2005583" y="206806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5303520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3502" y="7546085"/>
            <a:ext cx="2030095" cy="1850389"/>
            <a:chOff x="2873502" y="7546085"/>
            <a:chExt cx="2030095" cy="1850389"/>
          </a:xfrm>
        </p:grpSpPr>
        <p:sp>
          <p:nvSpPr>
            <p:cNvPr id="26" name="object 26"/>
            <p:cNvSpPr/>
            <p:nvPr/>
          </p:nvSpPr>
          <p:spPr>
            <a:xfrm>
              <a:off x="2898648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6456" y="7559039"/>
              <a:ext cx="2004060" cy="1824355"/>
            </a:xfrm>
            <a:custGeom>
              <a:avLst/>
              <a:gdLst/>
              <a:ahLst/>
              <a:cxnLst/>
              <a:rect l="l" t="t" r="r" b="b"/>
              <a:pathLst>
                <a:path w="2004060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4059" y="1824228"/>
                  </a:lnTo>
                  <a:lnTo>
                    <a:pt x="2004059" y="1812036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93077" y="1748781"/>
            <a:ext cx="1830070" cy="78098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650" spc="20" dirty="0">
                <a:solidFill>
                  <a:srgbClr val="929498"/>
                </a:solidFill>
                <a:latin typeface="Arial"/>
                <a:cs typeface="Arial"/>
              </a:rPr>
              <a:t>MAŠINA ZA</a:t>
            </a:r>
            <a:r>
              <a:rPr sz="1650" spc="-9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650" spc="20" dirty="0">
                <a:solidFill>
                  <a:srgbClr val="929498"/>
                </a:solidFill>
                <a:latin typeface="Arial"/>
                <a:cs typeface="Arial"/>
              </a:rPr>
              <a:t>SUĐE</a:t>
            </a:r>
            <a:endParaRPr sz="1650" dirty="0">
              <a:latin typeface="Arial"/>
              <a:cs typeface="Arial"/>
            </a:endParaRPr>
          </a:p>
          <a:p>
            <a:pPr marL="62865">
              <a:lnSpc>
                <a:spcPct val="100000"/>
              </a:lnSpc>
              <a:spcBef>
                <a:spcPts val="135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VN-500 ULTRA</a:t>
            </a:r>
            <a:r>
              <a:rPr sz="850" spc="-3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400V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26743" y="9490205"/>
            <a:ext cx="1209675" cy="259079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Opcioneel: Stalak od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5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500">
              <a:latin typeface="Arial"/>
              <a:cs typeface="Arial"/>
            </a:endParaRPr>
          </a:p>
          <a:p>
            <a:pPr marR="34925" algn="ctr">
              <a:lnSpc>
                <a:spcPct val="100000"/>
              </a:lnSpc>
              <a:spcBef>
                <a:spcPts val="35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V500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Š605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D570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54474" y="9504041"/>
            <a:ext cx="997585" cy="11430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Jednostavno rukovanje </a:t>
            </a:r>
            <a:r>
              <a:rPr sz="5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5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čišćenje</a:t>
            </a:r>
            <a:endParaRPr sz="5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31627" y="9497462"/>
            <a:ext cx="1289050" cy="25336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6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dugme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uključivanje,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dugme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45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program,</a:t>
            </a:r>
            <a:endParaRPr sz="450">
              <a:latin typeface="Arial"/>
              <a:cs typeface="Arial"/>
            </a:endParaRPr>
          </a:p>
          <a:p>
            <a:pPr marL="21590" algn="ctr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Start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dugme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Stop</a:t>
            </a:r>
            <a:endParaRPr sz="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68920"/>
            <a:ext cx="2641600" cy="9446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moćna mašina za pranje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stakla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Robustan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velikom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ručkom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Potpuno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konstrukcija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AISI304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Posebni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dizajn ABS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ruke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pranje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filter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prljavštinu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Kompletni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programi pranja od 102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192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sekunde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Robustne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zaštićene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komande za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pritisak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4255499"/>
            <a:ext cx="2602230" cy="15191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termičkom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zaštitom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Uređaj 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zaštićen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IPX5</a:t>
            </a:r>
            <a:endParaRPr sz="650" dirty="0">
              <a:latin typeface="Arial"/>
              <a:cs typeface="Arial"/>
            </a:endParaRPr>
          </a:p>
          <a:p>
            <a:pPr marL="12700" marR="1687195">
              <a:lnSpc>
                <a:spcPts val="1540"/>
              </a:lnSpc>
              <a:spcBef>
                <a:spcPts val="4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nepovratnim</a:t>
            </a:r>
            <a:r>
              <a:rPr sz="650" spc="-7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ventilom  Vrlo tiha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&lt;75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dB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Potrošnja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vode po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ciklusu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iznosi samo 2,8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spremnika 30 litara,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kotla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6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litara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pranja 60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C, Temperatura ispiranja 85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Element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spremnika 2,0 kW,  Element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kotla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2,95 kW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Pumpa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pranje 0,66 kW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0,89</a:t>
            </a:r>
            <a:r>
              <a:rPr sz="650" spc="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KS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1F77BD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1F77BD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1F77BD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1F77BD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1F77BD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1F77BD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1F77BD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80992"/>
            <a:ext cx="1204595" cy="17847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5500 Watt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400V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 3faza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62.0</a:t>
            </a:r>
            <a:r>
              <a:rPr sz="650" spc="-9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66,0</a:t>
            </a:r>
            <a:r>
              <a:rPr sz="650" spc="-9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V820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D650 mm </a:t>
            </a:r>
            <a:endParaRPr lang="hr-HR" sz="650" spc="-10" dirty="0" smtClean="0">
              <a:solidFill>
                <a:srgbClr val="1F77BD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 smtClean="0">
                <a:solidFill>
                  <a:srgbClr val="1F77BD"/>
                </a:solidFill>
                <a:latin typeface="Arial"/>
                <a:cs typeface="Arial"/>
              </a:rPr>
              <a:t>V990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Š750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D700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0,52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1F77BD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1F77BD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1F77BD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1F77BD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84221900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8719324276825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09201010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6032502"/>
            <a:ext cx="2626995" cy="4603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uključuje: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1 košarica za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posuđe 50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50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cm, 1 staklena košarica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50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50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cm, 1 košara za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jelo, pribor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odvod, odvod,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sredstvo za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ispiranje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6576951"/>
            <a:ext cx="1356360" cy="109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" spc="-5" dirty="0">
                <a:solidFill>
                  <a:srgbClr val="221F1F"/>
                </a:solidFill>
                <a:latin typeface="Arial"/>
                <a:cs typeface="Arial"/>
              </a:rPr>
              <a:t>pumpa, pumpa </a:t>
            </a:r>
            <a:r>
              <a:rPr sz="550" dirty="0">
                <a:solidFill>
                  <a:srgbClr val="221F1F"/>
                </a:solidFill>
                <a:latin typeface="Arial"/>
                <a:cs typeface="Arial"/>
              </a:rPr>
              <a:t>za sapun i </a:t>
            </a:r>
            <a:r>
              <a:rPr sz="550" spc="-5" dirty="0">
                <a:solidFill>
                  <a:srgbClr val="221F1F"/>
                </a:solidFill>
                <a:latin typeface="Arial"/>
                <a:cs typeface="Arial"/>
              </a:rPr>
              <a:t>odvodna</a:t>
            </a:r>
            <a:r>
              <a:rPr sz="5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221F1F"/>
                </a:solidFill>
                <a:latin typeface="Arial"/>
                <a:cs typeface="Arial"/>
              </a:rPr>
              <a:t>pumpa</a:t>
            </a:r>
            <a:endParaRPr sz="5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35842" y="6904190"/>
            <a:ext cx="2375535" cy="301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Deterdžent: Prašak za pranje,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tablete, vrećice, tečni sapun,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tečno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sredstvo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ispiranje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1F7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1F77B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81272" y="135636"/>
            <a:ext cx="2993550" cy="29184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290054"/>
            <a:ext cx="2032000" cy="2106295"/>
            <a:chOff x="462533" y="7290054"/>
            <a:chExt cx="2032000" cy="2106295"/>
          </a:xfrm>
        </p:grpSpPr>
        <p:sp>
          <p:nvSpPr>
            <p:cNvPr id="20" name="object 20"/>
            <p:cNvSpPr/>
            <p:nvPr/>
          </p:nvSpPr>
          <p:spPr>
            <a:xfrm>
              <a:off x="487680" y="7331964"/>
              <a:ext cx="1981200" cy="203911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303008"/>
              <a:ext cx="2005964" cy="2080260"/>
            </a:xfrm>
            <a:custGeom>
              <a:avLst/>
              <a:gdLst/>
              <a:ahLst/>
              <a:cxnLst/>
              <a:rect l="l" t="t" r="r" b="b"/>
              <a:pathLst>
                <a:path w="2005964" h="2080259">
                  <a:moveTo>
                    <a:pt x="0" y="12192"/>
                  </a:moveTo>
                  <a:lnTo>
                    <a:pt x="0" y="2068067"/>
                  </a:lnTo>
                  <a:lnTo>
                    <a:pt x="0" y="2080259"/>
                  </a:lnTo>
                  <a:lnTo>
                    <a:pt x="12192" y="2080259"/>
                  </a:lnTo>
                  <a:lnTo>
                    <a:pt x="1993391" y="2080259"/>
                  </a:lnTo>
                  <a:lnTo>
                    <a:pt x="2005583" y="2080259"/>
                  </a:lnTo>
                  <a:lnTo>
                    <a:pt x="2005583" y="206806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5298948" y="7566660"/>
              <a:ext cx="1987295" cy="180898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3502" y="7546085"/>
            <a:ext cx="2030095" cy="1850389"/>
            <a:chOff x="2873502" y="7546085"/>
            <a:chExt cx="2030095" cy="1850389"/>
          </a:xfrm>
        </p:grpSpPr>
        <p:sp>
          <p:nvSpPr>
            <p:cNvPr id="26" name="object 26"/>
            <p:cNvSpPr/>
            <p:nvPr/>
          </p:nvSpPr>
          <p:spPr>
            <a:xfrm>
              <a:off x="2898648" y="7571232"/>
              <a:ext cx="1979675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6456" y="7559039"/>
              <a:ext cx="2004060" cy="1824355"/>
            </a:xfrm>
            <a:custGeom>
              <a:avLst/>
              <a:gdLst/>
              <a:ahLst/>
              <a:cxnLst/>
              <a:rect l="l" t="t" r="r" b="b"/>
              <a:pathLst>
                <a:path w="2004060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4059" y="1824228"/>
                  </a:lnTo>
                  <a:lnTo>
                    <a:pt x="2004059" y="1812036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993077" y="1748781"/>
            <a:ext cx="1830070" cy="90614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1650" spc="20" dirty="0">
                <a:solidFill>
                  <a:srgbClr val="929498"/>
                </a:solidFill>
                <a:latin typeface="Arial"/>
                <a:cs typeface="Arial"/>
              </a:rPr>
              <a:t>MAŠINA ZA</a:t>
            </a:r>
            <a:r>
              <a:rPr sz="1650" spc="-9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650" spc="20" dirty="0">
                <a:solidFill>
                  <a:srgbClr val="929498"/>
                </a:solidFill>
                <a:latin typeface="Arial"/>
                <a:cs typeface="Arial"/>
              </a:rPr>
              <a:t>SUĐE</a:t>
            </a:r>
            <a:endParaRPr sz="1650" dirty="0">
              <a:latin typeface="Arial"/>
              <a:cs typeface="Arial"/>
            </a:endParaRPr>
          </a:p>
          <a:p>
            <a:pPr marR="41275" algn="ctr">
              <a:lnSpc>
                <a:spcPct val="100000"/>
              </a:lnSpc>
              <a:spcBef>
                <a:spcPts val="135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VN-2000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ULTRA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  <a:p>
            <a:pPr marL="824865">
              <a:lnSpc>
                <a:spcPct val="100000"/>
              </a:lnSpc>
            </a:pPr>
            <a:endParaRPr sz="8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35842" y="3168920"/>
            <a:ext cx="2637155" cy="22111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moćna perilica posuđa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kapuljačom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Robustan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velikom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ručkom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Potpuno konstrukcija od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AISI304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Specijalni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dizajn </a:t>
            </a:r>
            <a:r>
              <a:rPr sz="600" spc="20" dirty="0">
                <a:solidFill>
                  <a:srgbClr val="221F1F"/>
                </a:solidFill>
                <a:latin typeface="Arial"/>
                <a:cs typeface="Arial"/>
              </a:rPr>
              <a:t>ABS </a:t>
            </a: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ruke za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pranje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i filter</a:t>
            </a:r>
            <a:r>
              <a:rPr sz="60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spremnika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kompletna programa pranja: 90, 120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180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sek.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Robusne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zaštićene komande za</a:t>
            </a:r>
            <a:r>
              <a:rPr sz="6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štampu</a:t>
            </a:r>
            <a:endParaRPr sz="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termičkom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zaštitom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Stroj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zaštićen IPX5,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nepovratnim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Vrlo tiha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&lt;75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dB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Potrošnja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vode po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ciklusu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 samo 2,8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l.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spremnika samo 19 l.,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kotla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7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l.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T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pranja 60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C,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ispiranja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85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Element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spremnika 3,0 kW, Element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kotla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9,0</a:t>
            </a:r>
            <a:r>
              <a:rPr sz="650" spc="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kW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5494525"/>
            <a:ext cx="1471295" cy="4597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Pumpa za pranje 0,66 kW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0,89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KS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Ulaz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vode: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Ø19mm-Izlaz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vode: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Ø42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Visina vrata: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420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6009620"/>
            <a:ext cx="2035810" cy="5514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visina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posuđa: 380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Širina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gornjeg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poklopca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krakovima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700 mm Max.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Visina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pomoćnih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stolova: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830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-900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1F77BD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1F77BD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1F77BD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1F77BD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1F77BD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1F77BD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1F77BD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80992"/>
            <a:ext cx="1552575" cy="17574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9660 W</a:t>
            </a:r>
            <a:endParaRPr sz="650" dirty="0">
              <a:latin typeface="Arial"/>
              <a:cs typeface="Arial"/>
            </a:endParaRPr>
          </a:p>
          <a:p>
            <a:pPr marL="12700" marR="817880">
              <a:lnSpc>
                <a:spcPct val="161600"/>
              </a:lnSpc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400V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3faza  100,0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106,0</a:t>
            </a:r>
            <a:r>
              <a:rPr sz="650" spc="-9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V1420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(1860) 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Š700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D790 </a:t>
            </a:r>
            <a:r>
              <a:rPr sz="650" spc="-10" dirty="0" smtClean="0">
                <a:solidFill>
                  <a:srgbClr val="1F77BD"/>
                </a:solidFill>
                <a:latin typeface="Arial"/>
                <a:cs typeface="Arial"/>
              </a:rPr>
              <a:t>mm</a:t>
            </a:r>
            <a:endParaRPr lang="hr-HR" sz="650" spc="-10" dirty="0" smtClean="0">
              <a:solidFill>
                <a:srgbClr val="1F77BD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V1550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Š780 </a:t>
            </a:r>
            <a:r>
              <a:rPr sz="650" spc="-5" dirty="0">
                <a:solidFill>
                  <a:srgbClr val="1F77BD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D720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0" dirty="0">
                <a:solidFill>
                  <a:srgbClr val="1F77BD"/>
                </a:solidFill>
                <a:latin typeface="Arial"/>
                <a:cs typeface="Arial"/>
              </a:rPr>
              <a:t>0,87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1F77BD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1F77BD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1F77BD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1F77BD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84221900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8719632122647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1F77BD"/>
                </a:solidFill>
                <a:latin typeface="Arial"/>
                <a:cs typeface="Arial"/>
              </a:rPr>
              <a:t>09201020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6731782"/>
            <a:ext cx="2610485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Standard koji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uključuje: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1 košarica za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posuđe 50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50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cm,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staklena</a:t>
            </a:r>
            <a:r>
              <a:rPr sz="650" spc="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košarica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50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50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cm, 1 košara za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jelo, pribor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dovod, odvod, pumpa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 sredstvo za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ispiranje, pumpa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sapun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48711" y="9455446"/>
            <a:ext cx="1119505" cy="297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93065">
              <a:lnSpc>
                <a:spcPct val="136900"/>
              </a:lnSpc>
              <a:spcBef>
                <a:spcPts val="10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pranja:  69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košara /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1108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tanjira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65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sat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899685" y="9479843"/>
            <a:ext cx="1516380" cy="2590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Posebne dizajnerske ABS perilice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velike</a:t>
            </a:r>
            <a:endParaRPr sz="650">
              <a:latin typeface="Arial"/>
              <a:cs typeface="Arial"/>
            </a:endParaRPr>
          </a:p>
          <a:p>
            <a:pPr marL="556260">
              <a:lnSpc>
                <a:spcPct val="100000"/>
              </a:lnSpc>
              <a:spcBef>
                <a:spcPts val="520"/>
              </a:spcBef>
            </a:pP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filter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rezervoara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4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čestice</a:t>
            </a:r>
            <a:endParaRPr sz="4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10282" y="9462568"/>
            <a:ext cx="1699260" cy="28194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dugme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uključivanje,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dugme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pokretanje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zaustavljanja</a:t>
            </a:r>
            <a:endParaRPr sz="450">
              <a:latin typeface="Arial"/>
              <a:cs typeface="Arial"/>
            </a:endParaRPr>
          </a:p>
          <a:p>
            <a:pPr marL="143510">
              <a:lnSpc>
                <a:spcPct val="100000"/>
              </a:lnSpc>
              <a:spcBef>
                <a:spcPts val="415"/>
              </a:spcBef>
            </a:pP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3 kompletna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programa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pranja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91312"/>
            <a:ext cx="7772400" cy="9467215"/>
            <a:chOff x="0" y="591312"/>
            <a:chExt cx="7772400" cy="9467215"/>
          </a:xfrm>
        </p:grpSpPr>
        <p:sp>
          <p:nvSpPr>
            <p:cNvPr id="3" name="object 3"/>
            <p:cNvSpPr/>
            <p:nvPr/>
          </p:nvSpPr>
          <p:spPr>
            <a:xfrm>
              <a:off x="0" y="8755379"/>
              <a:ext cx="7772400" cy="1303020"/>
            </a:xfrm>
            <a:custGeom>
              <a:avLst/>
              <a:gdLst/>
              <a:ahLst/>
              <a:cxnLst/>
              <a:rect l="l" t="t" r="r" b="b"/>
              <a:pathLst>
                <a:path w="7772400" h="1303020">
                  <a:moveTo>
                    <a:pt x="7772400" y="1303019"/>
                  </a:moveTo>
                  <a:lnTo>
                    <a:pt x="0" y="1303019"/>
                  </a:lnTo>
                  <a:lnTo>
                    <a:pt x="0" y="0"/>
                  </a:lnTo>
                  <a:lnTo>
                    <a:pt x="7772400" y="0"/>
                  </a:lnTo>
                  <a:lnTo>
                    <a:pt x="7772400" y="1303019"/>
                  </a:lnTo>
                  <a:close/>
                </a:path>
              </a:pathLst>
            </a:custGeom>
            <a:solidFill>
              <a:srgbClr val="1F77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931664" y="591312"/>
              <a:ext cx="2840735" cy="917295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9938003"/>
              <a:ext cx="1981200" cy="120650"/>
            </a:xfrm>
            <a:custGeom>
              <a:avLst/>
              <a:gdLst/>
              <a:ahLst/>
              <a:cxnLst/>
              <a:rect l="l" t="t" r="r" b="b"/>
              <a:pathLst>
                <a:path w="1981200" h="120650">
                  <a:moveTo>
                    <a:pt x="1981200" y="120396"/>
                  </a:moveTo>
                  <a:lnTo>
                    <a:pt x="0" y="120396"/>
                  </a:lnTo>
                  <a:lnTo>
                    <a:pt x="0" y="0"/>
                  </a:lnTo>
                  <a:lnTo>
                    <a:pt x="1981200" y="0"/>
                  </a:lnTo>
                  <a:lnTo>
                    <a:pt x="1981200" y="1203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772400" cy="10058400"/>
            <a:chOff x="0" y="0"/>
            <a:chExt cx="7772400" cy="10058400"/>
          </a:xfrm>
        </p:grpSpPr>
        <p:sp>
          <p:nvSpPr>
            <p:cNvPr id="3" name="object 3"/>
            <p:cNvSpPr/>
            <p:nvPr/>
          </p:nvSpPr>
          <p:spPr>
            <a:xfrm>
              <a:off x="0" y="8755380"/>
              <a:ext cx="7772400" cy="1303020"/>
            </a:xfrm>
            <a:custGeom>
              <a:avLst/>
              <a:gdLst/>
              <a:ahLst/>
              <a:cxnLst/>
              <a:rect l="l" t="t" r="r" b="b"/>
              <a:pathLst>
                <a:path w="7772400" h="1303020">
                  <a:moveTo>
                    <a:pt x="7772400" y="1303019"/>
                  </a:moveTo>
                  <a:lnTo>
                    <a:pt x="0" y="1303019"/>
                  </a:lnTo>
                  <a:lnTo>
                    <a:pt x="0" y="0"/>
                  </a:lnTo>
                  <a:lnTo>
                    <a:pt x="7772400" y="0"/>
                  </a:lnTo>
                  <a:lnTo>
                    <a:pt x="7772400" y="1303019"/>
                  </a:lnTo>
                  <a:close/>
                </a:path>
              </a:pathLst>
            </a:custGeom>
            <a:solidFill>
              <a:srgbClr val="7CC1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7772400" cy="875538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7214616"/>
              <a:ext cx="7772400" cy="832485"/>
            </a:xfrm>
            <a:custGeom>
              <a:avLst/>
              <a:gdLst/>
              <a:ahLst/>
              <a:cxnLst/>
              <a:rect l="l" t="t" r="r" b="b"/>
              <a:pathLst>
                <a:path w="7772400" h="832484">
                  <a:moveTo>
                    <a:pt x="7772400" y="832103"/>
                  </a:moveTo>
                  <a:lnTo>
                    <a:pt x="0" y="832103"/>
                  </a:lnTo>
                  <a:lnTo>
                    <a:pt x="0" y="0"/>
                  </a:lnTo>
                  <a:lnTo>
                    <a:pt x="7772400" y="0"/>
                  </a:lnTo>
                  <a:lnTo>
                    <a:pt x="7772400" y="8321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82896" y="342900"/>
              <a:ext cx="2311907" cy="7284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69167" y="330720"/>
              <a:ext cx="2339340" cy="759460"/>
            </a:xfrm>
            <a:custGeom>
              <a:avLst/>
              <a:gdLst/>
              <a:ahLst/>
              <a:cxnLst/>
              <a:rect l="l" t="t" r="r" b="b"/>
              <a:pathLst>
                <a:path w="2339340" h="759460">
                  <a:moveTo>
                    <a:pt x="2339340" y="379463"/>
                  </a:moveTo>
                  <a:lnTo>
                    <a:pt x="2336292" y="347472"/>
                  </a:lnTo>
                  <a:lnTo>
                    <a:pt x="2319528" y="313944"/>
                  </a:lnTo>
                  <a:lnTo>
                    <a:pt x="2319528" y="379463"/>
                  </a:lnTo>
                  <a:lnTo>
                    <a:pt x="2316480" y="400812"/>
                  </a:lnTo>
                  <a:lnTo>
                    <a:pt x="2301240" y="443484"/>
                  </a:lnTo>
                  <a:lnTo>
                    <a:pt x="2269236" y="484619"/>
                  </a:lnTo>
                  <a:lnTo>
                    <a:pt x="2221992" y="522719"/>
                  </a:lnTo>
                  <a:lnTo>
                    <a:pt x="2162556" y="560819"/>
                  </a:lnTo>
                  <a:lnTo>
                    <a:pt x="2127504" y="577596"/>
                  </a:lnTo>
                  <a:lnTo>
                    <a:pt x="2089404" y="594360"/>
                  </a:lnTo>
                  <a:lnTo>
                    <a:pt x="2048256" y="609587"/>
                  </a:lnTo>
                  <a:lnTo>
                    <a:pt x="2005584" y="624840"/>
                  </a:lnTo>
                  <a:lnTo>
                    <a:pt x="1958340" y="640080"/>
                  </a:lnTo>
                  <a:lnTo>
                    <a:pt x="1909572" y="653783"/>
                  </a:lnTo>
                  <a:lnTo>
                    <a:pt x="1859280" y="665975"/>
                  </a:lnTo>
                  <a:lnTo>
                    <a:pt x="1805940" y="678180"/>
                  </a:lnTo>
                  <a:lnTo>
                    <a:pt x="1691640" y="699516"/>
                  </a:lnTo>
                  <a:lnTo>
                    <a:pt x="1632204" y="707136"/>
                  </a:lnTo>
                  <a:lnTo>
                    <a:pt x="1571244" y="716280"/>
                  </a:lnTo>
                  <a:lnTo>
                    <a:pt x="1441704" y="728472"/>
                  </a:lnTo>
                  <a:lnTo>
                    <a:pt x="1376172" y="733031"/>
                  </a:lnTo>
                  <a:lnTo>
                    <a:pt x="1307592" y="736079"/>
                  </a:lnTo>
                  <a:lnTo>
                    <a:pt x="1239012" y="737616"/>
                  </a:lnTo>
                  <a:lnTo>
                    <a:pt x="1098804" y="737616"/>
                  </a:lnTo>
                  <a:lnTo>
                    <a:pt x="1030224" y="736079"/>
                  </a:lnTo>
                  <a:lnTo>
                    <a:pt x="963168" y="733031"/>
                  </a:lnTo>
                  <a:lnTo>
                    <a:pt x="896112" y="728472"/>
                  </a:lnTo>
                  <a:lnTo>
                    <a:pt x="768096" y="716267"/>
                  </a:lnTo>
                  <a:lnTo>
                    <a:pt x="707136" y="707123"/>
                  </a:lnTo>
                  <a:lnTo>
                    <a:pt x="646176" y="699516"/>
                  </a:lnTo>
                  <a:lnTo>
                    <a:pt x="533400" y="678167"/>
                  </a:lnTo>
                  <a:lnTo>
                    <a:pt x="480060" y="665975"/>
                  </a:lnTo>
                  <a:lnTo>
                    <a:pt x="428244" y="653783"/>
                  </a:lnTo>
                  <a:lnTo>
                    <a:pt x="379476" y="640067"/>
                  </a:lnTo>
                  <a:lnTo>
                    <a:pt x="333756" y="624827"/>
                  </a:lnTo>
                  <a:lnTo>
                    <a:pt x="289560" y="609600"/>
                  </a:lnTo>
                  <a:lnTo>
                    <a:pt x="249936" y="594360"/>
                  </a:lnTo>
                  <a:lnTo>
                    <a:pt x="211836" y="577583"/>
                  </a:lnTo>
                  <a:lnTo>
                    <a:pt x="176784" y="560832"/>
                  </a:lnTo>
                  <a:lnTo>
                    <a:pt x="115824" y="522732"/>
                  </a:lnTo>
                  <a:lnTo>
                    <a:pt x="70104" y="484632"/>
                  </a:lnTo>
                  <a:lnTo>
                    <a:pt x="38100" y="443484"/>
                  </a:lnTo>
                  <a:lnTo>
                    <a:pt x="21336" y="400812"/>
                  </a:lnTo>
                  <a:lnTo>
                    <a:pt x="19812" y="379476"/>
                  </a:lnTo>
                  <a:lnTo>
                    <a:pt x="21336" y="356603"/>
                  </a:lnTo>
                  <a:lnTo>
                    <a:pt x="38100" y="313931"/>
                  </a:lnTo>
                  <a:lnTo>
                    <a:pt x="70104" y="272783"/>
                  </a:lnTo>
                  <a:lnTo>
                    <a:pt x="115824" y="234683"/>
                  </a:lnTo>
                  <a:lnTo>
                    <a:pt x="176784" y="198107"/>
                  </a:lnTo>
                  <a:lnTo>
                    <a:pt x="211836" y="179819"/>
                  </a:lnTo>
                  <a:lnTo>
                    <a:pt x="249936" y="163068"/>
                  </a:lnTo>
                  <a:lnTo>
                    <a:pt x="289560" y="147828"/>
                  </a:lnTo>
                  <a:lnTo>
                    <a:pt x="333756" y="132588"/>
                  </a:lnTo>
                  <a:lnTo>
                    <a:pt x="379476" y="117348"/>
                  </a:lnTo>
                  <a:lnTo>
                    <a:pt x="428244" y="103632"/>
                  </a:lnTo>
                  <a:lnTo>
                    <a:pt x="480060" y="91440"/>
                  </a:lnTo>
                  <a:lnTo>
                    <a:pt x="533400" y="79248"/>
                  </a:lnTo>
                  <a:lnTo>
                    <a:pt x="589788" y="68580"/>
                  </a:lnTo>
                  <a:lnTo>
                    <a:pt x="646176" y="59436"/>
                  </a:lnTo>
                  <a:lnTo>
                    <a:pt x="707136" y="50292"/>
                  </a:lnTo>
                  <a:lnTo>
                    <a:pt x="768096" y="42672"/>
                  </a:lnTo>
                  <a:lnTo>
                    <a:pt x="832104" y="35052"/>
                  </a:lnTo>
                  <a:lnTo>
                    <a:pt x="896112" y="28956"/>
                  </a:lnTo>
                  <a:lnTo>
                    <a:pt x="1098804" y="19812"/>
                  </a:lnTo>
                  <a:lnTo>
                    <a:pt x="1239291" y="19812"/>
                  </a:lnTo>
                  <a:lnTo>
                    <a:pt x="1441704" y="28943"/>
                  </a:lnTo>
                  <a:lnTo>
                    <a:pt x="1507236" y="35039"/>
                  </a:lnTo>
                  <a:lnTo>
                    <a:pt x="1632204" y="50279"/>
                  </a:lnTo>
                  <a:lnTo>
                    <a:pt x="1749552" y="68567"/>
                  </a:lnTo>
                  <a:lnTo>
                    <a:pt x="1805940" y="79235"/>
                  </a:lnTo>
                  <a:lnTo>
                    <a:pt x="1859280" y="91427"/>
                  </a:lnTo>
                  <a:lnTo>
                    <a:pt x="1909572" y="103619"/>
                  </a:lnTo>
                  <a:lnTo>
                    <a:pt x="1958340" y="117335"/>
                  </a:lnTo>
                  <a:lnTo>
                    <a:pt x="2005584" y="132575"/>
                  </a:lnTo>
                  <a:lnTo>
                    <a:pt x="2048256" y="147815"/>
                  </a:lnTo>
                  <a:lnTo>
                    <a:pt x="2089404" y="163055"/>
                  </a:lnTo>
                  <a:lnTo>
                    <a:pt x="2127504" y="179819"/>
                  </a:lnTo>
                  <a:lnTo>
                    <a:pt x="2162556" y="198107"/>
                  </a:lnTo>
                  <a:lnTo>
                    <a:pt x="2221992" y="234683"/>
                  </a:lnTo>
                  <a:lnTo>
                    <a:pt x="2269236" y="272783"/>
                  </a:lnTo>
                  <a:lnTo>
                    <a:pt x="2301240" y="313931"/>
                  </a:lnTo>
                  <a:lnTo>
                    <a:pt x="2316480" y="356616"/>
                  </a:lnTo>
                  <a:lnTo>
                    <a:pt x="2319528" y="379463"/>
                  </a:lnTo>
                  <a:lnTo>
                    <a:pt x="2319528" y="313944"/>
                  </a:lnTo>
                  <a:lnTo>
                    <a:pt x="2281428" y="257543"/>
                  </a:lnTo>
                  <a:lnTo>
                    <a:pt x="2249424" y="228587"/>
                  </a:lnTo>
                  <a:lnTo>
                    <a:pt x="2209800" y="201168"/>
                  </a:lnTo>
                  <a:lnTo>
                    <a:pt x="2164080" y="175247"/>
                  </a:lnTo>
                  <a:lnTo>
                    <a:pt x="2112264" y="150863"/>
                  </a:lnTo>
                  <a:lnTo>
                    <a:pt x="2052828" y="128003"/>
                  </a:lnTo>
                  <a:lnTo>
                    <a:pt x="1988820" y="105143"/>
                  </a:lnTo>
                  <a:lnTo>
                    <a:pt x="1903476" y="80759"/>
                  </a:lnTo>
                  <a:lnTo>
                    <a:pt x="1812036" y="59423"/>
                  </a:lnTo>
                  <a:lnTo>
                    <a:pt x="1714500" y="41135"/>
                  </a:lnTo>
                  <a:lnTo>
                    <a:pt x="1612392" y="25895"/>
                  </a:lnTo>
                  <a:lnTo>
                    <a:pt x="1560576" y="19799"/>
                  </a:lnTo>
                  <a:lnTo>
                    <a:pt x="1552829" y="19799"/>
                  </a:lnTo>
                  <a:lnTo>
                    <a:pt x="1507236" y="15240"/>
                  </a:lnTo>
                  <a:lnTo>
                    <a:pt x="1397508" y="6096"/>
                  </a:lnTo>
                  <a:lnTo>
                    <a:pt x="1341120" y="3048"/>
                  </a:lnTo>
                  <a:lnTo>
                    <a:pt x="1226820" y="0"/>
                  </a:lnTo>
                  <a:lnTo>
                    <a:pt x="1168908" y="0"/>
                  </a:lnTo>
                  <a:lnTo>
                    <a:pt x="1110996" y="0"/>
                  </a:lnTo>
                  <a:lnTo>
                    <a:pt x="998220" y="3048"/>
                  </a:lnTo>
                  <a:lnTo>
                    <a:pt x="941832" y="6096"/>
                  </a:lnTo>
                  <a:lnTo>
                    <a:pt x="778764" y="19812"/>
                  </a:lnTo>
                  <a:lnTo>
                    <a:pt x="725424" y="25908"/>
                  </a:lnTo>
                  <a:lnTo>
                    <a:pt x="624840" y="41148"/>
                  </a:lnTo>
                  <a:lnTo>
                    <a:pt x="574548" y="50292"/>
                  </a:lnTo>
                  <a:lnTo>
                    <a:pt x="527304" y="59436"/>
                  </a:lnTo>
                  <a:lnTo>
                    <a:pt x="480060" y="70104"/>
                  </a:lnTo>
                  <a:lnTo>
                    <a:pt x="435864" y="80772"/>
                  </a:lnTo>
                  <a:lnTo>
                    <a:pt x="391668" y="92964"/>
                  </a:lnTo>
                  <a:lnTo>
                    <a:pt x="350520" y="105156"/>
                  </a:lnTo>
                  <a:lnTo>
                    <a:pt x="284988" y="128016"/>
                  </a:lnTo>
                  <a:lnTo>
                    <a:pt x="227076" y="150876"/>
                  </a:lnTo>
                  <a:lnTo>
                    <a:pt x="175260" y="175260"/>
                  </a:lnTo>
                  <a:lnTo>
                    <a:pt x="129540" y="201168"/>
                  </a:lnTo>
                  <a:lnTo>
                    <a:pt x="89916" y="228600"/>
                  </a:lnTo>
                  <a:lnTo>
                    <a:pt x="57912" y="257556"/>
                  </a:lnTo>
                  <a:lnTo>
                    <a:pt x="32004" y="286512"/>
                  </a:lnTo>
                  <a:lnTo>
                    <a:pt x="3048" y="347472"/>
                  </a:lnTo>
                  <a:lnTo>
                    <a:pt x="0" y="379476"/>
                  </a:lnTo>
                  <a:lnTo>
                    <a:pt x="3048" y="409956"/>
                  </a:lnTo>
                  <a:lnTo>
                    <a:pt x="32004" y="470903"/>
                  </a:lnTo>
                  <a:lnTo>
                    <a:pt x="57912" y="499872"/>
                  </a:lnTo>
                  <a:lnTo>
                    <a:pt x="89916" y="528828"/>
                  </a:lnTo>
                  <a:lnTo>
                    <a:pt x="129540" y="556260"/>
                  </a:lnTo>
                  <a:lnTo>
                    <a:pt x="175260" y="582155"/>
                  </a:lnTo>
                  <a:lnTo>
                    <a:pt x="227076" y="606552"/>
                  </a:lnTo>
                  <a:lnTo>
                    <a:pt x="284988" y="630923"/>
                  </a:lnTo>
                  <a:lnTo>
                    <a:pt x="350520" y="652272"/>
                  </a:lnTo>
                  <a:lnTo>
                    <a:pt x="391668" y="664464"/>
                  </a:lnTo>
                  <a:lnTo>
                    <a:pt x="435864" y="676656"/>
                  </a:lnTo>
                  <a:lnTo>
                    <a:pt x="480060" y="687324"/>
                  </a:lnTo>
                  <a:lnTo>
                    <a:pt x="527304" y="697979"/>
                  </a:lnTo>
                  <a:lnTo>
                    <a:pt x="574548" y="707123"/>
                  </a:lnTo>
                  <a:lnTo>
                    <a:pt x="624840" y="716267"/>
                  </a:lnTo>
                  <a:lnTo>
                    <a:pt x="725424" y="731520"/>
                  </a:lnTo>
                  <a:lnTo>
                    <a:pt x="778764" y="737616"/>
                  </a:lnTo>
                  <a:lnTo>
                    <a:pt x="832104" y="742175"/>
                  </a:lnTo>
                  <a:lnTo>
                    <a:pt x="886968" y="748271"/>
                  </a:lnTo>
                  <a:lnTo>
                    <a:pt x="998220" y="754367"/>
                  </a:lnTo>
                  <a:lnTo>
                    <a:pt x="1168908" y="758952"/>
                  </a:lnTo>
                  <a:lnTo>
                    <a:pt x="1341120" y="754367"/>
                  </a:lnTo>
                  <a:lnTo>
                    <a:pt x="1452372" y="748271"/>
                  </a:lnTo>
                  <a:lnTo>
                    <a:pt x="1507236" y="742175"/>
                  </a:lnTo>
                  <a:lnTo>
                    <a:pt x="1552956" y="737616"/>
                  </a:lnTo>
                  <a:lnTo>
                    <a:pt x="1612392" y="731520"/>
                  </a:lnTo>
                  <a:lnTo>
                    <a:pt x="1714500" y="716280"/>
                  </a:lnTo>
                  <a:lnTo>
                    <a:pt x="1812036" y="697979"/>
                  </a:lnTo>
                  <a:lnTo>
                    <a:pt x="1903476" y="676656"/>
                  </a:lnTo>
                  <a:lnTo>
                    <a:pt x="1988820" y="652272"/>
                  </a:lnTo>
                  <a:lnTo>
                    <a:pt x="2052828" y="630936"/>
                  </a:lnTo>
                  <a:lnTo>
                    <a:pt x="2112264" y="606539"/>
                  </a:lnTo>
                  <a:lnTo>
                    <a:pt x="2164080" y="582168"/>
                  </a:lnTo>
                  <a:lnTo>
                    <a:pt x="2209800" y="556260"/>
                  </a:lnTo>
                  <a:lnTo>
                    <a:pt x="2249424" y="528815"/>
                  </a:lnTo>
                  <a:lnTo>
                    <a:pt x="2281428" y="499872"/>
                  </a:lnTo>
                  <a:lnTo>
                    <a:pt x="2336292" y="409943"/>
                  </a:lnTo>
                  <a:lnTo>
                    <a:pt x="2339340" y="379463"/>
                  </a:lnTo>
                  <a:close/>
                </a:path>
              </a:pathLst>
            </a:custGeom>
            <a:solidFill>
              <a:srgbClr val="E6E6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60135" y="583691"/>
              <a:ext cx="184403" cy="2423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301996" y="496836"/>
              <a:ext cx="1240790" cy="318770"/>
            </a:xfrm>
            <a:custGeom>
              <a:avLst/>
              <a:gdLst/>
              <a:ahLst/>
              <a:cxnLst/>
              <a:rect l="l" t="t" r="r" b="b"/>
              <a:pathLst>
                <a:path w="1240790" h="318769">
                  <a:moveTo>
                    <a:pt x="297180" y="96012"/>
                  </a:moveTo>
                  <a:lnTo>
                    <a:pt x="291084" y="54864"/>
                  </a:lnTo>
                  <a:lnTo>
                    <a:pt x="283133" y="38100"/>
                  </a:lnTo>
                  <a:lnTo>
                    <a:pt x="277368" y="25908"/>
                  </a:lnTo>
                  <a:lnTo>
                    <a:pt x="252984" y="7620"/>
                  </a:lnTo>
                  <a:lnTo>
                    <a:pt x="222504" y="0"/>
                  </a:lnTo>
                  <a:lnTo>
                    <a:pt x="202692" y="3048"/>
                  </a:lnTo>
                  <a:lnTo>
                    <a:pt x="185928" y="10668"/>
                  </a:lnTo>
                  <a:lnTo>
                    <a:pt x="170688" y="22860"/>
                  </a:lnTo>
                  <a:lnTo>
                    <a:pt x="160020" y="41148"/>
                  </a:lnTo>
                  <a:lnTo>
                    <a:pt x="157988" y="38100"/>
                  </a:lnTo>
                  <a:lnTo>
                    <a:pt x="147828" y="22860"/>
                  </a:lnTo>
                  <a:lnTo>
                    <a:pt x="134112" y="10668"/>
                  </a:lnTo>
                  <a:lnTo>
                    <a:pt x="117348" y="3048"/>
                  </a:lnTo>
                  <a:lnTo>
                    <a:pt x="99060" y="0"/>
                  </a:lnTo>
                  <a:lnTo>
                    <a:pt x="80772" y="3048"/>
                  </a:lnTo>
                  <a:lnTo>
                    <a:pt x="65532" y="10668"/>
                  </a:lnTo>
                  <a:lnTo>
                    <a:pt x="51816" y="22860"/>
                  </a:lnTo>
                  <a:lnTo>
                    <a:pt x="38100" y="41148"/>
                  </a:lnTo>
                  <a:lnTo>
                    <a:pt x="38100" y="7620"/>
                  </a:lnTo>
                  <a:lnTo>
                    <a:pt x="0" y="7620"/>
                  </a:lnTo>
                  <a:lnTo>
                    <a:pt x="0" y="318516"/>
                  </a:lnTo>
                  <a:lnTo>
                    <a:pt x="42672" y="318516"/>
                  </a:lnTo>
                  <a:lnTo>
                    <a:pt x="42672" y="71628"/>
                  </a:lnTo>
                  <a:lnTo>
                    <a:pt x="53340" y="57912"/>
                  </a:lnTo>
                  <a:lnTo>
                    <a:pt x="65532" y="47244"/>
                  </a:lnTo>
                  <a:lnTo>
                    <a:pt x="76200" y="41148"/>
                  </a:lnTo>
                  <a:lnTo>
                    <a:pt x="86868" y="38100"/>
                  </a:lnTo>
                  <a:lnTo>
                    <a:pt x="105156" y="42672"/>
                  </a:lnTo>
                  <a:lnTo>
                    <a:pt x="118872" y="56388"/>
                  </a:lnTo>
                  <a:lnTo>
                    <a:pt x="126492" y="79248"/>
                  </a:lnTo>
                  <a:lnTo>
                    <a:pt x="127939" y="109728"/>
                  </a:lnTo>
                  <a:lnTo>
                    <a:pt x="128016" y="318516"/>
                  </a:lnTo>
                  <a:lnTo>
                    <a:pt x="170688" y="318516"/>
                  </a:lnTo>
                  <a:lnTo>
                    <a:pt x="170688" y="109728"/>
                  </a:lnTo>
                  <a:lnTo>
                    <a:pt x="172212" y="77724"/>
                  </a:lnTo>
                  <a:lnTo>
                    <a:pt x="179832" y="56388"/>
                  </a:lnTo>
                  <a:lnTo>
                    <a:pt x="193548" y="42672"/>
                  </a:lnTo>
                  <a:lnTo>
                    <a:pt x="200152" y="41148"/>
                  </a:lnTo>
                  <a:lnTo>
                    <a:pt x="213360" y="38100"/>
                  </a:lnTo>
                  <a:lnTo>
                    <a:pt x="231648" y="42672"/>
                  </a:lnTo>
                  <a:lnTo>
                    <a:pt x="243840" y="56388"/>
                  </a:lnTo>
                  <a:lnTo>
                    <a:pt x="251460" y="79248"/>
                  </a:lnTo>
                  <a:lnTo>
                    <a:pt x="254508" y="109728"/>
                  </a:lnTo>
                  <a:lnTo>
                    <a:pt x="254508" y="318516"/>
                  </a:lnTo>
                  <a:lnTo>
                    <a:pt x="297180" y="318516"/>
                  </a:lnTo>
                  <a:lnTo>
                    <a:pt x="297180" y="96012"/>
                  </a:lnTo>
                  <a:close/>
                </a:path>
                <a:path w="1240790" h="318769">
                  <a:moveTo>
                    <a:pt x="865632" y="99060"/>
                  </a:moveTo>
                  <a:lnTo>
                    <a:pt x="821436" y="99060"/>
                  </a:lnTo>
                  <a:lnTo>
                    <a:pt x="821436" y="318503"/>
                  </a:lnTo>
                  <a:lnTo>
                    <a:pt x="865632" y="318503"/>
                  </a:lnTo>
                  <a:lnTo>
                    <a:pt x="865632" y="99060"/>
                  </a:lnTo>
                  <a:close/>
                </a:path>
                <a:path w="1240790" h="318769">
                  <a:moveTo>
                    <a:pt x="1240536" y="187439"/>
                  </a:moveTo>
                  <a:lnTo>
                    <a:pt x="1235964" y="147815"/>
                  </a:lnTo>
                  <a:lnTo>
                    <a:pt x="1227582" y="131051"/>
                  </a:lnTo>
                  <a:lnTo>
                    <a:pt x="1220724" y="117335"/>
                  </a:lnTo>
                  <a:lnTo>
                    <a:pt x="1197864" y="99047"/>
                  </a:lnTo>
                  <a:lnTo>
                    <a:pt x="1167384" y="92951"/>
                  </a:lnTo>
                  <a:lnTo>
                    <a:pt x="1147572" y="95999"/>
                  </a:lnTo>
                  <a:lnTo>
                    <a:pt x="1130808" y="103619"/>
                  </a:lnTo>
                  <a:lnTo>
                    <a:pt x="1115568" y="115811"/>
                  </a:lnTo>
                  <a:lnTo>
                    <a:pt x="1103376" y="132575"/>
                  </a:lnTo>
                  <a:lnTo>
                    <a:pt x="1102398" y="131051"/>
                  </a:lnTo>
                  <a:lnTo>
                    <a:pt x="1092708" y="115811"/>
                  </a:lnTo>
                  <a:lnTo>
                    <a:pt x="1078992" y="103619"/>
                  </a:lnTo>
                  <a:lnTo>
                    <a:pt x="1062228" y="95999"/>
                  </a:lnTo>
                  <a:lnTo>
                    <a:pt x="1043940" y="92951"/>
                  </a:lnTo>
                  <a:lnTo>
                    <a:pt x="1025652" y="95999"/>
                  </a:lnTo>
                  <a:lnTo>
                    <a:pt x="1010412" y="102095"/>
                  </a:lnTo>
                  <a:lnTo>
                    <a:pt x="995172" y="115811"/>
                  </a:lnTo>
                  <a:lnTo>
                    <a:pt x="982980" y="132575"/>
                  </a:lnTo>
                  <a:lnTo>
                    <a:pt x="982980" y="99047"/>
                  </a:lnTo>
                  <a:lnTo>
                    <a:pt x="944880" y="99047"/>
                  </a:lnTo>
                  <a:lnTo>
                    <a:pt x="944880" y="318503"/>
                  </a:lnTo>
                  <a:lnTo>
                    <a:pt x="987552" y="318503"/>
                  </a:lnTo>
                  <a:lnTo>
                    <a:pt x="987552" y="164579"/>
                  </a:lnTo>
                  <a:lnTo>
                    <a:pt x="998220" y="149339"/>
                  </a:lnTo>
                  <a:lnTo>
                    <a:pt x="1008888" y="138671"/>
                  </a:lnTo>
                  <a:lnTo>
                    <a:pt x="1021080" y="132575"/>
                  </a:lnTo>
                  <a:lnTo>
                    <a:pt x="1031748" y="131051"/>
                  </a:lnTo>
                  <a:lnTo>
                    <a:pt x="1050036" y="135623"/>
                  </a:lnTo>
                  <a:lnTo>
                    <a:pt x="1063752" y="149339"/>
                  </a:lnTo>
                  <a:lnTo>
                    <a:pt x="1069848" y="170675"/>
                  </a:lnTo>
                  <a:lnTo>
                    <a:pt x="1072896" y="202679"/>
                  </a:lnTo>
                  <a:lnTo>
                    <a:pt x="1072896" y="318503"/>
                  </a:lnTo>
                  <a:lnTo>
                    <a:pt x="1115568" y="318503"/>
                  </a:lnTo>
                  <a:lnTo>
                    <a:pt x="1115568" y="202679"/>
                  </a:lnTo>
                  <a:lnTo>
                    <a:pt x="1117092" y="170675"/>
                  </a:lnTo>
                  <a:lnTo>
                    <a:pt x="1124712" y="147815"/>
                  </a:lnTo>
                  <a:lnTo>
                    <a:pt x="1138428" y="135623"/>
                  </a:lnTo>
                  <a:lnTo>
                    <a:pt x="1151636" y="132575"/>
                  </a:lnTo>
                  <a:lnTo>
                    <a:pt x="1158240" y="131051"/>
                  </a:lnTo>
                  <a:lnTo>
                    <a:pt x="1176528" y="135623"/>
                  </a:lnTo>
                  <a:lnTo>
                    <a:pt x="1188720" y="149339"/>
                  </a:lnTo>
                  <a:lnTo>
                    <a:pt x="1196340" y="170675"/>
                  </a:lnTo>
                  <a:lnTo>
                    <a:pt x="1199388" y="202679"/>
                  </a:lnTo>
                  <a:lnTo>
                    <a:pt x="1199388" y="318503"/>
                  </a:lnTo>
                  <a:lnTo>
                    <a:pt x="1240536" y="318503"/>
                  </a:lnTo>
                  <a:lnTo>
                    <a:pt x="1240536" y="1874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595871" y="583691"/>
              <a:ext cx="184404" cy="24231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18276" y="438912"/>
              <a:ext cx="163067" cy="14325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69279" y="504443"/>
              <a:ext cx="1104900" cy="410209"/>
            </a:xfrm>
            <a:custGeom>
              <a:avLst/>
              <a:gdLst/>
              <a:ahLst/>
              <a:cxnLst/>
              <a:rect l="l" t="t" r="r" b="b"/>
              <a:pathLst>
                <a:path w="1104900" h="410209">
                  <a:moveTo>
                    <a:pt x="1104900" y="409956"/>
                  </a:moveTo>
                  <a:lnTo>
                    <a:pt x="484632" y="409956"/>
                  </a:lnTo>
                  <a:lnTo>
                    <a:pt x="429768" y="397763"/>
                  </a:lnTo>
                  <a:lnTo>
                    <a:pt x="388619" y="365760"/>
                  </a:lnTo>
                  <a:lnTo>
                    <a:pt x="361188" y="329184"/>
                  </a:lnTo>
                  <a:lnTo>
                    <a:pt x="342900" y="298704"/>
                  </a:lnTo>
                  <a:lnTo>
                    <a:pt x="336804" y="284988"/>
                  </a:lnTo>
                  <a:lnTo>
                    <a:pt x="313943" y="240792"/>
                  </a:lnTo>
                  <a:lnTo>
                    <a:pt x="266700" y="310895"/>
                  </a:lnTo>
                  <a:lnTo>
                    <a:pt x="219456" y="310895"/>
                  </a:lnTo>
                  <a:lnTo>
                    <a:pt x="294132" y="198119"/>
                  </a:lnTo>
                  <a:lnTo>
                    <a:pt x="259079" y="128016"/>
                  </a:lnTo>
                  <a:lnTo>
                    <a:pt x="240792" y="96012"/>
                  </a:lnTo>
                  <a:lnTo>
                    <a:pt x="217932" y="67056"/>
                  </a:lnTo>
                  <a:lnTo>
                    <a:pt x="188976" y="45719"/>
                  </a:lnTo>
                  <a:lnTo>
                    <a:pt x="152400" y="38100"/>
                  </a:lnTo>
                  <a:lnTo>
                    <a:pt x="0" y="38100"/>
                  </a:lnTo>
                  <a:lnTo>
                    <a:pt x="0" y="0"/>
                  </a:lnTo>
                  <a:lnTo>
                    <a:pt x="152400" y="0"/>
                  </a:lnTo>
                  <a:lnTo>
                    <a:pt x="207264" y="12192"/>
                  </a:lnTo>
                  <a:lnTo>
                    <a:pt x="248412" y="44195"/>
                  </a:lnTo>
                  <a:lnTo>
                    <a:pt x="275844" y="80772"/>
                  </a:lnTo>
                  <a:lnTo>
                    <a:pt x="292608" y="111252"/>
                  </a:lnTo>
                  <a:lnTo>
                    <a:pt x="318516" y="161543"/>
                  </a:lnTo>
                  <a:lnTo>
                    <a:pt x="365759" y="91439"/>
                  </a:lnTo>
                  <a:lnTo>
                    <a:pt x="413004" y="91439"/>
                  </a:lnTo>
                  <a:lnTo>
                    <a:pt x="338328" y="204216"/>
                  </a:lnTo>
                  <a:lnTo>
                    <a:pt x="377952" y="281940"/>
                  </a:lnTo>
                  <a:lnTo>
                    <a:pt x="396240" y="313943"/>
                  </a:lnTo>
                  <a:lnTo>
                    <a:pt x="419100" y="342900"/>
                  </a:lnTo>
                  <a:lnTo>
                    <a:pt x="448056" y="364236"/>
                  </a:lnTo>
                  <a:lnTo>
                    <a:pt x="484632" y="371856"/>
                  </a:lnTo>
                  <a:lnTo>
                    <a:pt x="1104900" y="371856"/>
                  </a:lnTo>
                  <a:lnTo>
                    <a:pt x="1104900" y="4099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774180" y="501395"/>
              <a:ext cx="85343" cy="8382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088684" y="7370460"/>
            <a:ext cx="2360295" cy="561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500" spc="5" dirty="0">
                <a:solidFill>
                  <a:srgbClr val="7DC0E3"/>
                </a:solidFill>
                <a:latin typeface="Arial"/>
                <a:cs typeface="Arial"/>
              </a:rPr>
              <a:t>HLADNJAK</a:t>
            </a:r>
            <a:endParaRPr sz="3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806942" y="9167300"/>
            <a:ext cx="5267325" cy="8578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65785">
              <a:lnSpc>
                <a:spcPct val="100000"/>
              </a:lnSpc>
              <a:spcBef>
                <a:spcPts val="105"/>
              </a:spcBef>
            </a:pP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BAR HLADNJAK | BLAST </a:t>
            </a:r>
            <a:r>
              <a:rPr sz="850" spc="-5" dirty="0">
                <a:solidFill>
                  <a:srgbClr val="FFFFFF"/>
                </a:solidFill>
                <a:latin typeface="Arial"/>
                <a:cs typeface="Arial"/>
              </a:rPr>
              <a:t>CHILLER 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| ZAMRZIVAČ PRSA | ŠTANJER | ZAMRZIVAČ ZASLONA</a:t>
            </a:r>
            <a:r>
              <a:rPr sz="85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|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ZAMRZIVAČ STAKLA | MAŠINA LEDENE KOCKE | HLADNJAK |</a:t>
            </a:r>
            <a:r>
              <a:rPr sz="8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FFFFFF"/>
                </a:solidFill>
                <a:latin typeface="Arial"/>
                <a:cs typeface="Arial"/>
              </a:rPr>
              <a:t>SALADETA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>
              <a:latin typeface="Arial"/>
              <a:cs typeface="Arial"/>
            </a:endParaRPr>
          </a:p>
          <a:p>
            <a:pPr marL="2630805">
              <a:lnSpc>
                <a:spcPct val="100000"/>
              </a:lnSpc>
            </a:pPr>
            <a:r>
              <a:rPr sz="850" spc="15" dirty="0">
                <a:solidFill>
                  <a:srgbClr val="FFFFFF"/>
                </a:solidFill>
                <a:latin typeface="Arial"/>
                <a:cs typeface="Arial"/>
              </a:rPr>
              <a:t>VITRINA </a:t>
            </a:r>
            <a:r>
              <a:rPr sz="850" spc="5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850" spc="15" dirty="0">
                <a:solidFill>
                  <a:srgbClr val="FFFFFF"/>
                </a:solidFill>
                <a:latin typeface="Arial"/>
                <a:cs typeface="Arial"/>
              </a:rPr>
              <a:t>SUSHI VITRIN </a:t>
            </a:r>
            <a:r>
              <a:rPr sz="850" spc="5" dirty="0">
                <a:solidFill>
                  <a:srgbClr val="FFFFFF"/>
                </a:solidFill>
                <a:latin typeface="Arial"/>
                <a:cs typeface="Arial"/>
              </a:rPr>
              <a:t>| </a:t>
            </a:r>
            <a:r>
              <a:rPr sz="850" spc="10" dirty="0">
                <a:solidFill>
                  <a:srgbClr val="FFFFFF"/>
                </a:solidFill>
                <a:latin typeface="Arial"/>
                <a:cs typeface="Arial"/>
              </a:rPr>
              <a:t>RADNI</a:t>
            </a:r>
            <a:r>
              <a:rPr sz="8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FFFFFF"/>
                </a:solidFill>
                <a:latin typeface="Arial"/>
                <a:cs typeface="Arial"/>
              </a:rPr>
              <a:t>STOL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78679" y="612648"/>
            <a:ext cx="1698259" cy="21503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43381" y="1695399"/>
            <a:ext cx="1557655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31165">
              <a:lnSpc>
                <a:spcPct val="112400"/>
              </a:lnSpc>
              <a:spcBef>
                <a:spcPts val="10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DELUXE 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BAR</a:t>
            </a:r>
            <a:r>
              <a:rPr sz="1850" spc="-7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COOLER</a:t>
            </a:r>
            <a:endParaRPr sz="1850" dirty="0">
              <a:latin typeface="Arial"/>
              <a:cs typeface="Arial"/>
            </a:endParaRPr>
          </a:p>
          <a:p>
            <a:pPr marL="8572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1 RAVNA</a:t>
            </a:r>
            <a:r>
              <a:rPr sz="850" spc="-4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VRATA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55777" y="9480291"/>
            <a:ext cx="1476375" cy="26606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Unutra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aluminijumskim premazom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dva</a:t>
            </a:r>
            <a:endParaRPr sz="600">
              <a:latin typeface="Arial"/>
              <a:cs typeface="Arial"/>
            </a:endParaRPr>
          </a:p>
          <a:p>
            <a:pPr marL="190500">
              <a:lnSpc>
                <a:spcPct val="100000"/>
              </a:lnSpc>
              <a:spcBef>
                <a:spcPts val="484"/>
              </a:spcBef>
            </a:pP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podesive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rešetke od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5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29513" y="9486400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42363" y="9495900"/>
            <a:ext cx="1511300" cy="1244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Dobro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izolirani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sistem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hlađenja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5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2726958" cy="17893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crni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hladnjak sa 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Idealan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boce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,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limenke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grickalice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170940">
              <a:lnSpc>
                <a:spcPts val="1540"/>
              </a:lnSpc>
              <a:spcBef>
                <a:spcPts val="4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142L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Vrata sa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dvostrukim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ostakljenjem</a:t>
            </a:r>
            <a:endParaRPr sz="650" dirty="0">
              <a:latin typeface="Arial"/>
              <a:cs typeface="Arial"/>
            </a:endParaRPr>
          </a:p>
          <a:p>
            <a:pPr marL="12700" marR="127000">
              <a:lnSpc>
                <a:spcPts val="1400"/>
              </a:lnSpc>
              <a:spcBef>
                <a:spcPts val="1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Opremljena sa 1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otklopnim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vratima sa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bravomW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27000">
              <a:lnSpc>
                <a:spcPts val="1400"/>
              </a:lnSpc>
              <a:spcBef>
                <a:spcPts val="15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podesive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rešetke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 aluminijskim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 marR="19050">
              <a:lnSpc>
                <a:spcPct val="195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9050">
              <a:lnSpc>
                <a:spcPct val="195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Rashladno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sredstvo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R600a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CFC bez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temperature,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9050">
              <a:lnSpc>
                <a:spcPct val="195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4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0°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do +12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 LED osvjetljenje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iznutra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61242" y="4953000"/>
            <a:ext cx="56324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Podesive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25031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174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56,0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D515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V1080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0,46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8719324276108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09400900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63211" y="563880"/>
            <a:ext cx="2361917" cy="21949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43381" y="1695399"/>
            <a:ext cx="1557655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31165">
              <a:lnSpc>
                <a:spcPct val="112400"/>
              </a:lnSpc>
              <a:spcBef>
                <a:spcPts val="10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DELUXE 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BAR</a:t>
            </a:r>
            <a:r>
              <a:rPr sz="1850" spc="-7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COOLER</a:t>
            </a:r>
            <a:endParaRPr sz="1850" dirty="0">
              <a:latin typeface="Arial"/>
              <a:cs typeface="Arial"/>
            </a:endParaRPr>
          </a:p>
          <a:p>
            <a:pPr marL="4000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2 RAVNA</a:t>
            </a:r>
            <a:r>
              <a:rPr sz="850" spc="-4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VRATA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55777" y="9480291"/>
            <a:ext cx="1476375" cy="26606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Unutra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aluminijumskim premazom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dva</a:t>
            </a:r>
            <a:endParaRPr sz="600">
              <a:latin typeface="Arial"/>
              <a:cs typeface="Arial"/>
            </a:endParaRPr>
          </a:p>
          <a:p>
            <a:pPr marL="190500">
              <a:lnSpc>
                <a:spcPct val="100000"/>
              </a:lnSpc>
              <a:spcBef>
                <a:spcPts val="484"/>
              </a:spcBef>
            </a:pP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podesive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rešetke od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5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29513" y="9486400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42363" y="9495900"/>
            <a:ext cx="1511300" cy="1244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Dobro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izolirani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sistem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hlađenja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5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29223" y="3142520"/>
            <a:ext cx="2809777" cy="1724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crni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hladnjak sa 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Idealan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boce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,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limenke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grickalice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242695">
              <a:lnSpc>
                <a:spcPts val="1540"/>
              </a:lnSpc>
              <a:spcBef>
                <a:spcPts val="4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227L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dvostrukim ostakljenjem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Svaka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su opremljena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podesive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rešetke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 aluminijskim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00" dirty="0">
              <a:latin typeface="Arial"/>
              <a:cs typeface="Arial"/>
            </a:endParaRPr>
          </a:p>
          <a:p>
            <a:pPr marL="12700" marR="90805">
              <a:lnSpc>
                <a:spcPct val="195000"/>
              </a:lnSpc>
            </a:pP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Dixell digitalni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endParaRPr lang="hr-HR" sz="60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0805">
              <a:lnSpc>
                <a:spcPct val="195000"/>
              </a:lnSpc>
            </a:pPr>
            <a:r>
              <a:rPr sz="600" spc="-10" dirty="0" err="1" smtClean="0">
                <a:solidFill>
                  <a:srgbClr val="221F1F"/>
                </a:solidFill>
                <a:latin typeface="Arial"/>
                <a:cs typeface="Arial"/>
              </a:rPr>
              <a:t>Rashladno</a:t>
            </a:r>
            <a:r>
              <a:rPr sz="60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sredstvo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R600a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CFC bez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temperature, </a:t>
            </a:r>
            <a:endParaRPr lang="hr-HR" sz="60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0805">
              <a:lnSpc>
                <a:spcPct val="195000"/>
              </a:lnSpc>
            </a:pPr>
            <a:r>
              <a:rPr sz="600" spc="-5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00" spc="4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 smtClean="0">
                <a:solidFill>
                  <a:srgbClr val="221F1F"/>
                </a:solidFill>
                <a:latin typeface="Arial"/>
                <a:cs typeface="Arial"/>
              </a:rPr>
              <a:t>0</a:t>
            </a:r>
            <a:r>
              <a:rPr lang="hr-HR" sz="60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 smtClean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do +12 °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Celzijusa LED osvjetljenje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iznutra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53663" y="4953000"/>
            <a:ext cx="56324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Podesive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80992"/>
            <a:ext cx="1250315" cy="17574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200 W</a:t>
            </a:r>
            <a:endParaRPr sz="650" dirty="0">
              <a:latin typeface="Arial"/>
              <a:cs typeface="Arial"/>
            </a:endParaRPr>
          </a:p>
          <a:p>
            <a:pPr marL="12700" marR="51562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  70,0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75,0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Š920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D515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V1080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Š1000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0,69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8719324276115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09400905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0" y="5948171"/>
            <a:ext cx="7772400" cy="1080770"/>
            <a:chOff x="0" y="5948171"/>
            <a:chExt cx="7772400" cy="1080770"/>
          </a:xfrm>
        </p:grpSpPr>
        <p:sp>
          <p:nvSpPr>
            <p:cNvPr id="13" name="object 13"/>
            <p:cNvSpPr/>
            <p:nvPr/>
          </p:nvSpPr>
          <p:spPr>
            <a:xfrm>
              <a:off x="0" y="5948171"/>
              <a:ext cx="3889375" cy="1080770"/>
            </a:xfrm>
            <a:custGeom>
              <a:avLst/>
              <a:gdLst/>
              <a:ahLst/>
              <a:cxnLst/>
              <a:rect l="l" t="t" r="r" b="b"/>
              <a:pathLst>
                <a:path w="3889375" h="1080770">
                  <a:moveTo>
                    <a:pt x="3889248" y="1080516"/>
                  </a:moveTo>
                  <a:lnTo>
                    <a:pt x="0" y="1080516"/>
                  </a:lnTo>
                  <a:lnTo>
                    <a:pt x="0" y="0"/>
                  </a:lnTo>
                  <a:lnTo>
                    <a:pt x="3889248" y="0"/>
                  </a:lnTo>
                  <a:lnTo>
                    <a:pt x="3889248" y="1080516"/>
                  </a:lnTo>
                  <a:close/>
                </a:path>
              </a:pathLst>
            </a:custGeom>
            <a:solidFill>
              <a:srgbClr val="A7A8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4756" y="6062471"/>
              <a:ext cx="112775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4756" y="6252971"/>
              <a:ext cx="112775" cy="929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4756" y="6444996"/>
              <a:ext cx="112775" cy="9296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14756" y="6827519"/>
              <a:ext cx="112775" cy="929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14756" y="6635496"/>
              <a:ext cx="112775" cy="9296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639299" y="6832104"/>
              <a:ext cx="114300" cy="83820"/>
            </a:xfrm>
            <a:custGeom>
              <a:avLst/>
              <a:gdLst/>
              <a:ahLst/>
              <a:cxnLst/>
              <a:rect l="l" t="t" r="r" b="b"/>
              <a:pathLst>
                <a:path w="114300" h="83820">
                  <a:moveTo>
                    <a:pt x="42672" y="0"/>
                  </a:moveTo>
                  <a:lnTo>
                    <a:pt x="3048" y="25908"/>
                  </a:lnTo>
                  <a:lnTo>
                    <a:pt x="0" y="42672"/>
                  </a:lnTo>
                  <a:lnTo>
                    <a:pt x="3048" y="57912"/>
                  </a:lnTo>
                  <a:lnTo>
                    <a:pt x="12192" y="71628"/>
                  </a:lnTo>
                  <a:lnTo>
                    <a:pt x="25908" y="80772"/>
                  </a:lnTo>
                  <a:lnTo>
                    <a:pt x="42672" y="83820"/>
                  </a:lnTo>
                  <a:lnTo>
                    <a:pt x="42672" y="71628"/>
                  </a:lnTo>
                  <a:lnTo>
                    <a:pt x="30480" y="68580"/>
                  </a:lnTo>
                  <a:lnTo>
                    <a:pt x="21336" y="62484"/>
                  </a:lnTo>
                  <a:lnTo>
                    <a:pt x="15240" y="53340"/>
                  </a:lnTo>
                  <a:lnTo>
                    <a:pt x="13716" y="42672"/>
                  </a:lnTo>
                  <a:lnTo>
                    <a:pt x="15240" y="30480"/>
                  </a:lnTo>
                  <a:lnTo>
                    <a:pt x="21336" y="21336"/>
                  </a:lnTo>
                  <a:lnTo>
                    <a:pt x="30480" y="15240"/>
                  </a:lnTo>
                  <a:lnTo>
                    <a:pt x="42672" y="12192"/>
                  </a:lnTo>
                  <a:lnTo>
                    <a:pt x="42672" y="0"/>
                  </a:lnTo>
                  <a:close/>
                </a:path>
                <a:path w="114300" h="83820">
                  <a:moveTo>
                    <a:pt x="114300" y="0"/>
                  </a:moveTo>
                  <a:lnTo>
                    <a:pt x="74676" y="25908"/>
                  </a:lnTo>
                  <a:lnTo>
                    <a:pt x="71628" y="42672"/>
                  </a:lnTo>
                  <a:lnTo>
                    <a:pt x="74676" y="57912"/>
                  </a:lnTo>
                  <a:lnTo>
                    <a:pt x="83820" y="71628"/>
                  </a:lnTo>
                  <a:lnTo>
                    <a:pt x="97536" y="80772"/>
                  </a:lnTo>
                  <a:lnTo>
                    <a:pt x="114300" y="83820"/>
                  </a:lnTo>
                  <a:lnTo>
                    <a:pt x="114300" y="71628"/>
                  </a:lnTo>
                  <a:lnTo>
                    <a:pt x="103632" y="70104"/>
                  </a:lnTo>
                  <a:lnTo>
                    <a:pt x="94488" y="65532"/>
                  </a:lnTo>
                  <a:lnTo>
                    <a:pt x="88392" y="57912"/>
                  </a:lnTo>
                  <a:lnTo>
                    <a:pt x="85344" y="48768"/>
                  </a:lnTo>
                  <a:lnTo>
                    <a:pt x="109728" y="48768"/>
                  </a:lnTo>
                  <a:lnTo>
                    <a:pt x="109728" y="35052"/>
                  </a:lnTo>
                  <a:lnTo>
                    <a:pt x="85344" y="35052"/>
                  </a:lnTo>
                  <a:lnTo>
                    <a:pt x="88392" y="25908"/>
                  </a:lnTo>
                  <a:lnTo>
                    <a:pt x="94488" y="19812"/>
                  </a:lnTo>
                  <a:lnTo>
                    <a:pt x="103632" y="13716"/>
                  </a:lnTo>
                  <a:lnTo>
                    <a:pt x="114300" y="12192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4B4D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889247" y="5948171"/>
              <a:ext cx="3883151" cy="108051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180077" y="489204"/>
            <a:ext cx="2649379" cy="23949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9" name="object 29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191316" y="1695399"/>
            <a:ext cx="1808170" cy="11823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5445" algn="ctr">
              <a:lnSpc>
                <a:spcPct val="112400"/>
              </a:lnSpc>
              <a:spcBef>
                <a:spcPts val="100"/>
              </a:spcBef>
            </a:pPr>
            <a:r>
              <a:rPr lang="hr-HR" sz="1850" spc="-15" dirty="0">
                <a:solidFill>
                  <a:srgbClr val="929498"/>
                </a:solidFill>
                <a:latin typeface="Arial"/>
                <a:cs typeface="Arial"/>
              </a:rPr>
              <a:t>DISPENZER ZA 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PIĆE</a:t>
            </a:r>
          </a:p>
          <a:p>
            <a:pPr marL="12700" marR="5080" indent="385445">
              <a:lnSpc>
                <a:spcPct val="112400"/>
              </a:lnSpc>
              <a:spcBef>
                <a:spcPts val="100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DP3-18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18811" y="9475743"/>
            <a:ext cx="1204595" cy="273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Čvrst polikarbonatni spremnik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endParaRPr sz="650">
              <a:latin typeface="Arial"/>
              <a:cs typeface="Arial"/>
            </a:endParaRPr>
          </a:p>
          <a:p>
            <a:pPr marL="370840">
              <a:lnSpc>
                <a:spcPct val="100000"/>
              </a:lnSpc>
              <a:spcBef>
                <a:spcPts val="370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miješajući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 element</a:t>
            </a:r>
            <a:endParaRPr sz="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058182" y="9475743"/>
            <a:ext cx="130873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Automatska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regulacija</a:t>
            </a:r>
            <a:r>
              <a:rPr sz="6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temperature,</a:t>
            </a:r>
            <a:endParaRPr sz="650">
              <a:latin typeface="Arial"/>
              <a:cs typeface="Arial"/>
            </a:endParaRPr>
          </a:p>
          <a:p>
            <a:pPr marR="1270" algn="ctr">
              <a:lnSpc>
                <a:spcPct val="100000"/>
              </a:lnSpc>
              <a:spcBef>
                <a:spcPts val="32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varijabilno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7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C do 12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°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615482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68920"/>
            <a:ext cx="1701800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x18.0L rashladni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dozator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ručka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Moderan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elegantan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dizajn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703813"/>
            <a:ext cx="2509520" cy="137281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Čvrst polikarbonatni spremnik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miješalicom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Spremnici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nemaju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100%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BPA</a:t>
            </a:r>
            <a:endParaRPr sz="650" dirty="0">
              <a:latin typeface="Arial"/>
              <a:cs typeface="Arial"/>
            </a:endParaRPr>
          </a:p>
          <a:p>
            <a:pPr marL="12700" marR="1095375">
              <a:lnSpc>
                <a:spcPct val="150000"/>
              </a:lnSpc>
              <a:spcBef>
                <a:spcPts val="28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Automatska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regulacija temperature  Varijabilni termostat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7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do 12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 dirty="0">
              <a:latin typeface="Arial"/>
              <a:cs typeface="Arial"/>
            </a:endParaRPr>
          </a:p>
          <a:p>
            <a:pPr marL="12700" marR="913130">
              <a:lnSpc>
                <a:spcPct val="150000"/>
              </a:lnSpc>
              <a:spcBef>
                <a:spcPts val="15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Učinkovito i ekonomično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hlađenje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13130">
              <a:lnSpc>
                <a:spcPct val="150000"/>
              </a:lnSpc>
              <a:spcBef>
                <a:spcPts val="15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Rashladno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sredstvo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R134a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8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Opremljen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ladicom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kapanje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Brzo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hladi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radi tiho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Jednostavno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643372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80992"/>
            <a:ext cx="929005" cy="17418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278 W</a:t>
            </a:r>
            <a:endParaRPr sz="650">
              <a:latin typeface="Arial"/>
              <a:cs typeface="Arial"/>
            </a:endParaRPr>
          </a:p>
          <a:p>
            <a:pPr marL="12700" marR="194310">
              <a:lnSpc>
                <a:spcPct val="1616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1faza  38,0 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40,0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V700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Š730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D450</a:t>
            </a:r>
            <a:r>
              <a:rPr sz="650" spc="-6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V770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Š480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D760</a:t>
            </a:r>
            <a:r>
              <a:rPr sz="650" spc="-6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0,28 cbm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550" spc="10" dirty="0">
                <a:solidFill>
                  <a:srgbClr val="643372"/>
                </a:solidFill>
                <a:latin typeface="Arial"/>
                <a:cs typeface="Arial"/>
              </a:rPr>
              <a:t>Kartonska </a:t>
            </a:r>
            <a:r>
              <a:rPr sz="550" spc="5" dirty="0">
                <a:solidFill>
                  <a:srgbClr val="643372"/>
                </a:solidFill>
                <a:latin typeface="Arial"/>
                <a:cs typeface="Arial"/>
              </a:rPr>
              <a:t>kutija </a:t>
            </a:r>
            <a:r>
              <a:rPr sz="550" spc="10" dirty="0">
                <a:solidFill>
                  <a:srgbClr val="643372"/>
                </a:solidFill>
                <a:latin typeface="Arial"/>
                <a:cs typeface="Arial"/>
              </a:rPr>
              <a:t>s</a:t>
            </a:r>
            <a:r>
              <a:rPr sz="5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643372"/>
                </a:solidFill>
                <a:latin typeface="Arial"/>
                <a:cs typeface="Arial"/>
              </a:rPr>
              <a:t>pjenom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84388091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8719324276085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09300540</a:t>
            </a:r>
            <a:endParaRPr sz="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98035" y="662940"/>
            <a:ext cx="2956559" cy="205435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43381" y="1695399"/>
            <a:ext cx="1557655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31165">
              <a:lnSpc>
                <a:spcPct val="112400"/>
              </a:lnSpc>
              <a:spcBef>
                <a:spcPts val="10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DELUXE 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BAR</a:t>
            </a:r>
            <a:r>
              <a:rPr sz="1850" spc="-7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COOLER</a:t>
            </a:r>
            <a:endParaRPr sz="1850" dirty="0">
              <a:latin typeface="Arial"/>
              <a:cs typeface="Arial"/>
            </a:endParaRPr>
          </a:p>
          <a:p>
            <a:pPr marL="4000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3 RAVNA</a:t>
            </a:r>
            <a:r>
              <a:rPr sz="850" spc="-4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VRATA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55777" y="9480291"/>
            <a:ext cx="1476375" cy="26606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Unutra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aluminijumskim premazom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dva</a:t>
            </a:r>
            <a:endParaRPr sz="600">
              <a:latin typeface="Arial"/>
              <a:cs typeface="Arial"/>
            </a:endParaRPr>
          </a:p>
          <a:p>
            <a:pPr marL="190500">
              <a:lnSpc>
                <a:spcPct val="100000"/>
              </a:lnSpc>
              <a:spcBef>
                <a:spcPts val="484"/>
              </a:spcBef>
            </a:pP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podesive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rešetke od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5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29513" y="9486400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42363" y="9495900"/>
            <a:ext cx="1511300" cy="1244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Dobro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izolirani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sistem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hlađenja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5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2803158" cy="1177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crni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hladnjak sa 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Idealan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boce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,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limenke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grickalice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Kapacitet: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341L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28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dvostrukim ostakljenjem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Svaka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su opremljena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podesive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rešetke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 aluminijskim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Sistem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53663" y="4391742"/>
            <a:ext cx="1814830" cy="8222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LED osvjetljenje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Rashladno sredstvo R600a / bez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CFC-a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2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2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Podesive</a:t>
            </a: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295400" cy="181421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90,0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00" spc="15" dirty="0">
                <a:solidFill>
                  <a:srgbClr val="7DC0E3"/>
                </a:solidFill>
                <a:latin typeface="Arial"/>
                <a:cs typeface="Arial"/>
              </a:rPr>
              <a:t>97,0</a:t>
            </a:r>
            <a:r>
              <a:rPr sz="600" spc="-8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Š1350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D515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V1080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Š1400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0,97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8719324276122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09400910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63211" y="563880"/>
            <a:ext cx="2378963" cy="22250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43381" y="1695399"/>
            <a:ext cx="1557655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31165">
              <a:lnSpc>
                <a:spcPct val="112400"/>
              </a:lnSpc>
              <a:spcBef>
                <a:spcPts val="10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DELUXE 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BAR</a:t>
            </a:r>
            <a:r>
              <a:rPr sz="1850" spc="-7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COOLER</a:t>
            </a:r>
            <a:endParaRPr sz="1850" dirty="0">
              <a:latin typeface="Arial"/>
              <a:cs typeface="Arial"/>
            </a:endParaRPr>
          </a:p>
          <a:p>
            <a:pPr marL="11747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2 KLIZNA</a:t>
            </a:r>
            <a:r>
              <a:rPr sz="850" spc="-4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VRATA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55777" y="9480291"/>
            <a:ext cx="1476375" cy="26606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Unutra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aluminijumskim premazom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dva</a:t>
            </a:r>
            <a:endParaRPr sz="600">
              <a:latin typeface="Arial"/>
              <a:cs typeface="Arial"/>
            </a:endParaRPr>
          </a:p>
          <a:p>
            <a:pPr marL="190500">
              <a:lnSpc>
                <a:spcPct val="100000"/>
              </a:lnSpc>
              <a:spcBef>
                <a:spcPts val="484"/>
              </a:spcBef>
            </a:pP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podesive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rešetke od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5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29513" y="9486400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42363" y="9495900"/>
            <a:ext cx="1511300" cy="1244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Dobro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izolirani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sistem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hlađenja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5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1945639" cy="22634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crni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hladnjak sa 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Idealan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boce,</a:t>
            </a:r>
            <a:endParaRPr sz="650" dirty="0">
              <a:latin typeface="Arial"/>
              <a:cs typeface="Arial"/>
            </a:endParaRPr>
          </a:p>
          <a:p>
            <a:pPr marL="12700" marR="1242695">
              <a:lnSpc>
                <a:spcPts val="1540"/>
              </a:lnSpc>
              <a:spcBef>
                <a:spcPts val="4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limenke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grickalice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Kapacitet: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227L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2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klizna vrata sa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dvostrukim</a:t>
            </a:r>
            <a:r>
              <a:rPr sz="6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ostakljenjem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Svaka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su opremljena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podesive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rešetke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 aluminijskim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00" dirty="0">
              <a:latin typeface="Arial"/>
              <a:cs typeface="Arial"/>
            </a:endParaRPr>
          </a:p>
          <a:p>
            <a:pPr marL="12700" marR="90805">
              <a:lnSpc>
                <a:spcPct val="195000"/>
              </a:lnSpc>
            </a:pP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Dixell digitalni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endParaRPr lang="hr-HR" sz="60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0805">
              <a:lnSpc>
                <a:spcPct val="195000"/>
              </a:lnSpc>
            </a:pPr>
            <a:r>
              <a:rPr sz="600" spc="-10" dirty="0" err="1" smtClean="0">
                <a:solidFill>
                  <a:srgbClr val="221F1F"/>
                </a:solidFill>
                <a:latin typeface="Arial"/>
                <a:cs typeface="Arial"/>
              </a:rPr>
              <a:t>Rashladno</a:t>
            </a:r>
            <a:r>
              <a:rPr sz="60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sredstvo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R600a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CFC bez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temperature, </a:t>
            </a:r>
            <a:r>
              <a:rPr sz="600" spc="-5" dirty="0" err="1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00" spc="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 smtClean="0">
                <a:solidFill>
                  <a:srgbClr val="221F1F"/>
                </a:solidFill>
                <a:latin typeface="Arial"/>
                <a:cs typeface="Arial"/>
              </a:rPr>
              <a:t>0°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do +12 ° </a:t>
            </a:r>
            <a:r>
              <a:rPr sz="600" spc="-1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0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0805">
              <a:lnSpc>
                <a:spcPct val="195000"/>
              </a:lnSpc>
            </a:pPr>
            <a:r>
              <a:rPr sz="600" spc="-10" dirty="0" smtClean="0">
                <a:solidFill>
                  <a:srgbClr val="221F1F"/>
                </a:solidFill>
                <a:latin typeface="Arial"/>
                <a:cs typeface="Arial"/>
              </a:rPr>
              <a:t>LED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osvjetljenje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iznutra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5483816"/>
            <a:ext cx="56324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Podesive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80992"/>
            <a:ext cx="1250315" cy="17574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200 W</a:t>
            </a:r>
            <a:endParaRPr sz="650" dirty="0">
              <a:latin typeface="Arial"/>
              <a:cs typeface="Arial"/>
            </a:endParaRPr>
          </a:p>
          <a:p>
            <a:pPr marL="12700" marR="51562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  70,0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75.4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Š920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D515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V1080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Š1000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0,69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8719324276139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09400915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46803" y="733043"/>
            <a:ext cx="2881883" cy="19842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1584" y="7566660"/>
              <a:ext cx="1991867" cy="180898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43381" y="1695399"/>
            <a:ext cx="1557655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31165">
              <a:lnSpc>
                <a:spcPct val="112400"/>
              </a:lnSpc>
              <a:spcBef>
                <a:spcPts val="10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DELUXE 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BAR</a:t>
            </a:r>
            <a:r>
              <a:rPr sz="1850" spc="-7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COOLER</a:t>
            </a:r>
            <a:endParaRPr sz="1850" dirty="0">
              <a:latin typeface="Arial"/>
              <a:cs typeface="Arial"/>
            </a:endParaRPr>
          </a:p>
          <a:p>
            <a:pPr marL="11747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3 KLIZNA</a:t>
            </a:r>
            <a:r>
              <a:rPr sz="850" spc="-4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VRATA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55777" y="9480291"/>
            <a:ext cx="1476375" cy="26606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Unutra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aluminijumskim premazom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dva</a:t>
            </a:r>
            <a:endParaRPr sz="600">
              <a:latin typeface="Arial"/>
              <a:cs typeface="Arial"/>
            </a:endParaRPr>
          </a:p>
          <a:p>
            <a:pPr marL="190500">
              <a:lnSpc>
                <a:spcPct val="100000"/>
              </a:lnSpc>
              <a:spcBef>
                <a:spcPts val="484"/>
              </a:spcBef>
            </a:pP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podesive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rešetke od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5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29513" y="9486400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42363" y="9495900"/>
            <a:ext cx="1511300" cy="1244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Dobro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izolirani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sistem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hlađenja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5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1945639" cy="224805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crni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hladnjak sa 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Idealan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boce,</a:t>
            </a:r>
            <a:endParaRPr sz="650" dirty="0">
              <a:latin typeface="Arial"/>
              <a:cs typeface="Arial"/>
            </a:endParaRPr>
          </a:p>
          <a:p>
            <a:pPr marL="12700" marR="1242695">
              <a:lnSpc>
                <a:spcPts val="1540"/>
              </a:lnSpc>
              <a:spcBef>
                <a:spcPts val="4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limenke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grickalice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Kapacitet: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341L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3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klizna vrata sa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dvostrukim</a:t>
            </a:r>
            <a:r>
              <a:rPr sz="60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ostakljenjem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Svaka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su opremljena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podesive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rešetke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 aluminijskim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00" dirty="0">
              <a:latin typeface="Arial"/>
              <a:cs typeface="Arial"/>
            </a:endParaRPr>
          </a:p>
          <a:p>
            <a:pPr marL="12700" marR="90805">
              <a:lnSpc>
                <a:spcPct val="195000"/>
              </a:lnSpc>
            </a:pP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Dixell digitalni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endParaRPr lang="hr-HR" sz="60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0805">
              <a:lnSpc>
                <a:spcPct val="195000"/>
              </a:lnSpc>
            </a:pPr>
            <a:r>
              <a:rPr sz="600" spc="-10" dirty="0" err="1" smtClean="0">
                <a:solidFill>
                  <a:srgbClr val="221F1F"/>
                </a:solidFill>
                <a:latin typeface="Arial"/>
                <a:cs typeface="Arial"/>
              </a:rPr>
              <a:t>Rashladno</a:t>
            </a:r>
            <a:r>
              <a:rPr sz="60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sredstvo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R600a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CFC bez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temperature, </a:t>
            </a:r>
            <a:r>
              <a:rPr sz="600" spc="-5" dirty="0" err="1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00" spc="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 smtClean="0">
                <a:solidFill>
                  <a:srgbClr val="221F1F"/>
                </a:solidFill>
                <a:latin typeface="Arial"/>
                <a:cs typeface="Arial"/>
              </a:rPr>
              <a:t>0°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do +12 ° </a:t>
            </a:r>
            <a:r>
              <a:rPr sz="600" spc="-1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0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90805">
              <a:lnSpc>
                <a:spcPct val="195000"/>
              </a:lnSpc>
            </a:pPr>
            <a:r>
              <a:rPr sz="600" spc="-10" dirty="0" smtClean="0">
                <a:solidFill>
                  <a:srgbClr val="221F1F"/>
                </a:solidFill>
                <a:latin typeface="Arial"/>
                <a:cs typeface="Arial"/>
              </a:rPr>
              <a:t>LED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osvjetljenje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iznutra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5483816"/>
            <a:ext cx="56324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Podesive</a:t>
            </a:r>
            <a:r>
              <a:rPr sz="650" spc="-3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295400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90,0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100,0 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Š1350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D515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V1080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Š1400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0,97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8719324276146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09400920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63796" y="222504"/>
            <a:ext cx="1664207" cy="269138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62533" y="7549133"/>
            <a:ext cx="2032000" cy="1847214"/>
            <a:chOff x="462533" y="7549133"/>
            <a:chExt cx="2032000" cy="1847214"/>
          </a:xfrm>
        </p:grpSpPr>
        <p:sp>
          <p:nvSpPr>
            <p:cNvPr id="23" name="object 23"/>
            <p:cNvSpPr/>
            <p:nvPr/>
          </p:nvSpPr>
          <p:spPr>
            <a:xfrm>
              <a:off x="487680" y="7574279"/>
              <a:ext cx="1981200" cy="179679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75487" y="7562087"/>
              <a:ext cx="2005964" cy="1821180"/>
            </a:xfrm>
            <a:custGeom>
              <a:avLst/>
              <a:gdLst/>
              <a:ahLst/>
              <a:cxnLst/>
              <a:rect l="l" t="t" r="r" b="b"/>
              <a:pathLst>
                <a:path w="2005964" h="1821179">
                  <a:moveTo>
                    <a:pt x="0" y="12192"/>
                  </a:moveTo>
                  <a:lnTo>
                    <a:pt x="0" y="1808987"/>
                  </a:lnTo>
                  <a:lnTo>
                    <a:pt x="0" y="1821179"/>
                  </a:lnTo>
                  <a:lnTo>
                    <a:pt x="12192" y="1821179"/>
                  </a:lnTo>
                  <a:lnTo>
                    <a:pt x="1993391" y="1821179"/>
                  </a:lnTo>
                  <a:lnTo>
                    <a:pt x="2005583" y="1821179"/>
                  </a:lnTo>
                  <a:lnTo>
                    <a:pt x="2005583" y="180898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870454" y="7512558"/>
            <a:ext cx="2032000" cy="1884045"/>
            <a:chOff x="2870454" y="7512558"/>
            <a:chExt cx="2032000" cy="1884045"/>
          </a:xfrm>
        </p:grpSpPr>
        <p:sp>
          <p:nvSpPr>
            <p:cNvPr id="26" name="object 26"/>
            <p:cNvSpPr/>
            <p:nvPr/>
          </p:nvSpPr>
          <p:spPr>
            <a:xfrm>
              <a:off x="2895600" y="7539228"/>
              <a:ext cx="1979675" cy="183184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883408" y="7525512"/>
              <a:ext cx="2005964" cy="1858010"/>
            </a:xfrm>
            <a:custGeom>
              <a:avLst/>
              <a:gdLst/>
              <a:ahLst/>
              <a:cxnLst/>
              <a:rect l="l" t="t" r="r" b="b"/>
              <a:pathLst>
                <a:path w="2005964" h="1858009">
                  <a:moveTo>
                    <a:pt x="0" y="13716"/>
                  </a:moveTo>
                  <a:lnTo>
                    <a:pt x="0" y="1845564"/>
                  </a:lnTo>
                  <a:lnTo>
                    <a:pt x="0" y="1857756"/>
                  </a:lnTo>
                  <a:lnTo>
                    <a:pt x="12192" y="1857756"/>
                  </a:lnTo>
                  <a:lnTo>
                    <a:pt x="1993391" y="1857756"/>
                  </a:lnTo>
                  <a:lnTo>
                    <a:pt x="2005583" y="1857756"/>
                  </a:lnTo>
                  <a:lnTo>
                    <a:pt x="2005583" y="1845564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43381" y="1695399"/>
            <a:ext cx="1558925" cy="1276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" indent="431165">
              <a:lnSpc>
                <a:spcPct val="112400"/>
              </a:lnSpc>
              <a:spcBef>
                <a:spcPts val="10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DELUXE 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BAR</a:t>
            </a:r>
            <a:r>
              <a:rPr sz="1850" spc="-8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COOLER</a:t>
            </a:r>
            <a:endParaRPr sz="1850" dirty="0">
              <a:latin typeface="Arial"/>
              <a:cs typeface="Arial"/>
            </a:endParaRPr>
          </a:p>
          <a:p>
            <a:pPr marL="129539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1</a:t>
            </a:r>
            <a:r>
              <a:rPr sz="850" spc="-8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VRATA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  <a:p>
            <a:pPr marL="850900">
              <a:lnSpc>
                <a:spcPct val="100000"/>
              </a:lnSpc>
              <a:spcBef>
                <a:spcPts val="5"/>
              </a:spcBef>
            </a:pPr>
            <a:endParaRPr sz="8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57272" y="9479525"/>
            <a:ext cx="1472565" cy="26733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Unutra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aluminijumskim premazom i</a:t>
            </a:r>
            <a:r>
              <a:rPr sz="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pet</a:t>
            </a:r>
            <a:endParaRPr sz="600">
              <a:latin typeface="Arial"/>
              <a:cs typeface="Arial"/>
            </a:endParaRPr>
          </a:p>
          <a:p>
            <a:pPr marL="189230">
              <a:lnSpc>
                <a:spcPct val="100000"/>
              </a:lnSpc>
              <a:spcBef>
                <a:spcPts val="480"/>
              </a:spcBef>
            </a:pP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podesive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rešetke od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5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31071" y="9474247"/>
            <a:ext cx="1326515" cy="2743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  <a:p>
            <a:pPr marL="476884">
              <a:lnSpc>
                <a:spcPct val="100000"/>
              </a:lnSpc>
              <a:spcBef>
                <a:spcPts val="370"/>
              </a:spcBef>
            </a:pP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zaključajte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vrata</a:t>
            </a:r>
            <a:endParaRPr sz="6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42363" y="9495900"/>
            <a:ext cx="1511300" cy="1244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Dobro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izolirani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sistem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hlađenja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5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1941195" cy="46551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crni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hladnjak sa 1 vratom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Idealan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boce,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limenke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grickalice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292L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57446" y="3733800"/>
            <a:ext cx="2023337" cy="18905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1 Vrata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dvostrukim ostakljenjem na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vratima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4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Vrata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su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opremljena bravom</a:t>
            </a:r>
            <a:endParaRPr sz="650" dirty="0">
              <a:latin typeface="Arial"/>
              <a:cs typeface="Arial"/>
            </a:endParaRPr>
          </a:p>
          <a:p>
            <a:pPr marL="12700" marR="52705">
              <a:lnSpc>
                <a:spcPct val="1800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5 podesivih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rešetki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 aluminijumskim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endParaRPr sz="650" dirty="0">
              <a:latin typeface="Arial"/>
              <a:cs typeface="Arial"/>
            </a:endParaRPr>
          </a:p>
          <a:p>
            <a:pPr marL="12700" marR="771525">
              <a:lnSpc>
                <a:spcPct val="2092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hlađenja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771525">
              <a:lnSpc>
                <a:spcPct val="209200"/>
              </a:lnSpc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771525">
              <a:lnSpc>
                <a:spcPct val="209200"/>
              </a:lnSpc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LED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osvjetljenje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endParaRPr sz="650" dirty="0">
              <a:latin typeface="Arial"/>
              <a:cs typeface="Arial"/>
            </a:endParaRPr>
          </a:p>
          <a:p>
            <a:pPr marL="12700" marR="314960">
              <a:lnSpc>
                <a:spcPct val="160000"/>
              </a:lnSpc>
              <a:spcBef>
                <a:spcPts val="14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bez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rashladnog sredstva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R290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 marR="14351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Temperatura 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4351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Podesive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4361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253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115,0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125,0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V1800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Š665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D515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V2000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D640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0,86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8719324276153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09400921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79264" y="222504"/>
            <a:ext cx="1564036" cy="27287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9133"/>
            <a:ext cx="2032000" cy="1847214"/>
            <a:chOff x="462533" y="7549133"/>
            <a:chExt cx="2032000" cy="1847214"/>
          </a:xfrm>
        </p:grpSpPr>
        <p:sp>
          <p:nvSpPr>
            <p:cNvPr id="20" name="object 20"/>
            <p:cNvSpPr/>
            <p:nvPr/>
          </p:nvSpPr>
          <p:spPr>
            <a:xfrm>
              <a:off x="489204" y="7574279"/>
              <a:ext cx="1979675" cy="179679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62087"/>
              <a:ext cx="2005964" cy="1821180"/>
            </a:xfrm>
            <a:custGeom>
              <a:avLst/>
              <a:gdLst/>
              <a:ahLst/>
              <a:cxnLst/>
              <a:rect l="l" t="t" r="r" b="b"/>
              <a:pathLst>
                <a:path w="2005964" h="1821179">
                  <a:moveTo>
                    <a:pt x="0" y="12192"/>
                  </a:moveTo>
                  <a:lnTo>
                    <a:pt x="0" y="1808987"/>
                  </a:lnTo>
                  <a:lnTo>
                    <a:pt x="0" y="1821179"/>
                  </a:lnTo>
                  <a:lnTo>
                    <a:pt x="13716" y="1821179"/>
                  </a:lnTo>
                  <a:lnTo>
                    <a:pt x="1993391" y="1821179"/>
                  </a:lnTo>
                  <a:lnTo>
                    <a:pt x="2005583" y="1821179"/>
                  </a:lnTo>
                  <a:lnTo>
                    <a:pt x="2005583" y="1808987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12558"/>
            <a:ext cx="2032000" cy="1884045"/>
            <a:chOff x="2870454" y="7512558"/>
            <a:chExt cx="2032000" cy="1884045"/>
          </a:xfrm>
        </p:grpSpPr>
        <p:sp>
          <p:nvSpPr>
            <p:cNvPr id="23" name="object 23"/>
            <p:cNvSpPr/>
            <p:nvPr/>
          </p:nvSpPr>
          <p:spPr>
            <a:xfrm>
              <a:off x="2895600" y="7539228"/>
              <a:ext cx="1981200" cy="183184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25512"/>
              <a:ext cx="2005964" cy="1858010"/>
            </a:xfrm>
            <a:custGeom>
              <a:avLst/>
              <a:gdLst/>
              <a:ahLst/>
              <a:cxnLst/>
              <a:rect l="l" t="t" r="r" b="b"/>
              <a:pathLst>
                <a:path w="2005964" h="1858009">
                  <a:moveTo>
                    <a:pt x="0" y="13716"/>
                  </a:moveTo>
                  <a:lnTo>
                    <a:pt x="0" y="1845564"/>
                  </a:lnTo>
                  <a:lnTo>
                    <a:pt x="0" y="1857756"/>
                  </a:lnTo>
                  <a:lnTo>
                    <a:pt x="12192" y="1857756"/>
                  </a:lnTo>
                  <a:lnTo>
                    <a:pt x="1993391" y="1857756"/>
                  </a:lnTo>
                  <a:lnTo>
                    <a:pt x="2005583" y="1857756"/>
                  </a:lnTo>
                  <a:lnTo>
                    <a:pt x="2005583" y="1845564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43381" y="1695399"/>
            <a:ext cx="1557655" cy="1276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31165">
              <a:lnSpc>
                <a:spcPct val="112400"/>
              </a:lnSpc>
              <a:spcBef>
                <a:spcPts val="10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DELUXE 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BAR</a:t>
            </a:r>
            <a:r>
              <a:rPr sz="1850" spc="-8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COOLER</a:t>
            </a:r>
            <a:endParaRPr sz="1850" dirty="0">
              <a:latin typeface="Arial"/>
              <a:cs typeface="Arial"/>
            </a:endParaRPr>
          </a:p>
          <a:p>
            <a:pPr marL="8382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2</a:t>
            </a:r>
            <a:r>
              <a:rPr sz="850" spc="-9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VRATA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  <a:p>
            <a:pPr marL="843280">
              <a:lnSpc>
                <a:spcPct val="100000"/>
              </a:lnSpc>
              <a:spcBef>
                <a:spcPts val="5"/>
              </a:spcBef>
            </a:pPr>
            <a:endParaRPr sz="8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57272" y="9479525"/>
            <a:ext cx="1472565" cy="26733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Unutra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aluminijumskim premazom i</a:t>
            </a:r>
            <a:r>
              <a:rPr sz="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pet</a:t>
            </a:r>
            <a:endParaRPr sz="600">
              <a:latin typeface="Arial"/>
              <a:cs typeface="Arial"/>
            </a:endParaRPr>
          </a:p>
          <a:p>
            <a:pPr marL="189230">
              <a:lnSpc>
                <a:spcPct val="100000"/>
              </a:lnSpc>
              <a:spcBef>
                <a:spcPts val="480"/>
              </a:spcBef>
            </a:pP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podesive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rešetke od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5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431071" y="9474247"/>
            <a:ext cx="1326515" cy="2743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  <a:p>
            <a:pPr marL="476884">
              <a:lnSpc>
                <a:spcPct val="100000"/>
              </a:lnSpc>
              <a:spcBef>
                <a:spcPts val="370"/>
              </a:spcBef>
            </a:pP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zaključajte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vrata</a:t>
            </a:r>
            <a:endParaRPr sz="6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42363" y="9495900"/>
            <a:ext cx="1511300" cy="1244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Dobro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izolirani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sistem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hlađenja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5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2861450" cy="117647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Prekrasan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crni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hladnjak sa 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Idealan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boce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,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limenke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grickalice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170940">
              <a:lnSpc>
                <a:spcPts val="1540"/>
              </a:lnSpc>
              <a:spcBef>
                <a:spcPts val="4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: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466L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dvostrukim ostakljenjem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Svaka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su opremljena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  <a:p>
            <a:pPr marL="12700" marR="13589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5 podesivih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rešetki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 aluminijumskim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4792215"/>
            <a:ext cx="1651635" cy="7720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LED osvjetljenje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endParaRPr sz="600" dirty="0">
              <a:latin typeface="Arial"/>
              <a:cs typeface="Arial"/>
            </a:endParaRPr>
          </a:p>
          <a:p>
            <a:pPr marL="12700" marR="176530">
              <a:lnSpc>
                <a:spcPct val="160000"/>
              </a:lnSpc>
              <a:spcBef>
                <a:spcPts val="14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bez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rashladnog sredstva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R290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Temperatura 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Podesive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2837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418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140,0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146,0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V1800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Š920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D515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V2000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D640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1,28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8719324276160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09400922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3147059" y="7659623"/>
              <a:ext cx="1437132" cy="153619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4567427" y="638556"/>
            <a:ext cx="1929796" cy="212445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42315" y="1728713"/>
            <a:ext cx="1817370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RASHLAĐIVAČ</a:t>
            </a:r>
            <a:endParaRPr sz="1850" dirty="0">
              <a:latin typeface="Arial"/>
              <a:cs typeface="Arial"/>
            </a:endParaRPr>
          </a:p>
          <a:p>
            <a:pPr marL="80772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5</a:t>
            </a:r>
            <a:r>
              <a:rPr sz="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GN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31346" y="9475743"/>
            <a:ext cx="187769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Snažni profesionalni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rashladnik, kapaciteta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1/1</a:t>
            </a:r>
            <a:endParaRPr sz="650">
              <a:latin typeface="Arial"/>
              <a:cs typeface="Arial"/>
            </a:endParaRPr>
          </a:p>
          <a:p>
            <a:pPr marL="81280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GN ili 40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368593" y="9490584"/>
            <a:ext cx="1471295" cy="12953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Inteligentna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digitalna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kontrola</a:t>
            </a:r>
            <a:r>
              <a:rPr sz="6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42363" y="9495900"/>
            <a:ext cx="1511300" cy="1244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Dobro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izolirani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sistem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hlađenja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5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88732"/>
            <a:ext cx="2196465" cy="21080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Snažni profesionalni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rashladni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uređaj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5 x1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GN ili 40 x60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(odgovara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oba)</a:t>
            </a:r>
            <a:endParaRPr sz="650" dirty="0">
              <a:latin typeface="Arial"/>
              <a:cs typeface="Arial"/>
            </a:endParaRPr>
          </a:p>
          <a:p>
            <a:pPr marL="12700" marR="29845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iznutra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(AISI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304)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9845">
              <a:lnSpc>
                <a:spcPct val="180000"/>
              </a:lnSpc>
            </a:pP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Luksuzno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završeno ugradbenim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držačem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00" spc="20" dirty="0">
                <a:solidFill>
                  <a:srgbClr val="221F1F"/>
                </a:solidFill>
                <a:latin typeface="Arial"/>
                <a:cs typeface="Arial"/>
              </a:rPr>
              <a:t>Samozatvarajuća </a:t>
            </a: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vrata s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antibakterijskom </a:t>
            </a:r>
            <a:r>
              <a:rPr sz="600" spc="20" dirty="0">
                <a:solidFill>
                  <a:srgbClr val="221F1F"/>
                </a:solidFill>
                <a:latin typeface="Arial"/>
                <a:cs typeface="Arial"/>
              </a:rPr>
              <a:t>gumom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iznutra </a:t>
            </a:r>
            <a:r>
              <a:rPr sz="600" spc="20" dirty="0">
                <a:solidFill>
                  <a:srgbClr val="221F1F"/>
                </a:solidFill>
                <a:latin typeface="Arial"/>
                <a:cs typeface="Arial"/>
              </a:rPr>
              <a:t>sa  </a:t>
            </a: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zaobljenim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uglovima</a:t>
            </a:r>
            <a:endParaRPr sz="600" dirty="0">
              <a:latin typeface="Arial"/>
              <a:cs typeface="Arial"/>
            </a:endParaRPr>
          </a:p>
          <a:p>
            <a:pPr marL="12700" marR="657225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Inteligentna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kontrola</a:t>
            </a:r>
            <a:r>
              <a:rPr sz="650" spc="-7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  Isparivač rashladne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vode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Rashladno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sredstvo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R404a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/ bez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CFC-a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sondom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Mobilni na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točkovima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283711" cy="181844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870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105,0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00" spc="15" dirty="0">
                <a:solidFill>
                  <a:srgbClr val="7DC0E3"/>
                </a:solidFill>
                <a:latin typeface="Arial"/>
                <a:cs typeface="Arial"/>
              </a:rPr>
              <a:t>119,0</a:t>
            </a:r>
            <a:r>
              <a:rPr sz="60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V930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 800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 800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V1040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Š870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D870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0,05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8719324276177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09400925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500629"/>
            <a:ext cx="1853564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90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min.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+ 70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+3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= 40 kg 240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min.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+ 70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-18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= 28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329677"/>
            <a:ext cx="2032000" cy="2066925"/>
            <a:chOff x="462533" y="7329677"/>
            <a:chExt cx="2032000" cy="2066925"/>
          </a:xfrm>
        </p:grpSpPr>
        <p:sp>
          <p:nvSpPr>
            <p:cNvPr id="20" name="object 20"/>
            <p:cNvSpPr/>
            <p:nvPr/>
          </p:nvSpPr>
          <p:spPr>
            <a:xfrm>
              <a:off x="469391" y="7347203"/>
              <a:ext cx="2016251" cy="204215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342631"/>
              <a:ext cx="2005964" cy="2040889"/>
            </a:xfrm>
            <a:custGeom>
              <a:avLst/>
              <a:gdLst/>
              <a:ahLst/>
              <a:cxnLst/>
              <a:rect l="l" t="t" r="r" b="b"/>
              <a:pathLst>
                <a:path w="2005964" h="2040890">
                  <a:moveTo>
                    <a:pt x="0" y="12192"/>
                  </a:moveTo>
                  <a:lnTo>
                    <a:pt x="0" y="2028443"/>
                  </a:lnTo>
                  <a:lnTo>
                    <a:pt x="0" y="2040636"/>
                  </a:lnTo>
                  <a:lnTo>
                    <a:pt x="13716" y="2040636"/>
                  </a:lnTo>
                  <a:lnTo>
                    <a:pt x="1993391" y="2040636"/>
                  </a:lnTo>
                  <a:lnTo>
                    <a:pt x="2005583" y="2040636"/>
                  </a:lnTo>
                  <a:lnTo>
                    <a:pt x="2005583" y="2028443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329677"/>
            <a:ext cx="2032000" cy="2066925"/>
            <a:chOff x="2870454" y="7329677"/>
            <a:chExt cx="2032000" cy="2066925"/>
          </a:xfrm>
        </p:grpSpPr>
        <p:sp>
          <p:nvSpPr>
            <p:cNvPr id="23" name="object 23"/>
            <p:cNvSpPr/>
            <p:nvPr/>
          </p:nvSpPr>
          <p:spPr>
            <a:xfrm>
              <a:off x="3299459" y="7504175"/>
              <a:ext cx="1144524" cy="175412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342631"/>
              <a:ext cx="2005964" cy="2040889"/>
            </a:xfrm>
            <a:custGeom>
              <a:avLst/>
              <a:gdLst/>
              <a:ahLst/>
              <a:cxnLst/>
              <a:rect l="l" t="t" r="r" b="b"/>
              <a:pathLst>
                <a:path w="2005964" h="2040890">
                  <a:moveTo>
                    <a:pt x="0" y="12192"/>
                  </a:moveTo>
                  <a:lnTo>
                    <a:pt x="0" y="2028443"/>
                  </a:lnTo>
                  <a:lnTo>
                    <a:pt x="0" y="2040636"/>
                  </a:lnTo>
                  <a:lnTo>
                    <a:pt x="13716" y="2040636"/>
                  </a:lnTo>
                  <a:lnTo>
                    <a:pt x="1993391" y="2040636"/>
                  </a:lnTo>
                  <a:lnTo>
                    <a:pt x="2005583" y="2040636"/>
                  </a:lnTo>
                  <a:lnTo>
                    <a:pt x="2005583" y="2028443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4712208" y="318516"/>
            <a:ext cx="1613915" cy="264109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42315" y="1728713"/>
            <a:ext cx="1817370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hr-HR" sz="1850" dirty="0" smtClean="0">
                <a:latin typeface="Arial"/>
                <a:cs typeface="Arial"/>
              </a:rPr>
              <a:t>FRIŽIDER</a:t>
            </a:r>
            <a:endParaRPr sz="1850" dirty="0">
              <a:latin typeface="Arial"/>
              <a:cs typeface="Arial"/>
            </a:endParaRPr>
          </a:p>
          <a:p>
            <a:pPr marL="763905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10</a:t>
            </a:r>
            <a:r>
              <a:rPr sz="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GN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31346" y="9475743"/>
            <a:ext cx="1877695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Snažni profesionalni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rashladnik, kapaciteta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1/1</a:t>
            </a:r>
            <a:endParaRPr sz="650">
              <a:latin typeface="Arial"/>
              <a:cs typeface="Arial"/>
            </a:endParaRPr>
          </a:p>
          <a:p>
            <a:pPr marL="81280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GN ili 40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60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368593" y="9490584"/>
            <a:ext cx="1471295" cy="129539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Inteligentna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digitalna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kontrola</a:t>
            </a:r>
            <a:r>
              <a:rPr sz="6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42363" y="9495900"/>
            <a:ext cx="1511300" cy="1244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Dobro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izolirani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sistem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hlađenja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5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88732"/>
            <a:ext cx="2196465" cy="212340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Snažni profesionalni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rashladni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uređaj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10 x1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GNor 40 x60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(odgovara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oba)</a:t>
            </a:r>
            <a:endParaRPr sz="650" dirty="0">
              <a:latin typeface="Arial"/>
              <a:cs typeface="Arial"/>
            </a:endParaRPr>
          </a:p>
          <a:p>
            <a:pPr marL="12700" marR="29845">
              <a:lnSpc>
                <a:spcPct val="18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iznutra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(AISI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304)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Luksuzno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završeno ugradbenim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držačem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00" spc="20" dirty="0">
                <a:solidFill>
                  <a:srgbClr val="221F1F"/>
                </a:solidFill>
                <a:latin typeface="Arial"/>
                <a:cs typeface="Arial"/>
              </a:rPr>
              <a:t>Samozatvarajuća </a:t>
            </a: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vrata s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antibakterijskom </a:t>
            </a:r>
            <a:r>
              <a:rPr sz="600" spc="20" dirty="0">
                <a:solidFill>
                  <a:srgbClr val="221F1F"/>
                </a:solidFill>
                <a:latin typeface="Arial"/>
                <a:cs typeface="Arial"/>
              </a:rPr>
              <a:t>gumom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iznutra </a:t>
            </a:r>
            <a:r>
              <a:rPr sz="600" spc="20" dirty="0">
                <a:solidFill>
                  <a:srgbClr val="221F1F"/>
                </a:solidFill>
                <a:latin typeface="Arial"/>
                <a:cs typeface="Arial"/>
              </a:rPr>
              <a:t>sa  </a:t>
            </a: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zaobljenim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uglovima</a:t>
            </a:r>
            <a:endParaRPr sz="600" dirty="0">
              <a:latin typeface="Arial"/>
              <a:cs typeface="Arial"/>
            </a:endParaRPr>
          </a:p>
          <a:p>
            <a:pPr marL="12700" marR="657225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Inteligentna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kontrola</a:t>
            </a:r>
            <a:r>
              <a:rPr sz="650" spc="-7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  Isparivač rashladne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vode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Rashladno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sredstvo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R404a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/ bez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CFC-a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sondom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Mobilni na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točkovima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80992"/>
            <a:ext cx="1343146" cy="17876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1500 W</a:t>
            </a:r>
            <a:endParaRPr sz="650" dirty="0">
              <a:latin typeface="Arial"/>
              <a:cs typeface="Arial"/>
            </a:endParaRPr>
          </a:p>
          <a:p>
            <a:pPr marL="12700" marR="240029">
              <a:lnSpc>
                <a:spcPct val="1500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 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240029">
              <a:lnSpc>
                <a:spcPct val="1500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160,0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175,0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spcBef>
                <a:spcPts val="3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V1600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Š800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D800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V1550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Š870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D870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1,17 cbm</a:t>
            </a:r>
            <a:endParaRPr sz="650" dirty="0">
              <a:latin typeface="Arial"/>
              <a:cs typeface="Arial"/>
            </a:endParaRPr>
          </a:p>
          <a:p>
            <a:pPr marL="12700">
              <a:spcBef>
                <a:spcPts val="459"/>
              </a:spcBef>
            </a:pP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5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8719324276184</a:t>
            </a:r>
            <a:endParaRPr sz="650" dirty="0">
              <a:latin typeface="Arial"/>
              <a:cs typeface="Arial"/>
            </a:endParaRPr>
          </a:p>
          <a:p>
            <a:pPr marL="12700"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09400930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356451"/>
            <a:ext cx="1853564" cy="2244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90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min.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+ 70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+3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= 40 kg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240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min.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+ 70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C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-18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 = 28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49564" y="638556"/>
            <a:ext cx="1630723" cy="222070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4058" y="7337297"/>
            <a:ext cx="2030095" cy="2059305"/>
            <a:chOff x="464058" y="7337297"/>
            <a:chExt cx="2030095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7012" y="7350251"/>
              <a:ext cx="2004060" cy="2033270"/>
            </a:xfrm>
            <a:custGeom>
              <a:avLst/>
              <a:gdLst/>
              <a:ahLst/>
              <a:cxnLst/>
              <a:rect l="l" t="t" r="r" b="b"/>
              <a:pathLst>
                <a:path w="2004060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4059" y="2033016"/>
                  </a:lnTo>
                  <a:lnTo>
                    <a:pt x="2004059" y="2020824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2897124" y="7362443"/>
              <a:ext cx="1979675" cy="20086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513832" y="7377683"/>
              <a:ext cx="1530095" cy="197515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857495" y="1787133"/>
            <a:ext cx="2499995" cy="73481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1350" spc="15" dirty="0" smtClean="0">
                <a:solidFill>
                  <a:srgbClr val="929498"/>
                </a:solidFill>
                <a:latin typeface="Arial"/>
                <a:cs typeface="Arial"/>
              </a:rPr>
              <a:t>ZAMRZIVAČ</a:t>
            </a:r>
            <a:endParaRPr sz="1350" dirty="0">
              <a:latin typeface="Arial"/>
              <a:cs typeface="Arial"/>
            </a:endParaRPr>
          </a:p>
          <a:p>
            <a:pPr marR="174625" algn="ctr">
              <a:lnSpc>
                <a:spcPct val="100000"/>
              </a:lnSpc>
              <a:spcBef>
                <a:spcPts val="14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93L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392961" y="9474247"/>
            <a:ext cx="1353185" cy="2692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Metalno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kućište s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bijelim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premazom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i</a:t>
            </a:r>
            <a:endParaRPr sz="650">
              <a:latin typeface="Arial"/>
              <a:cs typeface="Arial"/>
            </a:endParaRPr>
          </a:p>
          <a:p>
            <a:pPr marL="268605">
              <a:lnSpc>
                <a:spcPct val="100000"/>
              </a:lnSpc>
              <a:spcBef>
                <a:spcPts val="520"/>
              </a:spcBef>
            </a:pP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Unutrašnjost prekrivena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aluminijumom</a:t>
            </a:r>
            <a:endParaRPr sz="4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81283" y="9489485"/>
            <a:ext cx="874394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Hromirani uglovi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drška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884428" y="9488416"/>
            <a:ext cx="1587500" cy="262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Unutrašnjost prekrivena aluminijumom,</a:t>
            </a:r>
            <a:r>
              <a:rPr sz="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opremljena</a:t>
            </a:r>
            <a:endParaRPr sz="550">
              <a:latin typeface="Arial"/>
              <a:cs typeface="Arial"/>
            </a:endParaRPr>
          </a:p>
          <a:p>
            <a:pPr marL="594360">
              <a:lnSpc>
                <a:spcPct val="100000"/>
              </a:lnSpc>
              <a:spcBef>
                <a:spcPts val="34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viseća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košara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1729105" cy="63735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zamrzivač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prsa 93L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2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energetskom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naljepnicom A + Metalno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bijelim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Kromirani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uglovi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ručka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882127"/>
            <a:ext cx="1655445" cy="145809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Ručka sa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Unutrašnjost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presvučena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aluminijumom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lijepo završeno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Poklopac sa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antibakterijskom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gumenom LED 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lampicom ugrađenom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poklopac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Opremljen sa 1  visećom </a:t>
            </a:r>
            <a:r>
              <a:rPr sz="650" spc="20" dirty="0" err="1">
                <a:solidFill>
                  <a:srgbClr val="221F1F"/>
                </a:solidFill>
                <a:latin typeface="Arial"/>
                <a:cs typeface="Arial"/>
              </a:rPr>
              <a:t>korpom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2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Digitalni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termostat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za 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temperaturu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5325384"/>
            <a:ext cx="2040889" cy="9918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Ručno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Ispuštanje vlage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iznutra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točka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podesive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 sadrži rashladno sredstvo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R600a /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3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 izolacijskog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materijala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3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-8 °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-24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80992"/>
            <a:ext cx="1335527" cy="175817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43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00" spc="15" dirty="0">
                <a:solidFill>
                  <a:srgbClr val="7DC0E3"/>
                </a:solidFill>
                <a:latin typeface="Arial"/>
                <a:cs typeface="Arial"/>
              </a:rPr>
              <a:t>27,0</a:t>
            </a:r>
            <a:r>
              <a:rPr sz="600" spc="-8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32,0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V845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Š574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D524</a:t>
            </a:r>
            <a:r>
              <a:rPr sz="650" spc="-6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Š590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D590</a:t>
            </a:r>
            <a:r>
              <a:rPr sz="650" spc="-6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0,31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dirty="0">
                <a:solidFill>
                  <a:srgbClr val="7DC0E3"/>
                </a:solidFill>
                <a:latin typeface="Arial"/>
                <a:cs typeface="Arial"/>
              </a:rPr>
              <a:t>Kartonska kutija sa</a:t>
            </a:r>
            <a:r>
              <a:rPr sz="650" spc="-4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8719632122722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09402310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32959" y="792088"/>
            <a:ext cx="1810511" cy="21454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4058" y="7337297"/>
            <a:ext cx="2030095" cy="2059305"/>
            <a:chOff x="464058" y="7337297"/>
            <a:chExt cx="2030095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7012" y="7350251"/>
              <a:ext cx="2004060" cy="2033270"/>
            </a:xfrm>
            <a:custGeom>
              <a:avLst/>
              <a:gdLst/>
              <a:ahLst/>
              <a:cxnLst/>
              <a:rect l="l" t="t" r="r" b="b"/>
              <a:pathLst>
                <a:path w="2004060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4059" y="2033016"/>
                  </a:lnTo>
                  <a:lnTo>
                    <a:pt x="2004059" y="2020824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2892551" y="7354823"/>
              <a:ext cx="1987295" cy="202082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489448" y="7377683"/>
              <a:ext cx="1652016" cy="192023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881903" y="1787133"/>
            <a:ext cx="2499995" cy="73481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1350" spc="15" dirty="0" smtClean="0">
                <a:solidFill>
                  <a:srgbClr val="929498"/>
                </a:solidFill>
                <a:latin typeface="Arial"/>
                <a:cs typeface="Arial"/>
              </a:rPr>
              <a:t>ZAMRZIVAČ</a:t>
            </a:r>
            <a:endParaRPr sz="1350" dirty="0">
              <a:latin typeface="Arial"/>
              <a:cs typeface="Arial"/>
            </a:endParaRPr>
          </a:p>
          <a:p>
            <a:pPr marL="786765">
              <a:lnSpc>
                <a:spcPct val="100000"/>
              </a:lnSpc>
              <a:spcBef>
                <a:spcPts val="14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140L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392961" y="9474247"/>
            <a:ext cx="1353185" cy="2692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Metalno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kućište s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bijelim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premazom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i</a:t>
            </a:r>
            <a:endParaRPr sz="650">
              <a:latin typeface="Arial"/>
              <a:cs typeface="Arial"/>
            </a:endParaRPr>
          </a:p>
          <a:p>
            <a:pPr marL="268605">
              <a:lnSpc>
                <a:spcPct val="100000"/>
              </a:lnSpc>
              <a:spcBef>
                <a:spcPts val="520"/>
              </a:spcBef>
            </a:pP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Unutrašnjost prekrivena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aluminijumom</a:t>
            </a:r>
            <a:endParaRPr sz="4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81283" y="9489485"/>
            <a:ext cx="874394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Hromirani uglovi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drška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884428" y="9488416"/>
            <a:ext cx="1587500" cy="262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Unutrašnjost prekrivena aluminijumom,</a:t>
            </a:r>
            <a:r>
              <a:rPr sz="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opremljena</a:t>
            </a:r>
            <a:endParaRPr sz="550">
              <a:latin typeface="Arial"/>
              <a:cs typeface="Arial"/>
            </a:endParaRPr>
          </a:p>
          <a:p>
            <a:pPr marL="594360">
              <a:lnSpc>
                <a:spcPct val="100000"/>
              </a:lnSpc>
              <a:spcBef>
                <a:spcPts val="34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viseća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košara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1683385" cy="220085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zamrzivač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prsa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140L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energetskom naljepnicom A +  Metalno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bijelim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Kromirani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uglovi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ručka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Ručka sa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Unutrašnjost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presvučena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aluminijumom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lijepo završeno</a:t>
            </a:r>
            <a:endParaRPr sz="650" dirty="0">
              <a:latin typeface="Arial"/>
              <a:cs typeface="Arial"/>
            </a:endParaRPr>
          </a:p>
          <a:p>
            <a:pPr marL="12700" marR="32384">
              <a:lnSpc>
                <a:spcPts val="1400"/>
              </a:lnSpc>
              <a:spcBef>
                <a:spcPts val="150"/>
              </a:spcBef>
            </a:pP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Poklopac sa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antibakterijskom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gumenom LED 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lampicom ugrađenom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poklopac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2384">
              <a:lnSpc>
                <a:spcPts val="1400"/>
              </a:lnSpc>
              <a:spcBef>
                <a:spcPts val="150"/>
              </a:spcBef>
            </a:pPr>
            <a:r>
              <a:rPr sz="650" spc="2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sa 1  </a:t>
            </a:r>
            <a:r>
              <a:rPr sz="650" spc="20" dirty="0" err="1">
                <a:solidFill>
                  <a:srgbClr val="221F1F"/>
                </a:solidFill>
                <a:latin typeface="Arial"/>
                <a:cs typeface="Arial"/>
              </a:rPr>
              <a:t>visećom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20" dirty="0" err="1" smtClean="0">
                <a:solidFill>
                  <a:srgbClr val="221F1F"/>
                </a:solidFill>
                <a:latin typeface="Arial"/>
                <a:cs typeface="Arial"/>
              </a:rPr>
              <a:t>korpom</a:t>
            </a:r>
            <a:endParaRPr lang="hr-HR" sz="650" spc="2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2384">
              <a:lnSpc>
                <a:spcPts val="1400"/>
              </a:lnSpc>
              <a:spcBef>
                <a:spcPts val="150"/>
              </a:spcBef>
            </a:pPr>
            <a:r>
              <a:rPr sz="650" spc="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termostat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za 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temperaturu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5367513"/>
            <a:ext cx="2040889" cy="9918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Ručno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Ispuštanje vlage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iznutra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točka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podesive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 sadrži rashladno sredstvo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R600a /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3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 izolacijskog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materijala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3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-8 °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-24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80992"/>
            <a:ext cx="1204595" cy="1774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43 W</a:t>
            </a:r>
            <a:endParaRPr sz="650" dirty="0">
              <a:latin typeface="Arial"/>
              <a:cs typeface="Arial"/>
            </a:endParaRPr>
          </a:p>
          <a:p>
            <a:pPr marL="12700" marR="469900">
              <a:lnSpc>
                <a:spcPct val="146200"/>
              </a:lnSpc>
              <a:spcBef>
                <a:spcPts val="12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  31,0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V845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Š754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D524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V890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Š760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D590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0,40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dirty="0">
                <a:solidFill>
                  <a:srgbClr val="7DC0E3"/>
                </a:solidFill>
                <a:latin typeface="Arial"/>
                <a:cs typeface="Arial"/>
              </a:rPr>
              <a:t>Kartonska kutija sa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8719632122739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09402320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04944" y="725424"/>
            <a:ext cx="2195388" cy="21290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4058" y="7337297"/>
            <a:ext cx="2030095" cy="2059305"/>
            <a:chOff x="464058" y="7337297"/>
            <a:chExt cx="2030095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7012" y="7350251"/>
              <a:ext cx="2004060" cy="2033270"/>
            </a:xfrm>
            <a:custGeom>
              <a:avLst/>
              <a:gdLst/>
              <a:ahLst/>
              <a:cxnLst/>
              <a:rect l="l" t="t" r="r" b="b"/>
              <a:pathLst>
                <a:path w="2004060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4059" y="2033016"/>
                  </a:lnTo>
                  <a:lnTo>
                    <a:pt x="2004059" y="2020824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2897124" y="7362443"/>
              <a:ext cx="1979675" cy="20086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367528" y="7402067"/>
              <a:ext cx="1917191" cy="189585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881903" y="1787133"/>
            <a:ext cx="2499995" cy="73481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1350" spc="15" dirty="0" smtClean="0">
                <a:solidFill>
                  <a:srgbClr val="929498"/>
                </a:solidFill>
                <a:latin typeface="Arial"/>
                <a:cs typeface="Arial"/>
              </a:rPr>
              <a:t>ZAMRZIVAČ</a:t>
            </a:r>
            <a:endParaRPr sz="1350" dirty="0">
              <a:latin typeface="Arial"/>
              <a:cs typeface="Arial"/>
            </a:endParaRPr>
          </a:p>
          <a:p>
            <a:pPr marL="791210">
              <a:lnSpc>
                <a:spcPct val="100000"/>
              </a:lnSpc>
              <a:spcBef>
                <a:spcPts val="14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192L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392961" y="9474247"/>
            <a:ext cx="1353185" cy="2692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Metalno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kućište s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bijelim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premazom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i</a:t>
            </a:r>
            <a:endParaRPr sz="650">
              <a:latin typeface="Arial"/>
              <a:cs typeface="Arial"/>
            </a:endParaRPr>
          </a:p>
          <a:p>
            <a:pPr marL="268605">
              <a:lnSpc>
                <a:spcPct val="100000"/>
              </a:lnSpc>
              <a:spcBef>
                <a:spcPts val="520"/>
              </a:spcBef>
            </a:pP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Unutrašnjost prekrivena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aluminijumom</a:t>
            </a:r>
            <a:endParaRPr sz="4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81283" y="9489485"/>
            <a:ext cx="874394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Hromirani uglovi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drška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884428" y="9488416"/>
            <a:ext cx="1587500" cy="262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Unutrašnjost prekrivena aluminijumom,</a:t>
            </a:r>
            <a:r>
              <a:rPr sz="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opremljena</a:t>
            </a:r>
            <a:endParaRPr sz="550">
              <a:latin typeface="Arial"/>
              <a:cs typeface="Arial"/>
            </a:endParaRPr>
          </a:p>
          <a:p>
            <a:pPr marL="594360">
              <a:lnSpc>
                <a:spcPct val="100000"/>
              </a:lnSpc>
              <a:spcBef>
                <a:spcPts val="34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viseća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košara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1683385" cy="220085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zamrzivač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prsa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192L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energetskom naljepnicom A +  Metalno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bijelim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Kromirani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uglovi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ručka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Ručka sa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Unutrašnjost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presvučena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aluminijumom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lijepo završeno</a:t>
            </a:r>
            <a:endParaRPr sz="650" dirty="0">
              <a:latin typeface="Arial"/>
              <a:cs typeface="Arial"/>
            </a:endParaRPr>
          </a:p>
          <a:p>
            <a:pPr marL="12700" marR="32384">
              <a:lnSpc>
                <a:spcPts val="1400"/>
              </a:lnSpc>
              <a:spcBef>
                <a:spcPts val="150"/>
              </a:spcBef>
            </a:pP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Poklopac sa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antibakterijskom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gumenom LED 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lampicom ugrađenom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poklopac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2384">
              <a:lnSpc>
                <a:spcPts val="1400"/>
              </a:lnSpc>
              <a:spcBef>
                <a:spcPts val="150"/>
              </a:spcBef>
            </a:pPr>
            <a:r>
              <a:rPr sz="650" spc="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Opremljen sa 1  visećom </a:t>
            </a:r>
            <a:r>
              <a:rPr sz="650" spc="20" dirty="0" err="1">
                <a:solidFill>
                  <a:srgbClr val="221F1F"/>
                </a:solidFill>
                <a:latin typeface="Arial"/>
                <a:cs typeface="Arial"/>
              </a:rPr>
              <a:t>korpom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2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2384">
              <a:lnSpc>
                <a:spcPts val="1400"/>
              </a:lnSpc>
              <a:spcBef>
                <a:spcPts val="15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Digitalni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termostat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za 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temperaturu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42192" y="5439752"/>
            <a:ext cx="2040889" cy="9918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Ručno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Ispuštanje vlage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iznutra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točka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podesive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 sadrži rashladno sredstvo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R600a /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3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 izolacijskog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materijala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3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-8 °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-24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20459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59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39,0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V845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Š950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D524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V890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Š980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D590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0,51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dirty="0">
                <a:solidFill>
                  <a:srgbClr val="7DC0E3"/>
                </a:solidFill>
                <a:latin typeface="Arial"/>
                <a:cs typeface="Arial"/>
              </a:rPr>
              <a:t>Kartonska kutija sa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8719632122746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09402330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3200400" y="7574280"/>
              <a:ext cx="1508759" cy="179679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171182"/>
            <a:ext cx="2032000" cy="2225040"/>
            <a:chOff x="5278374" y="7171182"/>
            <a:chExt cx="2032000" cy="2225040"/>
          </a:xfrm>
        </p:grpSpPr>
        <p:sp>
          <p:nvSpPr>
            <p:cNvPr id="26" name="object 26"/>
            <p:cNvSpPr/>
            <p:nvPr/>
          </p:nvSpPr>
          <p:spPr>
            <a:xfrm>
              <a:off x="5562600" y="7211568"/>
              <a:ext cx="1505712" cy="206806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184136"/>
              <a:ext cx="2005964" cy="2199640"/>
            </a:xfrm>
            <a:custGeom>
              <a:avLst/>
              <a:gdLst/>
              <a:ahLst/>
              <a:cxnLst/>
              <a:rect l="l" t="t" r="r" b="b"/>
              <a:pathLst>
                <a:path w="2005965" h="2199640">
                  <a:moveTo>
                    <a:pt x="0" y="12192"/>
                  </a:moveTo>
                  <a:lnTo>
                    <a:pt x="0" y="2186940"/>
                  </a:lnTo>
                  <a:lnTo>
                    <a:pt x="0" y="2199132"/>
                  </a:lnTo>
                  <a:lnTo>
                    <a:pt x="12192" y="2199132"/>
                  </a:lnTo>
                  <a:lnTo>
                    <a:pt x="1993391" y="2199132"/>
                  </a:lnTo>
                  <a:lnTo>
                    <a:pt x="2005583" y="2199132"/>
                  </a:lnTo>
                  <a:lnTo>
                    <a:pt x="2005583" y="2186940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4998720" y="246888"/>
            <a:ext cx="1423416" cy="266182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89247" y="5948171"/>
            <a:ext cx="3775045" cy="108051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18973" y="1781388"/>
            <a:ext cx="1786255" cy="8737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15" dirty="0">
                <a:solidFill>
                  <a:srgbClr val="929498"/>
                </a:solidFill>
                <a:latin typeface="Arial"/>
                <a:cs typeface="Arial"/>
              </a:rPr>
              <a:t>MJEŠALICA ZA</a:t>
            </a:r>
            <a:r>
              <a:rPr sz="1400" spc="-7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400" spc="10" dirty="0">
                <a:solidFill>
                  <a:srgbClr val="929498"/>
                </a:solidFill>
                <a:latin typeface="Arial"/>
                <a:cs typeface="Arial"/>
              </a:rPr>
              <a:t>PIĆE</a:t>
            </a:r>
            <a:endParaRPr sz="1400" dirty="0">
              <a:latin typeface="Arial"/>
              <a:cs typeface="Arial"/>
            </a:endParaRPr>
          </a:p>
          <a:p>
            <a:pPr marL="353695">
              <a:lnSpc>
                <a:spcPct val="100000"/>
              </a:lnSpc>
              <a:spcBef>
                <a:spcPts val="1600"/>
              </a:spcBef>
            </a:pPr>
            <a:r>
              <a:rPr sz="650" spc="5" dirty="0">
                <a:solidFill>
                  <a:srgbClr val="929498"/>
                </a:solidFill>
                <a:latin typeface="Arial"/>
                <a:cs typeface="Arial"/>
              </a:rPr>
              <a:t>MODEL: JEDNOKREVETNI</a:t>
            </a:r>
            <a:r>
              <a:rPr sz="6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929498"/>
                </a:solidFill>
                <a:latin typeface="Arial"/>
                <a:cs typeface="Arial"/>
              </a:rPr>
              <a:t>KUP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 dirty="0">
              <a:latin typeface="Arial"/>
              <a:cs typeface="Arial"/>
            </a:endParaRPr>
          </a:p>
          <a:p>
            <a:pPr marL="911860">
              <a:lnSpc>
                <a:spcPct val="100000"/>
              </a:lnSpc>
              <a:spcBef>
                <a:spcPts val="530"/>
              </a:spcBef>
            </a:pPr>
            <a:endParaRPr sz="85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04537" y="9475743"/>
            <a:ext cx="1350010" cy="27178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Otporan 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koroziju i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ogrebotine</a:t>
            </a:r>
            <a:endParaRPr sz="650">
              <a:latin typeface="Arial"/>
              <a:cs typeface="Arial"/>
            </a:endParaRPr>
          </a:p>
          <a:p>
            <a:pPr marL="100965">
              <a:lnSpc>
                <a:spcPct val="100000"/>
              </a:lnSpc>
              <a:spcBef>
                <a:spcPts val="420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mašina sa čašom od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5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169402" y="9475743"/>
            <a:ext cx="1430020" cy="2692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Antikorozivni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dijelovi za prešu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>
              <a:latin typeface="Arial"/>
              <a:cs typeface="Arial"/>
            </a:endParaRPr>
          </a:p>
          <a:p>
            <a:pPr marL="129539">
              <a:lnSpc>
                <a:spcPct val="100000"/>
              </a:lnSpc>
              <a:spcBef>
                <a:spcPts val="520"/>
              </a:spcBef>
            </a:pP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prekidač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uključivanje / isključivanje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r>
              <a:rPr sz="4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4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615482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398490" y="3116226"/>
            <a:ext cx="2312557" cy="6296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Kvalitetni mikser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piće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Pogodno 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profesionalnu ugostiteljsku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Savršeno za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miješanje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pića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pravljenje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mliječnih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šejkova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Jednostavna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upotreba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zahvaljujući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jednostavnom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radu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3895047"/>
            <a:ext cx="2193558" cy="49051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5"/>
              </a:spcBef>
            </a:pPr>
            <a:r>
              <a:rPr lang="hr-HR" sz="650" spc="5" dirty="0">
                <a:solidFill>
                  <a:srgbClr val="221F1F"/>
                </a:solidFill>
                <a:latin typeface="Arial"/>
                <a:cs typeface="Arial"/>
              </a:rPr>
              <a:t>Šalica</a:t>
            </a:r>
            <a:r>
              <a:rPr lang="hr-HR"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 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lako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Šalica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 shaker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je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pogodna</a:t>
            </a:r>
            <a:r>
              <a:rPr lang="vi-VN" sz="650" spc="5" dirty="0">
                <a:solidFill>
                  <a:srgbClr val="221F1F"/>
                </a:solidFill>
                <a:cs typeface="Arial"/>
              </a:rPr>
              <a:t>za </a:t>
            </a:r>
            <a:r>
              <a:rPr lang="vi-VN" sz="650" dirty="0">
                <a:solidFill>
                  <a:srgbClr val="221F1F"/>
                </a:solidFill>
                <a:cs typeface="Arial"/>
              </a:rPr>
              <a:t>pranje posuđa </a:t>
            </a:r>
          </a:p>
          <a:p>
            <a:pPr marL="12700">
              <a:lnSpc>
                <a:spcPct val="150000"/>
              </a:lnSpc>
              <a:spcBef>
                <a:spcPts val="115"/>
              </a:spcBef>
            </a:pP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26055" y="4262591"/>
            <a:ext cx="1931035" cy="11477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Čvrsta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pogonska osovina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4414000"/>
            <a:ext cx="2275205" cy="4744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protiv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korozije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otporna na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ogrebotine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Moćan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</a:t>
            </a:r>
            <a:r>
              <a:rPr sz="650" spc="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komercijalne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tužbe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Dvobrzinski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, 10.000 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min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15.000 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min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643372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204595" cy="1733807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400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 marR="949325">
              <a:lnSpc>
                <a:spcPts val="1420"/>
              </a:lnSpc>
              <a:spcBef>
                <a:spcPts val="3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3.6</a:t>
            </a:r>
            <a:r>
              <a:rPr sz="650" spc="-8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  4,3</a:t>
            </a:r>
            <a:r>
              <a:rPr sz="650" spc="-5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V500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Š200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D230 mm </a:t>
            </a:r>
            <a:endParaRPr lang="hr-HR" sz="650" spc="-10" dirty="0" smtClean="0">
              <a:solidFill>
                <a:srgbClr val="643372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650" spc="-10" dirty="0" smtClean="0">
                <a:solidFill>
                  <a:srgbClr val="643372"/>
                </a:solidFill>
                <a:latin typeface="Arial"/>
                <a:cs typeface="Arial"/>
              </a:rPr>
              <a:t>V550</a:t>
            </a:r>
            <a:r>
              <a:rPr sz="650" spc="-30" dirty="0" smtClean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643372"/>
                </a:solidFill>
                <a:latin typeface="Arial"/>
                <a:cs typeface="Arial"/>
              </a:rPr>
              <a:t>x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643372"/>
                </a:solidFill>
                <a:latin typeface="Arial"/>
                <a:cs typeface="Arial"/>
              </a:rPr>
              <a:t>Š260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D290</a:t>
            </a:r>
            <a:r>
              <a:rPr sz="650" spc="-7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mm </a:t>
            </a:r>
            <a:endParaRPr lang="hr-HR" sz="650" spc="-10" dirty="0" smtClean="0">
              <a:solidFill>
                <a:srgbClr val="643372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650" spc="-10" dirty="0" smtClean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0,04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600" spc="-5" dirty="0">
                <a:solidFill>
                  <a:srgbClr val="643372"/>
                </a:solidFill>
                <a:latin typeface="Arial"/>
                <a:cs typeface="Arial"/>
              </a:rPr>
              <a:t>Kartonska kutija s</a:t>
            </a:r>
            <a:r>
              <a:rPr sz="60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643372"/>
                </a:solidFill>
                <a:latin typeface="Arial"/>
                <a:cs typeface="Arial"/>
              </a:rPr>
              <a:t>pjenom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84351000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8719632122876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09362101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42192" y="4958350"/>
            <a:ext cx="1326515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Sadržaj čaše: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litar maks.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4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K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apacitet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punjenja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: 700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ml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389120" y="733044"/>
            <a:ext cx="2462085" cy="21974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4058" y="7337297"/>
            <a:ext cx="2030095" cy="2059305"/>
            <a:chOff x="464058" y="7337297"/>
            <a:chExt cx="2030095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7012" y="7350251"/>
              <a:ext cx="2004060" cy="2033270"/>
            </a:xfrm>
            <a:custGeom>
              <a:avLst/>
              <a:gdLst/>
              <a:ahLst/>
              <a:cxnLst/>
              <a:rect l="l" t="t" r="r" b="b"/>
              <a:pathLst>
                <a:path w="2004060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4059" y="2033016"/>
                  </a:lnTo>
                  <a:lnTo>
                    <a:pt x="2004059" y="2020824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2892551" y="7354823"/>
              <a:ext cx="1987295" cy="202082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367528" y="7402067"/>
              <a:ext cx="1917191" cy="189585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881903" y="1787133"/>
            <a:ext cx="2499995" cy="73481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1350" spc="15" dirty="0" smtClean="0">
                <a:solidFill>
                  <a:srgbClr val="929498"/>
                </a:solidFill>
                <a:latin typeface="Arial"/>
                <a:cs typeface="Arial"/>
              </a:rPr>
              <a:t>ZAMRZIVAČ</a:t>
            </a:r>
            <a:endParaRPr sz="1350" dirty="0">
              <a:latin typeface="Arial"/>
              <a:cs typeface="Arial"/>
            </a:endParaRPr>
          </a:p>
          <a:p>
            <a:pPr marL="786765">
              <a:lnSpc>
                <a:spcPct val="100000"/>
              </a:lnSpc>
              <a:spcBef>
                <a:spcPts val="14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282L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392961" y="9474247"/>
            <a:ext cx="1353185" cy="2692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Metalno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kućište s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bijelim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premazom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i</a:t>
            </a:r>
            <a:endParaRPr sz="650">
              <a:latin typeface="Arial"/>
              <a:cs typeface="Arial"/>
            </a:endParaRPr>
          </a:p>
          <a:p>
            <a:pPr marL="268605">
              <a:lnSpc>
                <a:spcPct val="100000"/>
              </a:lnSpc>
              <a:spcBef>
                <a:spcPts val="520"/>
              </a:spcBef>
            </a:pP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Unutrašnjost prekrivena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aluminijumom</a:t>
            </a:r>
            <a:endParaRPr sz="4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81283" y="9489485"/>
            <a:ext cx="874394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Hromirani uglovi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drška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884428" y="9488416"/>
            <a:ext cx="1587500" cy="262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Unutrašnjost prekrivena aluminijumom,</a:t>
            </a:r>
            <a:r>
              <a:rPr sz="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opremljena</a:t>
            </a:r>
            <a:endParaRPr sz="550">
              <a:latin typeface="Arial"/>
              <a:cs typeface="Arial"/>
            </a:endParaRPr>
          </a:p>
          <a:p>
            <a:pPr marL="594360">
              <a:lnSpc>
                <a:spcPct val="100000"/>
              </a:lnSpc>
              <a:spcBef>
                <a:spcPts val="34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viseća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košara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1683385" cy="220085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Profesionalni zamrzivač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prsa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282L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energetskom naljepnicom A +  Metalno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bijelim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Kromirani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uglovi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ručka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Ručka sa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Unutrašnjost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presvučena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aluminijumom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lijepo završeno</a:t>
            </a:r>
            <a:endParaRPr sz="650" dirty="0">
              <a:latin typeface="Arial"/>
              <a:cs typeface="Arial"/>
            </a:endParaRPr>
          </a:p>
          <a:p>
            <a:pPr marL="12700" marR="32384">
              <a:lnSpc>
                <a:spcPts val="1400"/>
              </a:lnSpc>
              <a:spcBef>
                <a:spcPts val="150"/>
              </a:spcBef>
            </a:pP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Poklopac sa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antibakterijskom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gumenom LED 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lampicom ugrađenom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poklopac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2384">
              <a:lnSpc>
                <a:spcPts val="1400"/>
              </a:lnSpc>
              <a:spcBef>
                <a:spcPts val="150"/>
              </a:spcBef>
            </a:pPr>
            <a:r>
              <a:rPr sz="650" spc="2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sa 1  visećom </a:t>
            </a:r>
            <a:r>
              <a:rPr sz="650" spc="20" dirty="0" err="1">
                <a:solidFill>
                  <a:srgbClr val="221F1F"/>
                </a:solidFill>
                <a:latin typeface="Arial"/>
                <a:cs typeface="Arial"/>
              </a:rPr>
              <a:t>korpom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2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2384">
              <a:lnSpc>
                <a:spcPts val="1400"/>
              </a:lnSpc>
              <a:spcBef>
                <a:spcPts val="15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Digitalni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termostat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za 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temperaturu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5325384"/>
            <a:ext cx="2040889" cy="9918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Ručno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Ispuštanje vlage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iznutra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točka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podesive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 sadrži rashladno sredstvo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R600a /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3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 izolacijskog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materijala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3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-8 °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-24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80992"/>
            <a:ext cx="1250315" cy="1774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66 W</a:t>
            </a:r>
            <a:endParaRPr sz="650" dirty="0">
              <a:latin typeface="Arial"/>
              <a:cs typeface="Arial"/>
            </a:endParaRPr>
          </a:p>
          <a:p>
            <a:pPr marL="12700" marR="515620">
              <a:lnSpc>
                <a:spcPct val="146200"/>
              </a:lnSpc>
              <a:spcBef>
                <a:spcPts val="12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  41,0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46,0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V845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Š1116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D604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V900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Š1180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D670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0,71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dirty="0">
                <a:solidFill>
                  <a:srgbClr val="7DC0E3"/>
                </a:solidFill>
                <a:latin typeface="Arial"/>
                <a:cs typeface="Arial"/>
              </a:rPr>
              <a:t>Kartonska kutija sa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8719632122753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09402340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97096" y="687324"/>
            <a:ext cx="2827433" cy="23293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4058" y="7337297"/>
            <a:ext cx="2030095" cy="2059305"/>
            <a:chOff x="464058" y="7337297"/>
            <a:chExt cx="2030095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7012" y="7350251"/>
              <a:ext cx="2004060" cy="2033270"/>
            </a:xfrm>
            <a:custGeom>
              <a:avLst/>
              <a:gdLst/>
              <a:ahLst/>
              <a:cxnLst/>
              <a:rect l="l" t="t" r="r" b="b"/>
              <a:pathLst>
                <a:path w="2004060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4059" y="2033016"/>
                  </a:lnTo>
                  <a:lnTo>
                    <a:pt x="2004059" y="2020824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2897124" y="7362443"/>
              <a:ext cx="1979675" cy="20086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416296" y="7362443"/>
              <a:ext cx="1868423" cy="200863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881903" y="1787133"/>
            <a:ext cx="2499995" cy="69890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1350" spc="15" dirty="0">
                <a:solidFill>
                  <a:srgbClr val="929498"/>
                </a:solidFill>
                <a:latin typeface="Arial"/>
                <a:cs typeface="Arial"/>
              </a:rPr>
              <a:t>ZAMRZIVAČ </a:t>
            </a:r>
            <a:endParaRPr lang="hr-HR" sz="1350" spc="15" dirty="0" smtClean="0">
              <a:solidFill>
                <a:srgbClr val="929498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850" spc="15" dirty="0" smtClean="0">
                <a:solidFill>
                  <a:srgbClr val="929498"/>
                </a:solidFill>
                <a:latin typeface="Arial"/>
                <a:cs typeface="Arial"/>
              </a:rPr>
              <a:t>MODEL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:</a:t>
            </a:r>
            <a:r>
              <a:rPr sz="85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354L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  <a:p>
            <a:pPr marR="39370" algn="ctr">
              <a:lnSpc>
                <a:spcPct val="100000"/>
              </a:lnSpc>
            </a:pP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-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392961" y="9474247"/>
            <a:ext cx="1353185" cy="2692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Metalno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kućište s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bijelim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premazom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i</a:t>
            </a:r>
            <a:endParaRPr sz="650">
              <a:latin typeface="Arial"/>
              <a:cs typeface="Arial"/>
            </a:endParaRPr>
          </a:p>
          <a:p>
            <a:pPr marL="268605">
              <a:lnSpc>
                <a:spcPct val="100000"/>
              </a:lnSpc>
              <a:spcBef>
                <a:spcPts val="520"/>
              </a:spcBef>
            </a:pP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Unutrašnjost prekrivena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aluminijumom</a:t>
            </a:r>
            <a:endParaRPr sz="4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81283" y="9489485"/>
            <a:ext cx="874394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Hromirani uglovi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drška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884428" y="9488416"/>
            <a:ext cx="1587500" cy="262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Unutrašnjost prekrivena aluminijumom,</a:t>
            </a:r>
            <a:r>
              <a:rPr sz="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opremljena</a:t>
            </a:r>
            <a:endParaRPr sz="550">
              <a:latin typeface="Arial"/>
              <a:cs typeface="Arial"/>
            </a:endParaRPr>
          </a:p>
          <a:p>
            <a:pPr marL="594360">
              <a:lnSpc>
                <a:spcPct val="100000"/>
              </a:lnSpc>
              <a:spcBef>
                <a:spcPts val="34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viseća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košara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71327"/>
            <a:ext cx="1722120" cy="62837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Profesionalni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zamrzivač 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prsa 354L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energetskom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naljepnicom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A +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9209">
              <a:lnSpc>
                <a:spcPct val="150000"/>
              </a:lnSpc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Metalno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bijelim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9209">
              <a:lnSpc>
                <a:spcPct val="150000"/>
              </a:lnSpc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Ručka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bravom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901214"/>
            <a:ext cx="1655445" cy="126444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Unutrašnjost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presvučena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aluminijumom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lijepo završeno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Poklopac sa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antibakterijskom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gumenom LED 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lampicom ugrađenom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poklopac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Opremljen sa 1  visećom </a:t>
            </a:r>
            <a:r>
              <a:rPr sz="650" spc="20" dirty="0" err="1">
                <a:solidFill>
                  <a:srgbClr val="221F1F"/>
                </a:solidFill>
                <a:latin typeface="Arial"/>
                <a:cs typeface="Arial"/>
              </a:rPr>
              <a:t>korpom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2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Digitalni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termostat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za 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temperaturu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5257927"/>
            <a:ext cx="2040889" cy="9950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Ručno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Ispuštanje vlage</a:t>
            </a:r>
            <a:r>
              <a:rPr sz="650" spc="-9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iznutra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6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točkova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 sadrži rashladno sredstvo R600a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3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 izolacijskog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materijala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3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-8 °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-24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80992"/>
            <a:ext cx="21526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73</a:t>
            </a:r>
            <a:r>
              <a:rPr sz="650" spc="-6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W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825766"/>
            <a:ext cx="1236609" cy="16145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65,0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V825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Š1275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D700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Š1310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D780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0,87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4"/>
              </a:spcBef>
            </a:pPr>
            <a:r>
              <a:rPr sz="650" dirty="0">
                <a:solidFill>
                  <a:srgbClr val="7DC0E3"/>
                </a:solidFill>
                <a:latin typeface="Arial"/>
                <a:cs typeface="Arial"/>
              </a:rPr>
              <a:t>Kartonska kutija sa</a:t>
            </a:r>
            <a:r>
              <a:rPr sz="650" spc="-3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8719632122760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09402350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22420" y="833628"/>
            <a:ext cx="2956559" cy="20218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4058" y="7337297"/>
            <a:ext cx="2030095" cy="2059305"/>
            <a:chOff x="464058" y="7337297"/>
            <a:chExt cx="2030095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7012" y="7350251"/>
              <a:ext cx="2004060" cy="2033270"/>
            </a:xfrm>
            <a:custGeom>
              <a:avLst/>
              <a:gdLst/>
              <a:ahLst/>
              <a:cxnLst/>
              <a:rect l="l" t="t" r="r" b="b"/>
              <a:pathLst>
                <a:path w="2004060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4059" y="2033016"/>
                  </a:lnTo>
                  <a:lnTo>
                    <a:pt x="2004059" y="2020824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3003803" y="7362443"/>
              <a:ext cx="1872995" cy="20086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347704" y="7362443"/>
              <a:ext cx="1937015" cy="200863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881903" y="1787133"/>
            <a:ext cx="2499995" cy="8451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1350" spc="15" dirty="0" smtClean="0">
                <a:solidFill>
                  <a:srgbClr val="929498"/>
                </a:solidFill>
                <a:latin typeface="Arial"/>
                <a:cs typeface="Arial"/>
              </a:rPr>
              <a:t>ZAMRZIVAČ</a:t>
            </a:r>
            <a:endParaRPr sz="1350" dirty="0">
              <a:latin typeface="Arial"/>
              <a:cs typeface="Arial"/>
            </a:endParaRPr>
          </a:p>
          <a:p>
            <a:pPr marL="783590">
              <a:lnSpc>
                <a:spcPct val="100000"/>
              </a:lnSpc>
              <a:spcBef>
                <a:spcPts val="14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446L</a:t>
            </a:r>
            <a:endParaRPr lang="hr-HR" sz="850" spc="10" dirty="0" smtClean="0">
              <a:solidFill>
                <a:srgbClr val="929498"/>
              </a:solidFill>
              <a:latin typeface="Arial"/>
              <a:cs typeface="Arial"/>
            </a:endParaRPr>
          </a:p>
          <a:p>
            <a:pPr marL="783590">
              <a:lnSpc>
                <a:spcPct val="100000"/>
              </a:lnSpc>
              <a:spcBef>
                <a:spcPts val="1410"/>
              </a:spcBef>
            </a:pPr>
            <a:endParaRPr sz="8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392961" y="9474247"/>
            <a:ext cx="1353185" cy="2692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Metalno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kućište s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bijelim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premazom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i</a:t>
            </a:r>
            <a:endParaRPr sz="650">
              <a:latin typeface="Arial"/>
              <a:cs typeface="Arial"/>
            </a:endParaRPr>
          </a:p>
          <a:p>
            <a:pPr marL="268605">
              <a:lnSpc>
                <a:spcPct val="100000"/>
              </a:lnSpc>
              <a:spcBef>
                <a:spcPts val="520"/>
              </a:spcBef>
            </a:pP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Unutrašnjost prekrivena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aluminijumom</a:t>
            </a:r>
            <a:endParaRPr sz="4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81283" y="9489485"/>
            <a:ext cx="874394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Hromirani uglovi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drška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884428" y="9488416"/>
            <a:ext cx="1587500" cy="262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Unutrašnjost prekrivena aluminijumom,</a:t>
            </a:r>
            <a:r>
              <a:rPr sz="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opremljena</a:t>
            </a:r>
            <a:endParaRPr sz="550">
              <a:latin typeface="Arial"/>
              <a:cs typeface="Arial"/>
            </a:endParaRPr>
          </a:p>
          <a:p>
            <a:pPr marL="594360">
              <a:lnSpc>
                <a:spcPct val="100000"/>
              </a:lnSpc>
              <a:spcBef>
                <a:spcPts val="34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viseća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košara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71264"/>
            <a:ext cx="1724025" cy="58221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Profesionalni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zamrzivač za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prsa 446L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0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00" spc="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lang="hr-HR" sz="60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 err="1" smtClean="0">
                <a:solidFill>
                  <a:srgbClr val="221F1F"/>
                </a:solidFill>
                <a:latin typeface="Arial"/>
                <a:cs typeface="Arial"/>
              </a:rPr>
              <a:t>energetskom</a:t>
            </a:r>
            <a:r>
              <a:rPr sz="60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naljepnicom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A + </a:t>
            </a:r>
            <a:endParaRPr lang="hr-HR" sz="60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9209">
              <a:lnSpc>
                <a:spcPct val="150000"/>
              </a:lnSpc>
            </a:pPr>
            <a:r>
              <a:rPr sz="600" spc="10" dirty="0" err="1" smtClean="0">
                <a:solidFill>
                  <a:srgbClr val="221F1F"/>
                </a:solidFill>
                <a:latin typeface="Arial"/>
                <a:cs typeface="Arial"/>
              </a:rPr>
              <a:t>Metalno</a:t>
            </a:r>
            <a:r>
              <a:rPr sz="60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s 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bijelim </a:t>
            </a:r>
            <a:r>
              <a:rPr sz="600" spc="5" dirty="0" err="1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0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9209">
              <a:lnSpc>
                <a:spcPct val="150000"/>
              </a:lnSpc>
            </a:pPr>
            <a:r>
              <a:rPr sz="600" spc="5" dirty="0" err="1" smtClean="0">
                <a:solidFill>
                  <a:srgbClr val="221F1F"/>
                </a:solidFill>
                <a:latin typeface="Arial"/>
                <a:cs typeface="Arial"/>
              </a:rPr>
              <a:t>Ručka</a:t>
            </a:r>
            <a:r>
              <a:rPr sz="60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 bravom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901214"/>
            <a:ext cx="1655445" cy="12900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Unutrašnjost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presvučena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aluminijumom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lijepo završeno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Poklopac sa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antibakterijskom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gumenom LED 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lampicom ugrađenom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poklopac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2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sa 1  </a:t>
            </a:r>
            <a:r>
              <a:rPr sz="650" spc="20" dirty="0" err="1">
                <a:solidFill>
                  <a:srgbClr val="221F1F"/>
                </a:solidFill>
                <a:latin typeface="Arial"/>
                <a:cs typeface="Arial"/>
              </a:rPr>
              <a:t>visećom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20" dirty="0" err="1" smtClean="0">
                <a:solidFill>
                  <a:srgbClr val="221F1F"/>
                </a:solidFill>
                <a:latin typeface="Arial"/>
                <a:cs typeface="Arial"/>
              </a:rPr>
              <a:t>korpom</a:t>
            </a:r>
            <a:endParaRPr lang="hr-HR" sz="650" spc="2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termostat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za 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temperaturu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5191311"/>
            <a:ext cx="2040889" cy="9950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Ručno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Ispuštanje vlage</a:t>
            </a:r>
            <a:r>
              <a:rPr sz="650" spc="-9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iznutra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6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točkova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 sadrži rashladno sredstvo R600a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3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 izolacijskog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materijala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3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-8 °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-24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80992"/>
            <a:ext cx="21526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80</a:t>
            </a:r>
            <a:r>
              <a:rPr sz="650" spc="-6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W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825766"/>
            <a:ext cx="1131311" cy="16145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63,0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75,0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V825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Š1535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D700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Š1570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D770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1,04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4"/>
              </a:spcBef>
            </a:pPr>
            <a:r>
              <a:rPr sz="650" dirty="0">
                <a:solidFill>
                  <a:srgbClr val="7DC0E3"/>
                </a:solidFill>
                <a:latin typeface="Arial"/>
                <a:cs typeface="Arial"/>
              </a:rPr>
              <a:t>Kartonska kutija sa</a:t>
            </a:r>
            <a:r>
              <a:rPr sz="650" spc="-3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8719632122777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09402360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22420" y="833628"/>
            <a:ext cx="2956559" cy="20218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4058" y="7337297"/>
            <a:ext cx="2030095" cy="2059305"/>
            <a:chOff x="464058" y="7337297"/>
            <a:chExt cx="2030095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7012" y="7350251"/>
              <a:ext cx="2004060" cy="2033270"/>
            </a:xfrm>
            <a:custGeom>
              <a:avLst/>
              <a:gdLst/>
              <a:ahLst/>
              <a:cxnLst/>
              <a:rect l="l" t="t" r="r" b="b"/>
              <a:pathLst>
                <a:path w="2004060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4059" y="2033016"/>
                  </a:lnTo>
                  <a:lnTo>
                    <a:pt x="2004059" y="2020824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2939784" y="7362443"/>
              <a:ext cx="1937015" cy="200863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320284" y="7362443"/>
              <a:ext cx="1964435" cy="199343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881903" y="1787133"/>
            <a:ext cx="2499995" cy="73481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z="1350" spc="15" dirty="0" smtClean="0">
                <a:solidFill>
                  <a:srgbClr val="929498"/>
                </a:solidFill>
                <a:latin typeface="Arial"/>
                <a:cs typeface="Arial"/>
              </a:rPr>
              <a:t>ZAMRZIVAČ</a:t>
            </a:r>
            <a:endParaRPr sz="1350" dirty="0">
              <a:latin typeface="Arial"/>
              <a:cs typeface="Arial"/>
            </a:endParaRPr>
          </a:p>
          <a:p>
            <a:pPr marL="784860">
              <a:lnSpc>
                <a:spcPct val="100000"/>
              </a:lnSpc>
              <a:spcBef>
                <a:spcPts val="14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502L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81283" y="9489485"/>
            <a:ext cx="874394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Hromirani uglovi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drška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884428" y="9488416"/>
            <a:ext cx="1587500" cy="262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Unutrašnjost prekrivena aluminijumom,</a:t>
            </a:r>
            <a:r>
              <a:rPr sz="55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opremljena</a:t>
            </a:r>
            <a:endParaRPr sz="550">
              <a:latin typeface="Arial"/>
              <a:cs typeface="Arial"/>
            </a:endParaRPr>
          </a:p>
          <a:p>
            <a:pPr marL="594360">
              <a:lnSpc>
                <a:spcPct val="100000"/>
              </a:lnSpc>
              <a:spcBef>
                <a:spcPts val="34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viseća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košara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495075" y="9490472"/>
            <a:ext cx="1275715" cy="131445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Metalno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s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bijelim</a:t>
            </a:r>
            <a:r>
              <a:rPr sz="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premazom</a:t>
            </a:r>
            <a:endParaRPr sz="6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71389"/>
            <a:ext cx="1720850" cy="62837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Profesionalni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zamrzivač 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prsa 502L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2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20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energetskom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naljepnicom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A + </a:t>
            </a:r>
            <a:endParaRPr lang="hr-HR" sz="650" spc="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9209">
              <a:lnSpc>
                <a:spcPct val="150000"/>
              </a:lnSpc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Metalno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kućište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bijelim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premazom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9209">
              <a:lnSpc>
                <a:spcPct val="150000"/>
              </a:lnSpc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Ručka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bravom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901214"/>
            <a:ext cx="1655445" cy="12900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Unutrašnjost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presvučena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aluminijumom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Vrlo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lijepo završeno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Poklopac sa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antibakterijskom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gumenom LED 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lampicom ugrađenom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poklopac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2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sa 1  </a:t>
            </a:r>
            <a:r>
              <a:rPr sz="650" spc="20" dirty="0" err="1">
                <a:solidFill>
                  <a:srgbClr val="221F1F"/>
                </a:solidFill>
                <a:latin typeface="Arial"/>
                <a:cs typeface="Arial"/>
              </a:rPr>
              <a:t>visećom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20" dirty="0" err="1" smtClean="0">
                <a:solidFill>
                  <a:srgbClr val="221F1F"/>
                </a:solidFill>
                <a:latin typeface="Arial"/>
                <a:cs typeface="Arial"/>
              </a:rPr>
              <a:t>korpom</a:t>
            </a:r>
            <a:endParaRPr lang="hr-HR" sz="650" spc="2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55"/>
              </a:spcBef>
            </a:pPr>
            <a:r>
              <a:rPr sz="650" spc="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Digitalni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termostat 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za 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temperaturu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5248797"/>
            <a:ext cx="2040889" cy="9950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Ručno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Ispuštanje vlage</a:t>
            </a:r>
            <a:r>
              <a:rPr sz="650" spc="-9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iznutra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6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točkova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 sadrži rashladno sredstvo R600a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3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 izolacijskog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materijala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3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-8 °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-24 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80992"/>
            <a:ext cx="21526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92</a:t>
            </a:r>
            <a:r>
              <a:rPr sz="650" spc="-6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W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840973"/>
            <a:ext cx="974725" cy="17017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72,0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92,0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V825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Š1655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D700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Š1730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D770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1,15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dirty="0">
                <a:solidFill>
                  <a:srgbClr val="7DC0E3"/>
                </a:solidFill>
                <a:latin typeface="Arial"/>
                <a:cs typeface="Arial"/>
              </a:rPr>
              <a:t>Kartonska kutija sa</a:t>
            </a:r>
            <a:r>
              <a:rPr sz="650" spc="-3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8719632122784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09402370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84157" y="513588"/>
            <a:ext cx="2196358" cy="24124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2910840" y="7586471"/>
              <a:ext cx="1965959" cy="17846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7" name="object 27"/>
            <p:cNvSpPr/>
            <p:nvPr/>
          </p:nvSpPr>
          <p:spPr>
            <a:xfrm>
              <a:off x="528827" y="7586471"/>
              <a:ext cx="1894331" cy="178460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57495" y="1695399"/>
            <a:ext cx="2896104" cy="830356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RASHLADNA VITRINA</a:t>
            </a:r>
            <a:endParaRPr sz="1850" dirty="0">
              <a:latin typeface="Arial"/>
              <a:cs typeface="Arial"/>
            </a:endParaRPr>
          </a:p>
          <a:p>
            <a:pPr marL="79438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175L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1190" y="9475743"/>
            <a:ext cx="1426210" cy="271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Zakrivljeno staklo sprijeda i</a:t>
            </a:r>
            <a:r>
              <a:rPr sz="6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nehrđajuće</a:t>
            </a:r>
            <a:endParaRPr sz="650">
              <a:latin typeface="Arial"/>
              <a:cs typeface="Arial"/>
            </a:endParaRPr>
          </a:p>
          <a:p>
            <a:pPr marL="225425">
              <a:lnSpc>
                <a:spcPct val="100000"/>
              </a:lnSpc>
              <a:spcBef>
                <a:spcPts val="470"/>
              </a:spcBef>
            </a:pP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čelična radna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ploča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sa stražnje</a:t>
            </a:r>
            <a:r>
              <a:rPr sz="5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5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69768" y="9474247"/>
            <a:ext cx="111887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  <a:p>
            <a:pPr marL="436245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poleđini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978909" y="9488106"/>
            <a:ext cx="1447800" cy="262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Klizna vrata sa stražnje strane za</a:t>
            </a:r>
            <a:r>
              <a:rPr sz="55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jednostavno</a:t>
            </a:r>
            <a:endParaRPr sz="550">
              <a:latin typeface="Arial"/>
              <a:cs typeface="Arial"/>
            </a:endParaRPr>
          </a:p>
          <a:p>
            <a:pPr marL="746760">
              <a:lnSpc>
                <a:spcPct val="100000"/>
              </a:lnSpc>
              <a:spcBef>
                <a:spcPts val="34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pristup</a:t>
            </a:r>
            <a:endParaRPr sz="6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438400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Kvalitetna rashladna vitrina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postoljem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Zakrivljeno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staklo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sprijeda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525499"/>
            <a:ext cx="2421890" cy="12157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Klizna 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stražnje strane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lak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pristup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Pogodno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GN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kontejnere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veličine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2x 1/1 + 2x 1/4, maksimalno 150 mm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duboko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Digitalna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kontrola temperature 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prikaz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Ugrađena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LED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rasvjeta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vrhu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7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Isparivač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spremnikom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sakupljanje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kondenzacije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Direktni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hlađenja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801835"/>
            <a:ext cx="1146494" cy="1160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35842" y="4977373"/>
            <a:ext cx="1693361" cy="4751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 sadrži rashladno sredstvo R600a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Temperatura od 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Celzijusa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Pokretni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4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kotača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25031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66,0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70,0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V1080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Š915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D890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V680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Š970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D970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0,64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8719632122951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09400820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475615" cy="628015"/>
          </a:xfrm>
          <a:custGeom>
            <a:avLst/>
            <a:gdLst/>
            <a:ahLst/>
            <a:cxnLst/>
            <a:rect l="l" t="t" r="r" b="b"/>
            <a:pathLst>
              <a:path w="475615" h="628015">
                <a:moveTo>
                  <a:pt x="475487" y="627887"/>
                </a:moveTo>
                <a:lnTo>
                  <a:pt x="0" y="627887"/>
                </a:lnTo>
                <a:lnTo>
                  <a:pt x="0" y="0"/>
                </a:lnTo>
                <a:lnTo>
                  <a:pt x="475487" y="0"/>
                </a:lnTo>
                <a:lnTo>
                  <a:pt x="475487" y="627887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4888979" y="0"/>
                </a:lnTo>
                <a:lnTo>
                  <a:pt x="4888979" y="627380"/>
                </a:lnTo>
                <a:lnTo>
                  <a:pt x="2883408" y="627380"/>
                </a:lnTo>
                <a:lnTo>
                  <a:pt x="2883408" y="0"/>
                </a:lnTo>
                <a:lnTo>
                  <a:pt x="2481072" y="0"/>
                </a:lnTo>
                <a:lnTo>
                  <a:pt x="248107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300485" y="588263"/>
            <a:ext cx="2629553" cy="23630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2" name="object 22"/>
            <p:cNvSpPr/>
            <p:nvPr/>
          </p:nvSpPr>
          <p:spPr>
            <a:xfrm>
              <a:off x="5286755" y="7566660"/>
              <a:ext cx="2016251" cy="182270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5" name="object 25"/>
            <p:cNvSpPr/>
            <p:nvPr/>
          </p:nvSpPr>
          <p:spPr>
            <a:xfrm>
              <a:off x="2910840" y="7586471"/>
              <a:ext cx="1944624" cy="177241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8" name="object 28"/>
            <p:cNvSpPr/>
            <p:nvPr/>
          </p:nvSpPr>
          <p:spPr>
            <a:xfrm>
              <a:off x="504443" y="7610855"/>
              <a:ext cx="1918715" cy="176021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857495" y="1695399"/>
            <a:ext cx="2630940" cy="830356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RASHLADNA VITRINA</a:t>
            </a:r>
            <a:endParaRPr sz="1850" dirty="0">
              <a:latin typeface="Arial"/>
              <a:cs typeface="Arial"/>
            </a:endParaRPr>
          </a:p>
          <a:p>
            <a:pPr marL="78359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225L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1190" y="9475743"/>
            <a:ext cx="1426210" cy="2711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Zakrivljeno staklo sprijeda i</a:t>
            </a:r>
            <a:r>
              <a:rPr sz="6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nehrđajuće</a:t>
            </a:r>
            <a:endParaRPr sz="650">
              <a:latin typeface="Arial"/>
              <a:cs typeface="Arial"/>
            </a:endParaRPr>
          </a:p>
          <a:p>
            <a:pPr marL="225425">
              <a:lnSpc>
                <a:spcPct val="100000"/>
              </a:lnSpc>
              <a:spcBef>
                <a:spcPts val="470"/>
              </a:spcBef>
            </a:pP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čelična radna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ploča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sa stražnje</a:t>
            </a:r>
            <a:r>
              <a:rPr sz="5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5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69768" y="9474247"/>
            <a:ext cx="1118870" cy="274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  <a:p>
            <a:pPr marL="436245">
              <a:lnSpc>
                <a:spcPct val="100000"/>
              </a:lnSpc>
              <a:spcBef>
                <a:spcPts val="3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poleđini</a:t>
            </a:r>
            <a:endParaRPr sz="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978909" y="9488106"/>
            <a:ext cx="1447800" cy="2622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Klizna vrata sa stražnje strane za</a:t>
            </a:r>
            <a:r>
              <a:rPr sz="55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jednostavno</a:t>
            </a:r>
            <a:endParaRPr sz="550">
              <a:latin typeface="Arial"/>
              <a:cs typeface="Arial"/>
            </a:endParaRPr>
          </a:p>
          <a:p>
            <a:pPr marL="746760">
              <a:lnSpc>
                <a:spcPct val="100000"/>
              </a:lnSpc>
              <a:spcBef>
                <a:spcPts val="34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pristup</a:t>
            </a:r>
            <a:endParaRPr sz="6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438400" cy="3244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Kvalitetna rashladna vitrina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postoljem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Zakrivljeno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staklo</a:t>
            </a:r>
            <a:r>
              <a:rPr sz="65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sprijeda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525499"/>
            <a:ext cx="2421890" cy="12257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Klizna vrata straga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lak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pristup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Pogodno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GN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kontejnere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veličine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3x 1/1 + 2x 1/4, maksimalno 150 mm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duboko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Digitalna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kontrola temperature 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prikaz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Ugrađena LED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rasvjeta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vrhu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Isparivač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spremnikom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sakupljanje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kondenzacije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Direktni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hlađenja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44097" y="4760743"/>
            <a:ext cx="1210945" cy="11605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444097" y="4876800"/>
            <a:ext cx="1812558" cy="4751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 sadrži rashladno sredstvo R600a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spc="-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Temperatura od 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 +12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2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Pokretni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4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kotača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295400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84,0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88,0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V1080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Š1250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D890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V680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Š1290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D970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0,85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8719632122968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09400821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18432" y="999744"/>
            <a:ext cx="2761487" cy="16646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33400" y="1642993"/>
            <a:ext cx="2743200" cy="830356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R="74295" algn="r">
              <a:lnSpc>
                <a:spcPct val="100000"/>
              </a:lnSpc>
              <a:spcBef>
                <a:spcPts val="375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RASHLADNA VITRINA</a:t>
            </a:r>
            <a:endParaRPr sz="1850" dirty="0">
              <a:latin typeface="Arial"/>
              <a:cs typeface="Arial"/>
            </a:endParaRPr>
          </a:p>
          <a:p>
            <a:pPr marL="42227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RAVNO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955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2202815" cy="5514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Luksuzni hladnjački displej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staklenim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kućištem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3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nosači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x1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720591"/>
            <a:ext cx="1688464" cy="135293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podesivim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nogama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Statičko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hlađenje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Pjenasti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isparivač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6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Rashladno sredstvo R600a / bez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CFC-a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Temperatura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° do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+10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Sistem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protiv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kondenzacije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204595" cy="17887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49,0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V435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Š955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D395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V460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Š1050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D460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0,22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8719632122494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09400317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320815"/>
            <a:ext cx="132207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Isključujući: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kontejneri i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poklopci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05713" y="9451037"/>
            <a:ext cx="1078865" cy="29400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Kućište od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endParaRPr sz="550">
              <a:latin typeface="Arial"/>
              <a:cs typeface="Arial"/>
            </a:endParaRPr>
          </a:p>
          <a:p>
            <a:pPr marL="126364">
              <a:lnSpc>
                <a:spcPct val="100000"/>
              </a:lnSpc>
              <a:spcBef>
                <a:spcPts val="34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3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1/3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GN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68239" y="9493854"/>
            <a:ext cx="1465580" cy="1231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Statičko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hlađenje pjenastim isparivačem</a:t>
            </a:r>
            <a:endParaRPr sz="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31071" y="9491995"/>
            <a:ext cx="132651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10227" y="1050036"/>
            <a:ext cx="2944367" cy="15974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857495" y="1695399"/>
            <a:ext cx="2630940" cy="830356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R="90170" algn="r">
              <a:lnSpc>
                <a:spcPct val="100000"/>
              </a:lnSpc>
              <a:spcBef>
                <a:spcPts val="375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RASHLADNA VITRINA</a:t>
            </a:r>
            <a:endParaRPr sz="1850" dirty="0">
              <a:latin typeface="Arial"/>
              <a:cs typeface="Arial"/>
            </a:endParaRPr>
          </a:p>
          <a:p>
            <a:pPr marL="37655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RAVNO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1200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2192020" cy="6245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Luksuzni hladnjak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staklenim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kućištem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nosači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4 x1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GN ili 3 x1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+1/2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podesivim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nogama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47096" y="3962400"/>
            <a:ext cx="1688464" cy="126162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3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Statičko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hlađenje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Pjenasti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isparivač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Rashladno sredstvo R600a / bez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CFC-a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Temperatura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° do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+10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0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0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00" spc="5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00" spc="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protiv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kondenzacije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250315" cy="17887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28,0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60,0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V435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Š1200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D395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V460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Š1300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D460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0,28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8719324276290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09400320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320815"/>
            <a:ext cx="132207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Isključujući: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kontejneri i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poklopci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90826" y="9438620"/>
            <a:ext cx="1764664" cy="306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" marR="5080" indent="-38100">
              <a:lnSpc>
                <a:spcPct val="141600"/>
              </a:lnSpc>
              <a:spcBef>
                <a:spcPts val="10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 kapaciteta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4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1/3  GN ili 3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1/3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+1/2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GN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68239" y="9493854"/>
            <a:ext cx="1465580" cy="1231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Statičko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hlađenje pjenastim isparivačem</a:t>
            </a:r>
            <a:endParaRPr sz="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31071" y="9491995"/>
            <a:ext cx="132651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81272" y="647154"/>
            <a:ext cx="2993550" cy="20285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857495" y="1695399"/>
            <a:ext cx="3031880" cy="830356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R="88900" algn="r">
              <a:lnSpc>
                <a:spcPct val="100000"/>
              </a:lnSpc>
              <a:spcBef>
                <a:spcPts val="375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RASHLADNA VITRINA</a:t>
            </a:r>
            <a:endParaRPr sz="1850" dirty="0">
              <a:latin typeface="Arial"/>
              <a:cs typeface="Arial"/>
            </a:endParaRPr>
          </a:p>
          <a:p>
            <a:pPr marL="37528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RAVNO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1400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1891030" cy="5514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Luksuzni hladnjak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staklenim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kućištem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4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nosači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6 x1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720591"/>
            <a:ext cx="1688464" cy="140525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podesivim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nogama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Statičko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hlađenje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Pjenasti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isparivač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Rashladno sredstvo R600a / bez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CFC-a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Temperatura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° do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+10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0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0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00" spc="5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00" spc="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protiv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kondenzacije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250315" cy="17887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30,0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60,0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V435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Š1400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D395 </a:t>
            </a: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V460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Š1490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D460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0,32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8719324276306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09400323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320815"/>
            <a:ext cx="132207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Isključujući: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kontejneri i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poklopci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05713" y="9451037"/>
            <a:ext cx="1078865" cy="29400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Kućište od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endParaRPr sz="550">
              <a:latin typeface="Arial"/>
              <a:cs typeface="Arial"/>
            </a:endParaRPr>
          </a:p>
          <a:p>
            <a:pPr marL="126364">
              <a:lnSpc>
                <a:spcPct val="100000"/>
              </a:lnSpc>
              <a:spcBef>
                <a:spcPts val="34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6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1/3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GN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68239" y="9493854"/>
            <a:ext cx="1465580" cy="1231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Statičko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hlađenje pjenastim isparivačem</a:t>
            </a:r>
            <a:endParaRPr sz="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31071" y="9491995"/>
            <a:ext cx="132651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93464" y="1124712"/>
            <a:ext cx="2985516" cy="13898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857495" y="1695399"/>
            <a:ext cx="2630940" cy="830356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R="88900" algn="r">
              <a:lnSpc>
                <a:spcPct val="100000"/>
              </a:lnSpc>
              <a:spcBef>
                <a:spcPts val="375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RASHLADNA VITRINA</a:t>
            </a:r>
            <a:endParaRPr sz="1850" dirty="0">
              <a:latin typeface="Arial"/>
              <a:cs typeface="Arial"/>
            </a:endParaRPr>
          </a:p>
          <a:p>
            <a:pPr marL="37528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RAVNO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1500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2192020" cy="5845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Luksuzni hladnjak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staklenim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kućištem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nosači</a:t>
            </a:r>
            <a:r>
              <a:rPr sz="650" spc="-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6 x1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GN ili 5 x1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+1/2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podesivim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nogama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882127"/>
            <a:ext cx="1688464" cy="107465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3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Statičko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hlađenje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Pjenasti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isparivač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Rashladno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sredstvo R600a / bez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CFC-a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Temperatura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° do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+10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Sistem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protiv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kondenzacije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80992"/>
            <a:ext cx="1250315" cy="17322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00" spc="15" dirty="0">
                <a:solidFill>
                  <a:srgbClr val="7DC0E3"/>
                </a:solidFill>
                <a:latin typeface="Arial"/>
                <a:cs typeface="Arial"/>
              </a:rPr>
              <a:t>31,0</a:t>
            </a:r>
            <a:r>
              <a:rPr sz="600" spc="-8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00" spc="15" dirty="0">
                <a:solidFill>
                  <a:srgbClr val="7DC0E3"/>
                </a:solidFill>
                <a:latin typeface="Arial"/>
                <a:cs typeface="Arial"/>
              </a:rPr>
              <a:t>67,0</a:t>
            </a:r>
            <a:r>
              <a:rPr sz="600" spc="-8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V435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Š1500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D395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V460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Š1590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D460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0,34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8719324276313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09400326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029200"/>
            <a:ext cx="132207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Isključujući: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kontejneri i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poklopci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90826" y="9438620"/>
            <a:ext cx="1764664" cy="306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65" marR="5080" indent="-38100">
              <a:lnSpc>
                <a:spcPct val="141600"/>
              </a:lnSpc>
              <a:spcBef>
                <a:spcPts val="100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čelika kapaciteta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6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1/3  GN ili 5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1/3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+1/2</a:t>
            </a:r>
            <a:r>
              <a:rPr sz="6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GN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68239" y="9493854"/>
            <a:ext cx="1465580" cy="1231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Statičko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hlađenje pjenastim isparivačem</a:t>
            </a:r>
            <a:endParaRPr sz="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31071" y="9491995"/>
            <a:ext cx="132651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7380"/>
                </a:lnTo>
                <a:lnTo>
                  <a:pt x="5291328" y="627380"/>
                </a:lnTo>
                <a:lnTo>
                  <a:pt x="5291328" y="0"/>
                </a:lnTo>
                <a:lnTo>
                  <a:pt x="4888992" y="0"/>
                </a:lnTo>
                <a:lnTo>
                  <a:pt x="4888992" y="627380"/>
                </a:lnTo>
                <a:lnTo>
                  <a:pt x="0" y="62738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7380"/>
                </a:lnTo>
                <a:lnTo>
                  <a:pt x="7772400" y="0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89247" y="5948171"/>
            <a:ext cx="3775045" cy="10805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1" name="object 21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4" name="object 24"/>
            <p:cNvSpPr/>
            <p:nvPr/>
          </p:nvSpPr>
          <p:spPr>
            <a:xfrm>
              <a:off x="3102864" y="7607807"/>
              <a:ext cx="1581911" cy="176326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171182"/>
            <a:ext cx="2032000" cy="2225040"/>
            <a:chOff x="5278374" y="7171182"/>
            <a:chExt cx="2032000" cy="2225040"/>
          </a:xfrm>
        </p:grpSpPr>
        <p:sp>
          <p:nvSpPr>
            <p:cNvPr id="27" name="object 27"/>
            <p:cNvSpPr/>
            <p:nvPr/>
          </p:nvSpPr>
          <p:spPr>
            <a:xfrm>
              <a:off x="5303520" y="7211568"/>
              <a:ext cx="1981200" cy="204368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184136"/>
              <a:ext cx="2005964" cy="2199640"/>
            </a:xfrm>
            <a:custGeom>
              <a:avLst/>
              <a:gdLst/>
              <a:ahLst/>
              <a:cxnLst/>
              <a:rect l="l" t="t" r="r" b="b"/>
              <a:pathLst>
                <a:path w="2005965" h="2199640">
                  <a:moveTo>
                    <a:pt x="0" y="12192"/>
                  </a:moveTo>
                  <a:lnTo>
                    <a:pt x="0" y="2186940"/>
                  </a:lnTo>
                  <a:lnTo>
                    <a:pt x="0" y="2199132"/>
                  </a:lnTo>
                  <a:lnTo>
                    <a:pt x="12192" y="2199132"/>
                  </a:lnTo>
                  <a:lnTo>
                    <a:pt x="1993391" y="2199132"/>
                  </a:lnTo>
                  <a:lnTo>
                    <a:pt x="2005583" y="2199132"/>
                  </a:lnTo>
                  <a:lnTo>
                    <a:pt x="2005583" y="2186940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4608576" y="198119"/>
            <a:ext cx="1897091" cy="271576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18973" y="1781388"/>
            <a:ext cx="1786255" cy="7418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spc="15" dirty="0">
                <a:solidFill>
                  <a:srgbClr val="929498"/>
                </a:solidFill>
                <a:latin typeface="Arial"/>
                <a:cs typeface="Arial"/>
              </a:rPr>
              <a:t>MJEŠALICA ZA</a:t>
            </a:r>
            <a:r>
              <a:rPr sz="1400" spc="-7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400" spc="10" dirty="0">
                <a:solidFill>
                  <a:srgbClr val="929498"/>
                </a:solidFill>
                <a:latin typeface="Arial"/>
                <a:cs typeface="Arial"/>
              </a:rPr>
              <a:t>PIĆE</a:t>
            </a:r>
            <a:endParaRPr sz="1400" dirty="0">
              <a:latin typeface="Arial"/>
              <a:cs typeface="Arial"/>
            </a:endParaRPr>
          </a:p>
          <a:p>
            <a:pPr marL="317500">
              <a:lnSpc>
                <a:spcPct val="100000"/>
              </a:lnSpc>
              <a:spcBef>
                <a:spcPts val="140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DUPLI</a:t>
            </a:r>
            <a:r>
              <a:rPr sz="850" spc="-1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KUP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04537" y="9475743"/>
            <a:ext cx="1350010" cy="27178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Otporan 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koroziju i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ogrebotine</a:t>
            </a:r>
            <a:endParaRPr sz="650">
              <a:latin typeface="Arial"/>
              <a:cs typeface="Arial"/>
            </a:endParaRPr>
          </a:p>
          <a:p>
            <a:pPr marL="100965">
              <a:lnSpc>
                <a:spcPct val="100000"/>
              </a:lnSpc>
              <a:spcBef>
                <a:spcPts val="420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mašina sa čašom od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nehrđajućeg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endParaRPr sz="5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169402" y="9475743"/>
            <a:ext cx="1430020" cy="2692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Antikorozivni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dijelovi za prešu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50">
              <a:latin typeface="Arial"/>
              <a:cs typeface="Arial"/>
            </a:endParaRPr>
          </a:p>
          <a:p>
            <a:pPr marL="129539">
              <a:lnSpc>
                <a:spcPct val="100000"/>
              </a:lnSpc>
              <a:spcBef>
                <a:spcPts val="520"/>
              </a:spcBef>
            </a:pP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prekidač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uključivanje / isključivanje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r>
              <a:rPr sz="4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4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5615482" y="9486400"/>
            <a:ext cx="89725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demontira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čisti</a:t>
            </a:r>
            <a:endParaRPr sz="6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4414000"/>
            <a:ext cx="2275205" cy="4744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protiv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korozije 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otporna na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ogrebotine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Moćan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</a:t>
            </a:r>
            <a:r>
              <a:rPr sz="650" spc="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komercijalne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tužbe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Dvobrzinski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, 10.000 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min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15.000 o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min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643372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80992"/>
            <a:ext cx="1204595" cy="17795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800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7.9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8.4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V480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Š190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D330 mm </a:t>
            </a:r>
            <a:endParaRPr lang="hr-HR" sz="650" spc="-10" dirty="0" smtClean="0">
              <a:solidFill>
                <a:srgbClr val="643372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 smtClean="0">
                <a:solidFill>
                  <a:srgbClr val="643372"/>
                </a:solidFill>
                <a:latin typeface="Arial"/>
                <a:cs typeface="Arial"/>
              </a:rPr>
              <a:t>V550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Š260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D400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0,06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Kartonska kutija s</a:t>
            </a:r>
            <a:r>
              <a:rPr sz="6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84351000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8719632122883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09362102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35842" y="4956067"/>
            <a:ext cx="1209040" cy="28854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Sadržaj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svake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šolje: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litar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maks.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K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punjenja: 700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ml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4" name="object 32"/>
          <p:cNvSpPr txBox="1"/>
          <p:nvPr/>
        </p:nvSpPr>
        <p:spPr>
          <a:xfrm>
            <a:off x="4398490" y="3116226"/>
            <a:ext cx="2312557" cy="62966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Kvalitetni mikser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piće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Pogodno 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profesionalnu ugostiteljsku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upotrebu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Savršeno za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miješanje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pića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pravljenje </a:t>
            </a:r>
            <a:r>
              <a:rPr sz="650" spc="15" dirty="0" err="1">
                <a:solidFill>
                  <a:srgbClr val="221F1F"/>
                </a:solidFill>
                <a:latin typeface="Arial"/>
                <a:cs typeface="Arial"/>
              </a:rPr>
              <a:t>mliječnih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šejkova</a:t>
            </a:r>
            <a:endParaRPr lang="hr-HR" sz="650" spc="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Jednostavna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upotreba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zahvaljujući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jednostavnom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radu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45" name="object 33"/>
          <p:cNvSpPr txBox="1"/>
          <p:nvPr/>
        </p:nvSpPr>
        <p:spPr>
          <a:xfrm>
            <a:off x="4398490" y="3810000"/>
            <a:ext cx="2193558" cy="49051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15"/>
              </a:spcBef>
            </a:pPr>
            <a:r>
              <a:rPr lang="hr-HR" sz="650" spc="5" dirty="0">
                <a:solidFill>
                  <a:srgbClr val="221F1F"/>
                </a:solidFill>
                <a:latin typeface="Arial"/>
                <a:cs typeface="Arial"/>
              </a:rPr>
              <a:t>Šalica</a:t>
            </a:r>
            <a:r>
              <a:rPr lang="hr-HR"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 za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lako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11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Šalica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 shaker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je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pogodna</a:t>
            </a:r>
            <a:r>
              <a:rPr lang="hr-HR"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lang="vi-VN" sz="650" spc="5" dirty="0" smtClean="0">
                <a:solidFill>
                  <a:srgbClr val="221F1F"/>
                </a:solidFill>
                <a:cs typeface="Arial"/>
              </a:rPr>
              <a:t>za </a:t>
            </a:r>
            <a:r>
              <a:rPr lang="vi-VN" sz="650" dirty="0">
                <a:solidFill>
                  <a:srgbClr val="221F1F"/>
                </a:solidFill>
                <a:cs typeface="Arial"/>
              </a:rPr>
              <a:t>pranje posuđa </a:t>
            </a:r>
          </a:p>
          <a:p>
            <a:pPr marL="12700">
              <a:lnSpc>
                <a:spcPct val="150000"/>
              </a:lnSpc>
              <a:spcBef>
                <a:spcPts val="115"/>
              </a:spcBef>
            </a:pPr>
            <a:endParaRPr sz="650" dirty="0">
              <a:latin typeface="Arial"/>
              <a:cs typeface="Arial"/>
            </a:endParaRPr>
          </a:p>
        </p:txBody>
      </p:sp>
      <p:sp>
        <p:nvSpPr>
          <p:cNvPr id="46" name="object 34"/>
          <p:cNvSpPr txBox="1"/>
          <p:nvPr/>
        </p:nvSpPr>
        <p:spPr>
          <a:xfrm>
            <a:off x="4426055" y="4262591"/>
            <a:ext cx="1931035" cy="11477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Čvrsta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pogonska osovina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od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98035" y="1144524"/>
            <a:ext cx="2960156" cy="12988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857495" y="1695399"/>
            <a:ext cx="2843534" cy="830356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R="88900" algn="r">
              <a:lnSpc>
                <a:spcPct val="100000"/>
              </a:lnSpc>
              <a:spcBef>
                <a:spcPts val="375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RASHLADNA VITRINA</a:t>
            </a:r>
            <a:endParaRPr sz="1850" dirty="0">
              <a:latin typeface="Arial"/>
              <a:cs typeface="Arial"/>
            </a:endParaRPr>
          </a:p>
          <a:p>
            <a:pPr marL="375285" algn="ctr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RAVNO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1600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pc="5" dirty="0"/>
              <a:t>Kućište od </a:t>
            </a:r>
            <a:r>
              <a:rPr dirty="0"/>
              <a:t>nehrđajućeg </a:t>
            </a:r>
            <a:r>
              <a:rPr spc="5" dirty="0"/>
              <a:t>čelika</a:t>
            </a:r>
            <a:r>
              <a:rPr spc="-5" dirty="0"/>
              <a:t> </a:t>
            </a:r>
            <a:r>
              <a:rPr spc="5" dirty="0"/>
              <a:t>sa</a:t>
            </a:r>
          </a:p>
          <a:p>
            <a:pPr marL="126364">
              <a:lnSpc>
                <a:spcPct val="100000"/>
              </a:lnSpc>
              <a:spcBef>
                <a:spcPts val="345"/>
              </a:spcBef>
            </a:pPr>
            <a:r>
              <a:rPr sz="650" spc="-5" dirty="0"/>
              <a:t>kapacitet </a:t>
            </a:r>
            <a:r>
              <a:rPr sz="650" spc="-10" dirty="0"/>
              <a:t>7 </a:t>
            </a:r>
            <a:r>
              <a:rPr sz="650" spc="-5" dirty="0"/>
              <a:t>x </a:t>
            </a:r>
            <a:r>
              <a:rPr sz="650" spc="-10" dirty="0"/>
              <a:t>1/3</a:t>
            </a:r>
            <a:r>
              <a:rPr sz="650" spc="-25" dirty="0"/>
              <a:t> </a:t>
            </a:r>
            <a:r>
              <a:rPr sz="650" spc="-10" dirty="0"/>
              <a:t>GN</a:t>
            </a:r>
            <a:endParaRPr sz="650"/>
          </a:p>
        </p:txBody>
      </p:sp>
      <p:sp>
        <p:nvSpPr>
          <p:cNvPr id="38" name="object 38"/>
          <p:cNvSpPr txBox="1"/>
          <p:nvPr/>
        </p:nvSpPr>
        <p:spPr>
          <a:xfrm>
            <a:off x="2968239" y="9488279"/>
            <a:ext cx="1465580" cy="13398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Statičko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hlađenje pjenastim isparivačem</a:t>
            </a:r>
            <a:endParaRPr sz="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31071" y="9486400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2202815" cy="5514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Luksuzni hladnjački displej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staklenim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kućištem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3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nosači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7 x1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720591"/>
            <a:ext cx="1688464" cy="144295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podesivim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nogama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Statičko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hlađenje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Pjenasti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isparivač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Rashladno sredstvo R600a / bez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CFC-a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Temperatura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° do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+10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protiv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kondenzacije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80992"/>
            <a:ext cx="1250315" cy="177676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200 W</a:t>
            </a:r>
            <a:endParaRPr sz="650" dirty="0">
              <a:latin typeface="Arial"/>
              <a:cs typeface="Arial"/>
            </a:endParaRPr>
          </a:p>
          <a:p>
            <a:pPr marL="12700" marR="515620">
              <a:lnSpc>
                <a:spcPct val="146200"/>
              </a:lnSpc>
              <a:spcBef>
                <a:spcPts val="12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  32,0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V435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Š1600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D395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V460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Š1690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D460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0,36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8719324276320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09400329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320815"/>
            <a:ext cx="132207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Isključujući: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kontejneri i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poklopci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81272" y="642857"/>
            <a:ext cx="2993550" cy="202868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857495" y="1695399"/>
            <a:ext cx="2896104" cy="961161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R="87630" algn="r">
              <a:lnSpc>
                <a:spcPct val="100000"/>
              </a:lnSpc>
              <a:spcBef>
                <a:spcPts val="375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RASHLADNA VITRINA</a:t>
            </a:r>
            <a:endParaRPr sz="1850" dirty="0">
              <a:latin typeface="Arial"/>
              <a:cs typeface="Arial"/>
            </a:endParaRPr>
          </a:p>
          <a:p>
            <a:pPr marL="37338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RAVNO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1800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  <a:p>
            <a:pPr marR="107314" algn="r">
              <a:lnSpc>
                <a:spcPct val="100000"/>
              </a:lnSpc>
              <a:spcBef>
                <a:spcPts val="5"/>
              </a:spcBef>
            </a:pPr>
            <a:endParaRPr sz="8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05713" y="9485587"/>
            <a:ext cx="1078865" cy="26479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Kućište od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endParaRPr sz="550">
              <a:latin typeface="Arial"/>
              <a:cs typeface="Arial"/>
            </a:endParaRPr>
          </a:p>
          <a:p>
            <a:pPr marL="126364">
              <a:lnSpc>
                <a:spcPct val="100000"/>
              </a:lnSpc>
              <a:spcBef>
                <a:spcPts val="34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8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1/3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GN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68239" y="9488279"/>
            <a:ext cx="1465580" cy="13398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Statičko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hlađenje pjenastim isparivačem</a:t>
            </a:r>
            <a:endParaRPr sz="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31071" y="9486400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2202815" cy="5514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Luksuzni hladnjački displej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staklenim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kućištem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3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nosači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 x1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720591"/>
            <a:ext cx="1688464" cy="144295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podesivim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nogama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digitalni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regulator temperature</a:t>
            </a:r>
            <a:endParaRPr sz="650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5" dirty="0" err="1" smtClean="0">
                <a:solidFill>
                  <a:srgbClr val="221F1F"/>
                </a:solidFill>
                <a:latin typeface="Arial"/>
                <a:cs typeface="Arial"/>
              </a:rPr>
              <a:t>Statičko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hlađenje</a:t>
            </a:r>
            <a:endParaRPr sz="650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Pjenasti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isparivač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Rashladno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sredstvo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R600a / bez</a:t>
            </a:r>
            <a:r>
              <a:rPr sz="650" spc="-2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CFC-a</a:t>
            </a:r>
            <a:endParaRPr sz="650" dirty="0" smtClean="0"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° do 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+10 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 smtClean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Sistem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protiv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kondenzacije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250315" cy="17887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75,0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V435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Š1800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D395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V460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Š1880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D460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0,40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8719324276337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09400332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320815"/>
            <a:ext cx="132207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Isključujući: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kontejneri i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poklopci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93464" y="1194816"/>
            <a:ext cx="2961132" cy="114931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7124" y="7571232"/>
              <a:ext cx="1979675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1627" y="5942076"/>
            <a:ext cx="3890772" cy="10896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857494" y="1695399"/>
            <a:ext cx="2952505" cy="830356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R="84455" algn="r">
              <a:lnSpc>
                <a:spcPct val="100000"/>
              </a:lnSpc>
              <a:spcBef>
                <a:spcPts val="375"/>
              </a:spcBef>
            </a:pP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RASHLADNA VITRINA</a:t>
            </a:r>
            <a:endParaRPr sz="1850" dirty="0">
              <a:latin typeface="Arial"/>
              <a:cs typeface="Arial"/>
            </a:endParaRPr>
          </a:p>
          <a:p>
            <a:pPr marL="37084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RAVNO</a:t>
            </a:r>
            <a:r>
              <a:rPr sz="850" spc="-6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2000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05713" y="9485587"/>
            <a:ext cx="1078865" cy="26479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Kućište od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endParaRPr sz="550">
              <a:latin typeface="Arial"/>
              <a:cs typeface="Arial"/>
            </a:endParaRPr>
          </a:p>
          <a:p>
            <a:pPr marL="126364">
              <a:lnSpc>
                <a:spcPct val="100000"/>
              </a:lnSpc>
              <a:spcBef>
                <a:spcPts val="34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kapacitet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8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1/3</a:t>
            </a:r>
            <a:r>
              <a:rPr sz="6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GN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68239" y="9488279"/>
            <a:ext cx="1465580" cy="13398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600" spc="15" dirty="0">
                <a:solidFill>
                  <a:srgbClr val="FFFFFF"/>
                </a:solidFill>
                <a:latin typeface="Arial"/>
                <a:cs typeface="Arial"/>
              </a:rPr>
              <a:t>Statičko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hlađenje pjenastim isparivačem</a:t>
            </a:r>
            <a:endParaRPr sz="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31071" y="9486400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68920"/>
            <a:ext cx="2202815" cy="5514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Luksuzni hladnjački displej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staklenim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kućištem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3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nosači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9 x1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720591"/>
            <a:ext cx="1688464" cy="144295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podesivim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nogama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Statičko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hlađenje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Pjenasti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isparivač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Rashladno sredstvo R600a / bez</a:t>
            </a:r>
            <a:r>
              <a:rPr sz="650" spc="-2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CFC-a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Temperatura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0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° do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+10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° </a:t>
            </a:r>
            <a:r>
              <a:rPr sz="650" dirty="0" err="1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95000"/>
              </a:lnSpc>
              <a:spcBef>
                <a:spcPts val="1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Automatsko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odmrzavanje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protiv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kondenzacije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80992"/>
            <a:ext cx="1250315" cy="17322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00" spc="15" dirty="0">
                <a:solidFill>
                  <a:srgbClr val="7DC0E3"/>
                </a:solidFill>
                <a:latin typeface="Arial"/>
                <a:cs typeface="Arial"/>
              </a:rPr>
              <a:t>37,0</a:t>
            </a:r>
            <a:r>
              <a:rPr sz="600" spc="-8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79,0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V435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Š2000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D395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V460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Š2090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D460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0,44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Drvena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sa 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8719324276344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09400335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320815"/>
            <a:ext cx="132207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Isključujući: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kontejneri i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poklopci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08576" y="633983"/>
            <a:ext cx="1789175" cy="22632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4058" y="7337297"/>
            <a:ext cx="2030095" cy="2059305"/>
            <a:chOff x="464058" y="7337297"/>
            <a:chExt cx="2030095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7012" y="7350251"/>
              <a:ext cx="2004060" cy="2033270"/>
            </a:xfrm>
            <a:custGeom>
              <a:avLst/>
              <a:gdLst/>
              <a:ahLst/>
              <a:cxnLst/>
              <a:rect l="l" t="t" r="r" b="b"/>
              <a:pathLst>
                <a:path w="2004060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4059" y="2033016"/>
                  </a:lnTo>
                  <a:lnTo>
                    <a:pt x="2004059" y="2020824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3130296" y="7377683"/>
              <a:ext cx="1458668" cy="187147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513832" y="7362443"/>
              <a:ext cx="1770887" cy="200863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389405" y="1761557"/>
            <a:ext cx="1192530" cy="76559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130"/>
              </a:spcBef>
            </a:pPr>
            <a:r>
              <a:rPr sz="1550" spc="20" dirty="0">
                <a:solidFill>
                  <a:srgbClr val="929498"/>
                </a:solidFill>
                <a:latin typeface="Arial"/>
                <a:cs typeface="Arial"/>
              </a:rPr>
              <a:t>ZAMRZIVAČ</a:t>
            </a:r>
            <a:endParaRPr sz="1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FR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200L</a:t>
            </a:r>
            <a:r>
              <a:rPr sz="850" spc="-5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SS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90235"/>
            <a:ext cx="2537460" cy="189962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Zamrzivač </a:t>
            </a: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male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veličine 200L</a:t>
            </a:r>
            <a:r>
              <a:rPr sz="60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(135L)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čelika s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plastikom</a:t>
            </a:r>
            <a:r>
              <a:rPr sz="6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iznutra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Standardno sa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tri fiksne rešetke (3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odjeljka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)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Carel digitalnim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regulatorom  temperature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</a:pP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Statički </a:t>
            </a: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sistem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smrzavanja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Kompresor Aspera</a:t>
            </a:r>
            <a:endParaRPr sz="650" dirty="0">
              <a:latin typeface="Arial"/>
              <a:cs typeface="Arial"/>
            </a:endParaRPr>
          </a:p>
          <a:p>
            <a:pPr marL="12700" marR="1106170">
              <a:lnSpc>
                <a:spcPts val="1400"/>
              </a:lnSpc>
              <a:spcBef>
                <a:spcPts val="155"/>
              </a:spcBef>
            </a:pP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Podesive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noge bez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rashladnog sredstva  R600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Debljina izolacije 70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-10 °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do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-25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250315" cy="181421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sz="600" spc="10" dirty="0">
                <a:solidFill>
                  <a:srgbClr val="7DC0E3"/>
                </a:solidFill>
                <a:latin typeface="Arial"/>
                <a:cs typeface="Arial"/>
              </a:rPr>
              <a:t>51,0</a:t>
            </a:r>
            <a:r>
              <a:rPr sz="60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D615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V1020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Š640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D680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0,44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8719324276641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09400101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322315"/>
            <a:ext cx="63563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su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okretiva</a:t>
            </a:r>
            <a:endParaRPr sz="6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27372" y="9495080"/>
            <a:ext cx="132207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Carel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12693" y="9499000"/>
            <a:ext cx="1238250" cy="1187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Zamrzivač sa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kompresorom</a:t>
            </a:r>
            <a:r>
              <a:rPr sz="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aspera</a:t>
            </a:r>
            <a:endParaRPr sz="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289319" y="9502481"/>
            <a:ext cx="1605915" cy="1123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Kućište od nehrđajućeg čelika s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plastikom</a:t>
            </a:r>
            <a:r>
              <a:rPr sz="5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iznutra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13503" y="272795"/>
            <a:ext cx="2080259" cy="26826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4058" y="7337297"/>
            <a:ext cx="2030095" cy="2059305"/>
            <a:chOff x="464058" y="7337297"/>
            <a:chExt cx="2030095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7012" y="7350251"/>
              <a:ext cx="2004060" cy="2033270"/>
            </a:xfrm>
            <a:custGeom>
              <a:avLst/>
              <a:gdLst/>
              <a:ahLst/>
              <a:cxnLst/>
              <a:rect l="l" t="t" r="r" b="b"/>
              <a:pathLst>
                <a:path w="2004060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4059" y="2033016"/>
                  </a:lnTo>
                  <a:lnTo>
                    <a:pt x="2004059" y="2020824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3070859" y="7377683"/>
              <a:ext cx="1228343" cy="192023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305044" y="7377683"/>
              <a:ext cx="1691639" cy="199339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240057" y="1761557"/>
            <a:ext cx="1341755" cy="89344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67640">
              <a:lnSpc>
                <a:spcPct val="100000"/>
              </a:lnSpc>
              <a:spcBef>
                <a:spcPts val="130"/>
              </a:spcBef>
            </a:pPr>
            <a:r>
              <a:rPr sz="1550" spc="20" dirty="0">
                <a:solidFill>
                  <a:srgbClr val="929498"/>
                </a:solidFill>
                <a:latin typeface="Arial"/>
                <a:cs typeface="Arial"/>
              </a:rPr>
              <a:t>ZAMRZIVAČ</a:t>
            </a:r>
            <a:endParaRPr sz="1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FR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400L</a:t>
            </a:r>
            <a:r>
              <a:rPr sz="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BIJELI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  <a:p>
            <a:pPr marL="646430">
              <a:lnSpc>
                <a:spcPct val="100000"/>
              </a:lnSpc>
            </a:pPr>
            <a:endParaRPr sz="8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88732"/>
            <a:ext cx="2498358" cy="102874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Veličina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hladnjaka 400L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(360L)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Vanjski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dio presvučen bijelim premazom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unutrašnjost od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plastike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Standardno sa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  <a:p>
            <a:pPr marL="12700" marR="39370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4 podesive police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9370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93700">
              <a:lnSpc>
                <a:spcPct val="180000"/>
              </a:lnSpc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Static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Freezing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System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255499"/>
            <a:ext cx="1697989" cy="83869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Kompresor Aspera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1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 sadrži rashladno sredstvo R290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Podesive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Debljina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izolacije 50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-10 °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do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-25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33754"/>
            <a:ext cx="12837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210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74,0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95,5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V1870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D615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V2000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Š640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D680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0,87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8719324276627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09400150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19744" y="9495080"/>
            <a:ext cx="132651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13233" y="9499000"/>
            <a:ext cx="1238250" cy="1187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Zamrzivač sa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kompresorom</a:t>
            </a:r>
            <a:r>
              <a:rPr sz="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aspera</a:t>
            </a:r>
            <a:endParaRPr sz="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618535" y="9500163"/>
            <a:ext cx="1113155" cy="24002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Vanjski dio presvučen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bijelim</a:t>
            </a:r>
            <a:r>
              <a:rPr sz="4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premazom</a:t>
            </a:r>
            <a:endParaRPr sz="450">
              <a:latin typeface="Arial"/>
              <a:cs typeface="Arial"/>
            </a:endParaRPr>
          </a:p>
          <a:p>
            <a:pPr marL="43180" algn="ctr">
              <a:lnSpc>
                <a:spcPct val="100000"/>
              </a:lnSpc>
              <a:spcBef>
                <a:spcPts val="509"/>
              </a:spcBef>
            </a:pP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plastičnim</a:t>
            </a:r>
            <a:r>
              <a:rPr sz="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enterijerom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05528" y="222504"/>
            <a:ext cx="1613091" cy="27287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4058" y="7337297"/>
            <a:ext cx="2030095" cy="2059305"/>
            <a:chOff x="464058" y="7337297"/>
            <a:chExt cx="2030095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7012" y="7350251"/>
              <a:ext cx="2004060" cy="2033270"/>
            </a:xfrm>
            <a:custGeom>
              <a:avLst/>
              <a:gdLst/>
              <a:ahLst/>
              <a:cxnLst/>
              <a:rect l="l" t="t" r="r" b="b"/>
              <a:pathLst>
                <a:path w="2004060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4059" y="2033016"/>
                  </a:lnTo>
                  <a:lnTo>
                    <a:pt x="2004059" y="2020824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3105648" y="7377683"/>
              <a:ext cx="1190507" cy="196900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391835" y="7377683"/>
              <a:ext cx="1892884" cy="199339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386355" y="1761557"/>
            <a:ext cx="1195705" cy="76559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130"/>
              </a:spcBef>
            </a:pPr>
            <a:r>
              <a:rPr sz="1550" spc="20" dirty="0">
                <a:solidFill>
                  <a:srgbClr val="929498"/>
                </a:solidFill>
                <a:latin typeface="Arial"/>
                <a:cs typeface="Arial"/>
              </a:rPr>
              <a:t>ZAMRZIVAČ</a:t>
            </a:r>
            <a:endParaRPr sz="1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FR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400L</a:t>
            </a:r>
            <a:r>
              <a:rPr sz="850" spc="-5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SS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95536"/>
            <a:ext cx="1790700" cy="975523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15" dirty="0">
                <a:solidFill>
                  <a:srgbClr val="221F1F"/>
                </a:solidFill>
                <a:latin typeface="Arial"/>
                <a:cs typeface="Arial"/>
              </a:rPr>
              <a:t>Veličina zamrzivača 400L</a:t>
            </a:r>
            <a:r>
              <a:rPr sz="5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550" spc="15" dirty="0">
                <a:solidFill>
                  <a:srgbClr val="221F1F"/>
                </a:solidFill>
                <a:latin typeface="Arial"/>
                <a:cs typeface="Arial"/>
              </a:rPr>
              <a:t>(360L)</a:t>
            </a:r>
            <a:endParaRPr sz="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čelika s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plastikom</a:t>
            </a:r>
            <a:r>
              <a:rPr sz="6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iznutra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Standardno sa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  <a:p>
            <a:pPr marL="12700" marR="116839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4 podesive police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16839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16839">
              <a:lnSpc>
                <a:spcPct val="180000"/>
              </a:lnSpc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Static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Freezing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System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255499"/>
            <a:ext cx="1697989" cy="83869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Kompresor Aspera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1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 sadrži rashladno sredstvo R290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Podesive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Debljina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izolacije 50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-10 °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do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-25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33754"/>
            <a:ext cx="1335527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210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74,0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95,0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V1870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D615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V2000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Š640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D680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0,87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8719324276658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09400110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19744" y="9495080"/>
            <a:ext cx="132651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13233" y="9499000"/>
            <a:ext cx="1238250" cy="1187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Zamrzivač sa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kompresorom</a:t>
            </a:r>
            <a:r>
              <a:rPr sz="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aspera</a:t>
            </a:r>
            <a:endParaRPr sz="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289319" y="9502481"/>
            <a:ext cx="1605915" cy="1123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Kućište od nehrđajućeg čelika s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plastikom</a:t>
            </a:r>
            <a:r>
              <a:rPr sz="5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iznutra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21589" y="246888"/>
            <a:ext cx="1663207" cy="271271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337297"/>
            <a:ext cx="2032000" cy="2059305"/>
            <a:chOff x="462533" y="7337297"/>
            <a:chExt cx="2032000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3154680" y="7377683"/>
              <a:ext cx="1336243" cy="194462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867400" y="7377683"/>
              <a:ext cx="1389887" cy="194462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76073" y="1728713"/>
            <a:ext cx="3213301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DELUXE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5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ZAMRZIVAČ</a:t>
            </a:r>
            <a:endParaRPr sz="1850" dirty="0">
              <a:latin typeface="Arial"/>
              <a:cs typeface="Arial"/>
            </a:endParaRPr>
          </a:p>
          <a:p>
            <a:pPr marL="71374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FR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400L</a:t>
            </a:r>
            <a:r>
              <a:rPr sz="850" spc="-3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SN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4342" y="3168920"/>
            <a:ext cx="2415540" cy="9446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Snažni profesionalni hladnjak 400L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(429L)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25781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iznutra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(AISI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304)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5781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Luksuzno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završen 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bravu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5781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Samo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zatvarajuća 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antibakterijskom 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gumom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5781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zaobljenim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uglovima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4342" y="4238755"/>
            <a:ext cx="2370455" cy="1497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3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podesive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police 530 x550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Takođe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pogodan</a:t>
            </a:r>
            <a:r>
              <a:rPr sz="650" spc="5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kontejnere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1/1 GN</a:t>
            </a:r>
            <a:endParaRPr sz="650" dirty="0" smtClean="0">
              <a:latin typeface="Arial"/>
              <a:cs typeface="Arial"/>
            </a:endParaRPr>
          </a:p>
          <a:p>
            <a:pPr marL="12700" marR="501650">
              <a:lnSpc>
                <a:spcPct val="150000"/>
              </a:lnSpc>
              <a:spcBef>
                <a:spcPts val="15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digitalni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1650">
              <a:lnSpc>
                <a:spcPct val="150000"/>
              </a:lnSpc>
              <a:spcBef>
                <a:spcPts val="150"/>
              </a:spcBef>
            </a:pP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Statički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sistem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smrzavanje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 err="1" smtClean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60"/>
              </a:spcBef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LED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osvjetljenje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Ne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sadrži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rashladno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sredstvo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R290 /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 smtClean="0">
              <a:latin typeface="Arial"/>
              <a:cs typeface="Arial"/>
            </a:endParaRPr>
          </a:p>
          <a:p>
            <a:pPr marL="12700" marR="677545">
              <a:lnSpc>
                <a:spcPct val="150000"/>
              </a:lnSpc>
              <a:spcBef>
                <a:spcPts val="2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4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kotača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,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2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kočnicama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Debljina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izolacije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60 mm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677545">
              <a:lnSpc>
                <a:spcPct val="150000"/>
              </a:lnSpc>
              <a:spcBef>
                <a:spcPts val="25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-10 °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do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-20 °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33754"/>
            <a:ext cx="1295400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600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130,0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140,0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V2000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D700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V2130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Š720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1,13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8719324276702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09400135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19744" y="9495080"/>
            <a:ext cx="132651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308260" y="9515075"/>
            <a:ext cx="924560" cy="990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Rashladni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sistem sa</a:t>
            </a:r>
            <a:r>
              <a:rPr sz="4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4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42284" y="9506202"/>
            <a:ext cx="1196340" cy="1079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 i</a:t>
            </a:r>
            <a:r>
              <a:rPr sz="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iznutra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83608" y="222504"/>
            <a:ext cx="1763680" cy="27287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4058" y="7337297"/>
            <a:ext cx="2030095" cy="2059305"/>
            <a:chOff x="464058" y="7337297"/>
            <a:chExt cx="2030095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7012" y="7350251"/>
              <a:ext cx="2004060" cy="2033270"/>
            </a:xfrm>
            <a:custGeom>
              <a:avLst/>
              <a:gdLst/>
              <a:ahLst/>
              <a:cxnLst/>
              <a:rect l="l" t="t" r="r" b="b"/>
              <a:pathLst>
                <a:path w="2004060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4059" y="2033016"/>
                  </a:lnTo>
                  <a:lnTo>
                    <a:pt x="2004059" y="2020824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3115056" y="7377683"/>
              <a:ext cx="1254251" cy="194462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305044" y="7377683"/>
              <a:ext cx="1787651" cy="199339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240057" y="1761557"/>
            <a:ext cx="1341755" cy="76559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67640">
              <a:lnSpc>
                <a:spcPct val="100000"/>
              </a:lnSpc>
              <a:spcBef>
                <a:spcPts val="130"/>
              </a:spcBef>
            </a:pPr>
            <a:r>
              <a:rPr sz="1550" spc="20" dirty="0">
                <a:solidFill>
                  <a:srgbClr val="929498"/>
                </a:solidFill>
                <a:latin typeface="Arial"/>
                <a:cs typeface="Arial"/>
              </a:rPr>
              <a:t>ZAMRZIVAČ</a:t>
            </a:r>
            <a:endParaRPr sz="1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FR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600L</a:t>
            </a:r>
            <a:r>
              <a:rPr sz="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BIJELI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88732"/>
            <a:ext cx="2498358" cy="102874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Veličina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hladnjaka 600L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(570L)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Vanjski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dio presvučen bijelim premazom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unutrašnjost od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plastike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Standardno sa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  <a:p>
            <a:pPr marL="12700" marR="39370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4 podesive police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9370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93700">
              <a:lnSpc>
                <a:spcPct val="180000"/>
              </a:lnSpc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Static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Freezing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System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255499"/>
            <a:ext cx="1697989" cy="83869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Kompresor Aspera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1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 sadrži rashladno sredstvo R290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Podesive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Debljina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izolacije 50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-10 °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do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-25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33754"/>
            <a:ext cx="12075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94,0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124,0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V1870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Š775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D735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V2030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Š780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D820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1,3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8719324276634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09400155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19744" y="9495080"/>
            <a:ext cx="132651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13233" y="9499000"/>
            <a:ext cx="1238250" cy="1187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Zamrzivač sa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kompresorom</a:t>
            </a:r>
            <a:r>
              <a:rPr sz="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aspera</a:t>
            </a:r>
            <a:endParaRPr sz="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618535" y="9500163"/>
            <a:ext cx="1113155" cy="24002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0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Vanjski dio presvučen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bijelim</a:t>
            </a:r>
            <a:r>
              <a:rPr sz="4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premazom</a:t>
            </a:r>
            <a:endParaRPr sz="450">
              <a:latin typeface="Arial"/>
              <a:cs typeface="Arial"/>
            </a:endParaRPr>
          </a:p>
          <a:p>
            <a:pPr marL="43180" algn="ctr">
              <a:lnSpc>
                <a:spcPct val="100000"/>
              </a:lnSpc>
              <a:spcBef>
                <a:spcPts val="509"/>
              </a:spcBef>
            </a:pPr>
            <a:r>
              <a:rPr sz="500" spc="10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plastičnim</a:t>
            </a:r>
            <a:r>
              <a:rPr sz="5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FFFFFF"/>
                </a:solidFill>
                <a:latin typeface="Arial"/>
                <a:cs typeface="Arial"/>
              </a:rPr>
              <a:t>enterijerom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55108" y="222504"/>
            <a:ext cx="1862622" cy="27614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4058" y="7337297"/>
            <a:ext cx="2030095" cy="2059305"/>
            <a:chOff x="464058" y="7337297"/>
            <a:chExt cx="2030095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7012" y="7350251"/>
              <a:ext cx="2004060" cy="2033270"/>
            </a:xfrm>
            <a:custGeom>
              <a:avLst/>
              <a:gdLst/>
              <a:ahLst/>
              <a:cxnLst/>
              <a:rect l="l" t="t" r="r" b="b"/>
              <a:pathLst>
                <a:path w="2004060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4059" y="2033016"/>
                  </a:lnTo>
                  <a:lnTo>
                    <a:pt x="2004059" y="2020824"/>
                  </a:lnTo>
                  <a:lnTo>
                    <a:pt x="2004059" y="12192"/>
                  </a:lnTo>
                  <a:lnTo>
                    <a:pt x="2004059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3105911" y="7377683"/>
              <a:ext cx="1287779" cy="196291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611193" y="7377683"/>
              <a:ext cx="1649153" cy="199339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9696"/>
            <a:ext cx="3883151" cy="107899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389405" y="1761557"/>
            <a:ext cx="1192530" cy="76559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130"/>
              </a:spcBef>
            </a:pPr>
            <a:r>
              <a:rPr sz="1550" spc="20" dirty="0">
                <a:solidFill>
                  <a:srgbClr val="929498"/>
                </a:solidFill>
                <a:latin typeface="Arial"/>
                <a:cs typeface="Arial"/>
              </a:rPr>
              <a:t>ZAMRZIVAČ</a:t>
            </a:r>
            <a:endParaRPr sz="1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FR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600L</a:t>
            </a:r>
            <a:r>
              <a:rPr sz="850" spc="-5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SS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3190560"/>
            <a:ext cx="2117358" cy="99732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Zamrzivač velike veličine 600L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(570L)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čelika s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plastikom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iznutra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Standardno sa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bravom</a:t>
            </a:r>
            <a:endParaRPr sz="650" dirty="0">
              <a:latin typeface="Arial"/>
              <a:cs typeface="Arial"/>
            </a:endParaRPr>
          </a:p>
          <a:p>
            <a:pPr marL="12700" marR="116839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4 podesive police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16839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digitalni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regulator temperature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16839">
              <a:lnSpc>
                <a:spcPct val="180000"/>
              </a:lnSpc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Static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Freezing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System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255499"/>
            <a:ext cx="1697989" cy="83869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Kompresor Aspera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15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 sadrži rashladno sredstvo R290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/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Podesive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Debljina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izolacije 50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-10 °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do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-25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33754"/>
            <a:ext cx="12075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94,0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117,0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V1870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Š775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D735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V2030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Š780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D820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1,3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8719324276665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09400120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19744" y="9495080"/>
            <a:ext cx="132651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13233" y="9499000"/>
            <a:ext cx="1238250" cy="1187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Zamrzivač sa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kompresorom</a:t>
            </a:r>
            <a:r>
              <a:rPr sz="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aspera</a:t>
            </a:r>
            <a:endParaRPr sz="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289319" y="9502481"/>
            <a:ext cx="1605915" cy="1123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50" spc="5" dirty="0">
                <a:solidFill>
                  <a:srgbClr val="FFFFFF"/>
                </a:solidFill>
                <a:latin typeface="Arial"/>
                <a:cs typeface="Arial"/>
              </a:rPr>
              <a:t>Kućište od nehrđajućeg čelika s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plastikom</a:t>
            </a:r>
            <a:r>
              <a:rPr sz="5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FFFFFF"/>
                </a:solidFill>
                <a:latin typeface="Arial"/>
                <a:cs typeface="Arial"/>
              </a:rPr>
              <a:t>iznutra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84191" y="246888"/>
            <a:ext cx="1621536" cy="27614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337297"/>
            <a:ext cx="2032000" cy="2059305"/>
            <a:chOff x="462533" y="7337297"/>
            <a:chExt cx="2032000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3179064" y="7377683"/>
              <a:ext cx="1530095" cy="192023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452869" y="7377683"/>
              <a:ext cx="1799846" cy="199339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76073" y="1728713"/>
            <a:ext cx="2764615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DELUXE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50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ZAMRZIVAČ</a:t>
            </a:r>
            <a:endParaRPr sz="1850" dirty="0">
              <a:latin typeface="Arial"/>
              <a:cs typeface="Arial"/>
            </a:endParaRPr>
          </a:p>
          <a:p>
            <a:pPr marL="70739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FR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600L</a:t>
            </a:r>
            <a:r>
              <a:rPr sz="850" spc="-3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GN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19744" y="9489485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42284" y="9501477"/>
            <a:ext cx="1196340" cy="1174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 i</a:t>
            </a:r>
            <a:r>
              <a:rPr sz="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iznutra</a:t>
            </a:r>
            <a:endParaRPr sz="5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308260" y="9510855"/>
            <a:ext cx="924560" cy="10795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Rashladni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sistem sa</a:t>
            </a:r>
            <a:r>
              <a:rPr sz="4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4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415540" cy="9446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Snažni profesionalni hladnjak 600L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(537L)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25781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iznutra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(AISI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304)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5781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Luksuzno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završen 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bravu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5781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Samo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zatvarajuća 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antibakterijskom 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gumom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5781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zaobljenim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uglovima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4238755"/>
            <a:ext cx="2302510" cy="5514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3 podesive police 2/1 GN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digitalni</a:t>
            </a:r>
            <a:r>
              <a:rPr sz="650" spc="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regulator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temperature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Statički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zamrzavanje sa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ventilatorom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778472"/>
            <a:ext cx="811530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LED osvjetljenje</a:t>
            </a:r>
            <a:r>
              <a:rPr sz="60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endParaRPr sz="600" dirty="0">
              <a:latin typeface="Arial"/>
              <a:cs typeface="Arial"/>
            </a:endParaRPr>
          </a:p>
        </p:txBody>
      </p:sp>
      <p:graphicFrame>
        <p:nvGraphicFramePr>
          <p:cNvPr id="34" name="object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326505"/>
              </p:ext>
            </p:extLst>
          </p:nvPr>
        </p:nvGraphicFramePr>
        <p:xfrm>
          <a:off x="701714" y="4966758"/>
          <a:ext cx="5439408" cy="6498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2835"/>
                <a:gridCol w="1802129"/>
                <a:gridCol w="2544444"/>
              </a:tblGrid>
              <a:tr h="145108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HS </a:t>
                      </a:r>
                      <a:r>
                        <a:rPr sz="650" spc="-5" dirty="0" err="1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carinski</a:t>
                      </a: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84185019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Ne sadrži rashladno sredstvo R290 /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CFC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2384" marB="0"/>
                </a:tc>
              </a:tr>
              <a:tr h="169163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8719324276719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Opremljen sa 4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kotača,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2 sa</a:t>
                      </a:r>
                      <a:r>
                        <a:rPr sz="650" spc="2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kočnicama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6670" marB="0"/>
                </a:tc>
              </a:tr>
              <a:tr h="188954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650" spc="-5" dirty="0" err="1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09400005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Debljina izolacije 60 </a:t>
                      </a:r>
                      <a:r>
                        <a:rPr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mm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5560" marB="0"/>
                </a:tc>
              </a:tr>
              <a:tr h="146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ts val="725"/>
                        </a:lnSpc>
                        <a:spcBef>
                          <a:spcPts val="330"/>
                        </a:spcBef>
                      </a:pPr>
                      <a:r>
                        <a:rPr lang="hr-HR"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Temperatura </a:t>
                      </a:r>
                      <a:r>
                        <a:rPr lang="hr-HR"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-10 °</a:t>
                      </a:r>
                      <a:r>
                        <a:rPr lang="hr-HR" sz="650" spc="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1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do </a:t>
                      </a:r>
                      <a:r>
                        <a:rPr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-20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°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Celzijusa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1910" marB="0"/>
                </a:tc>
              </a:tr>
            </a:tbl>
          </a:graphicData>
        </a:graphic>
      </p:graphicFrame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301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295400" cy="1303817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600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135,0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145,0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V2000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D810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V2130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Š720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D840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1,29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88992" y="8755380"/>
            <a:ext cx="402590" cy="628015"/>
          </a:xfrm>
          <a:custGeom>
            <a:avLst/>
            <a:gdLst/>
            <a:ahLst/>
            <a:cxnLst/>
            <a:rect l="l" t="t" r="r" b="b"/>
            <a:pathLst>
              <a:path w="402589" h="628015">
                <a:moveTo>
                  <a:pt x="402335" y="627887"/>
                </a:moveTo>
                <a:lnTo>
                  <a:pt x="0" y="627887"/>
                </a:lnTo>
                <a:lnTo>
                  <a:pt x="0" y="0"/>
                </a:lnTo>
                <a:lnTo>
                  <a:pt x="402335" y="0"/>
                </a:lnTo>
                <a:lnTo>
                  <a:pt x="402335" y="627887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7546085"/>
            <a:ext cx="7772400" cy="2392045"/>
            <a:chOff x="0" y="7546085"/>
            <a:chExt cx="7772400" cy="2392045"/>
          </a:xfrm>
        </p:grpSpPr>
        <p:sp>
          <p:nvSpPr>
            <p:cNvPr id="5" name="object 5"/>
            <p:cNvSpPr/>
            <p:nvPr/>
          </p:nvSpPr>
          <p:spPr>
            <a:xfrm>
              <a:off x="0" y="8755392"/>
              <a:ext cx="7772400" cy="1182370"/>
            </a:xfrm>
            <a:custGeom>
              <a:avLst/>
              <a:gdLst/>
              <a:ahLst/>
              <a:cxnLst/>
              <a:rect l="l" t="t" r="r" b="b"/>
              <a:pathLst>
                <a:path w="7772400" h="1182370">
                  <a:moveTo>
                    <a:pt x="7772400" y="0"/>
                  </a:moveTo>
                  <a:lnTo>
                    <a:pt x="7296899" y="0"/>
                  </a:lnTo>
                  <a:lnTo>
                    <a:pt x="7296899" y="627380"/>
                  </a:lnTo>
                  <a:lnTo>
                    <a:pt x="0" y="627380"/>
                  </a:lnTo>
                  <a:lnTo>
                    <a:pt x="0" y="1182370"/>
                  </a:lnTo>
                  <a:lnTo>
                    <a:pt x="7772400" y="1182370"/>
                  </a:lnTo>
                  <a:lnTo>
                    <a:pt x="7772400" y="62738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6433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8376" y="7586471"/>
              <a:ext cx="1798320" cy="16504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318760" y="7571231"/>
              <a:ext cx="1965959" cy="178765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14" name="object 14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37888" y="534923"/>
            <a:ext cx="2329211" cy="239544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022099" y="1695399"/>
            <a:ext cx="1830070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marR="189865" indent="-21590">
              <a:lnSpc>
                <a:spcPct val="112400"/>
              </a:lnSpc>
              <a:spcBef>
                <a:spcPts val="10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ESPRESSO  MAŠINA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MODEL: ELEGANTNOST - 1</a:t>
            </a:r>
            <a:r>
              <a:rPr sz="850" spc="-7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-5" dirty="0">
                <a:solidFill>
                  <a:srgbClr val="929498"/>
                </a:solidFill>
                <a:latin typeface="Arial"/>
                <a:cs typeface="Arial"/>
              </a:rPr>
              <a:t>GRUPA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516420" y="9476077"/>
            <a:ext cx="1236980" cy="27114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Uključujući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crijevo za dovod vode</a:t>
            </a:r>
            <a:r>
              <a:rPr sz="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00">
              <a:latin typeface="Arial"/>
              <a:cs typeface="Arial"/>
            </a:endParaRPr>
          </a:p>
          <a:p>
            <a:pPr marL="309245">
              <a:lnSpc>
                <a:spcPct val="100000"/>
              </a:lnSpc>
              <a:spcBef>
                <a:spcPts val="430"/>
              </a:spcBef>
            </a:pP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membrana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5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čišćenje</a:t>
            </a:r>
            <a:endParaRPr sz="5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10057" y="9483118"/>
            <a:ext cx="1562735" cy="416559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Hromirani čelični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krak za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paru,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Chrome</a:t>
            </a:r>
            <a:r>
              <a:rPr sz="5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slavina</a:t>
            </a:r>
            <a:endParaRPr sz="550">
              <a:latin typeface="Arial"/>
              <a:cs typeface="Arial"/>
            </a:endParaRPr>
          </a:p>
          <a:p>
            <a:pPr marL="346075" marR="46355" indent="-44450">
              <a:lnSpc>
                <a:spcPts val="1180"/>
              </a:lnSpc>
              <a:spcBef>
                <a:spcPts val="5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kipuću vodu,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espresso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klipovi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filter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140454" y="9487958"/>
            <a:ext cx="110998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Stoji mirno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 4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gumene</a:t>
            </a:r>
            <a:r>
              <a:rPr sz="6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noge</a:t>
            </a:r>
            <a:endParaRPr sz="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9635" y="3262315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88732"/>
            <a:ext cx="2555240" cy="24752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Kvalitetna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espresso mašina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Tehnološki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napredna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pouzdana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Filter za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ladicu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Chrome</a:t>
            </a:r>
            <a:endParaRPr sz="650" dirty="0">
              <a:latin typeface="Arial"/>
              <a:cs typeface="Arial"/>
            </a:endParaRPr>
          </a:p>
          <a:p>
            <a:pPr marL="12700" marR="170815">
              <a:lnSpc>
                <a:spcPct val="195000"/>
              </a:lnSpc>
              <a:spcBef>
                <a:spcPts val="2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velika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posuda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kaplje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70815">
              <a:lnSpc>
                <a:spcPct val="195000"/>
              </a:lnSpc>
              <a:spcBef>
                <a:spcPts val="2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Odvojena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kontrolna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ploča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jednostavnim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kontrolama 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dodir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4 različite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doze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kafe 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grupi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Idealno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pogodno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različite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pripreme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kafe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Automatski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dovod vode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viamagnetikosolenoidni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ventili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VISOKA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efikasna ugrađena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volumetrijska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motorna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pumpa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automatskim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filtrom čestica i zadržavajućim 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ventilima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Nizak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pritisak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vode: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Pumpe se automatski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isključuju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Upozoravajuća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lampica na niskom nivou vode u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kotlu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Grijaći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element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kotla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automatski se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isključuje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Bakarni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kotao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antivakuumom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5681943"/>
            <a:ext cx="2478405" cy="6097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opremljena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sigurnosnim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grupa glava sa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predkomorom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direktnu</a:t>
            </a:r>
            <a:r>
              <a:rPr sz="650" spc="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infuziju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Direktno ubrizgavanje vode iz bojlera na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kafu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Samoočišćujuća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glava  automatskim ispiranjem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unazad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643372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33754"/>
            <a:ext cx="1204595" cy="1809853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2800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35,0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38,0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V530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Š460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D590 mm </a:t>
            </a:r>
            <a:endParaRPr lang="hr-HR" sz="650" spc="-10" dirty="0" smtClean="0">
              <a:solidFill>
                <a:srgbClr val="643372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643372"/>
                </a:solidFill>
                <a:latin typeface="Arial"/>
                <a:cs typeface="Arial"/>
              </a:rPr>
              <a:t>V560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Š655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D550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0,20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5" dirty="0">
                <a:solidFill>
                  <a:srgbClr val="643372"/>
                </a:solidFill>
                <a:latin typeface="Arial"/>
                <a:cs typeface="Arial"/>
              </a:rPr>
              <a:t>Kartonska kutija sa</a:t>
            </a:r>
            <a:r>
              <a:rPr sz="655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5" spc="-5" dirty="0">
                <a:solidFill>
                  <a:srgbClr val="643372"/>
                </a:solidFill>
                <a:latin typeface="Arial"/>
                <a:cs typeface="Arial"/>
              </a:rPr>
              <a:t>pjenom</a:t>
            </a:r>
            <a:endParaRPr sz="655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85167100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8719632121695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08804000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6363524"/>
            <a:ext cx="2541270" cy="6476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Proizvodnja: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240 espresso čaša na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sat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kotla: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6,0 litara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Uključujući: vodovod, membrana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čišćenje,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klip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jednim izljevom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dvostrukim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izljevom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84191" y="172212"/>
            <a:ext cx="2008631" cy="27873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337297"/>
            <a:ext cx="2032000" cy="2059305"/>
            <a:chOff x="462533" y="7337297"/>
            <a:chExt cx="2032000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3206496" y="7362444"/>
              <a:ext cx="1235963" cy="195986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3716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303520" y="7362444"/>
              <a:ext cx="1978151" cy="189597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76073" y="1728713"/>
            <a:ext cx="3020375" cy="79380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DELUXE</a:t>
            </a:r>
            <a:r>
              <a:rPr sz="1850" spc="-5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lang="hr-HR" sz="1850" spc="-10" dirty="0" smtClean="0">
                <a:solidFill>
                  <a:srgbClr val="929498"/>
                </a:solidFill>
                <a:latin typeface="Arial"/>
                <a:cs typeface="Arial"/>
              </a:rPr>
              <a:t>ZAMRZIVAČ</a:t>
            </a:r>
            <a:endParaRPr sz="1850" dirty="0">
              <a:latin typeface="Arial"/>
              <a:cs typeface="Arial"/>
            </a:endParaRPr>
          </a:p>
          <a:p>
            <a:pPr marL="662940">
              <a:lnSpc>
                <a:spcPct val="100000"/>
              </a:lnSpc>
              <a:spcBef>
                <a:spcPts val="131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FR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1200L</a:t>
            </a:r>
            <a:r>
              <a:rPr sz="850" spc="-3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GN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19744" y="9489485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542284" y="9501477"/>
            <a:ext cx="1196340" cy="1174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 i</a:t>
            </a:r>
            <a:r>
              <a:rPr sz="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iznutra</a:t>
            </a:r>
            <a:endParaRPr sz="5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308260" y="9510855"/>
            <a:ext cx="924560" cy="10795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Rashladni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sistem sa</a:t>
            </a:r>
            <a:r>
              <a:rPr sz="4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4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505710" cy="13747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Snažni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profesionalni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hladnjak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1200L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(1173L)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 smtClean="0">
              <a:latin typeface="Arial"/>
              <a:cs typeface="Arial"/>
            </a:endParaRPr>
          </a:p>
          <a:p>
            <a:pPr marL="12700" marR="777875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Unutrašnji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čelik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(AISI 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304)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777875">
              <a:lnSpc>
                <a:spcPct val="150000"/>
              </a:lnSpc>
            </a:pP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Luksuzno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završen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uključuje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bravu</a:t>
            </a:r>
            <a:endParaRPr sz="650" dirty="0" smtClean="0">
              <a:latin typeface="Arial"/>
              <a:cs typeface="Arial"/>
            </a:endParaRPr>
          </a:p>
          <a:p>
            <a:pPr marL="12700" marR="37592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Samozatvarajuća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vrata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antibakterijskom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err="1" smtClean="0">
                <a:solidFill>
                  <a:srgbClr val="221F1F"/>
                </a:solidFill>
                <a:latin typeface="Arial"/>
                <a:cs typeface="Arial"/>
              </a:rPr>
              <a:t>gumom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7592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Unutar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zaobljenih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uglova</a:t>
            </a:r>
            <a:endParaRPr sz="650" dirty="0" smtClean="0">
              <a:latin typeface="Arial"/>
              <a:cs typeface="Arial"/>
            </a:endParaRPr>
          </a:p>
          <a:p>
            <a:pPr marL="12700" marR="43053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Opremljen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šest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podesivih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polica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2/1 GN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3053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digitalni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regulator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temperature</a:t>
            </a:r>
            <a:endParaRPr sz="650" dirty="0" smtClean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Statični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sistem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zamrzavanje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err="1" smtClean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lang="hr-HR"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LED</a:t>
            </a:r>
            <a:r>
              <a:rPr sz="650" spc="-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osvjetljenjem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42192" y="4657553"/>
            <a:ext cx="1697989" cy="65338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Ne sadrži rashladno sredstvo R290 /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CFC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sa 4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kotača,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sa kočnicama  Debljina izolacije 60 mm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3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Temperatura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-10 °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do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-20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°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Celzijusa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145289" y="3633754"/>
            <a:ext cx="1340485" cy="178879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700 W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180,0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190,0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V2000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Š1340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D810 mm V2130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Š1370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D840 mm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2,45 cbm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5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5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5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5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84185019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8719324276726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09400015</a:t>
            </a:r>
            <a:endParaRPr sz="6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9920"/>
          </a:xfrm>
          <a:custGeom>
            <a:avLst/>
            <a:gdLst/>
            <a:ahLst/>
            <a:cxnLst/>
            <a:rect l="l" t="t" r="r" b="b"/>
            <a:pathLst>
              <a:path w="2883535" h="629920">
                <a:moveTo>
                  <a:pt x="2883408" y="629412"/>
                </a:moveTo>
                <a:lnTo>
                  <a:pt x="0" y="629412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9412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755392"/>
            <a:ext cx="7772400" cy="1182370"/>
          </a:xfrm>
          <a:custGeom>
            <a:avLst/>
            <a:gdLst/>
            <a:ahLst/>
            <a:cxnLst/>
            <a:rect l="l" t="t" r="r" b="b"/>
            <a:pathLst>
              <a:path w="7772400" h="1182370">
                <a:moveTo>
                  <a:pt x="5291328" y="0"/>
                </a:moveTo>
                <a:lnTo>
                  <a:pt x="4888992" y="0"/>
                </a:lnTo>
                <a:lnTo>
                  <a:pt x="4888992" y="629412"/>
                </a:lnTo>
                <a:lnTo>
                  <a:pt x="5291328" y="629412"/>
                </a:lnTo>
                <a:lnTo>
                  <a:pt x="5291328" y="0"/>
                </a:lnTo>
                <a:close/>
              </a:path>
              <a:path w="7772400" h="1182370">
                <a:moveTo>
                  <a:pt x="7772400" y="0"/>
                </a:moveTo>
                <a:lnTo>
                  <a:pt x="7296899" y="0"/>
                </a:lnTo>
                <a:lnTo>
                  <a:pt x="7296899" y="629920"/>
                </a:lnTo>
                <a:lnTo>
                  <a:pt x="0" y="629920"/>
                </a:lnTo>
                <a:lnTo>
                  <a:pt x="0" y="1182370"/>
                </a:lnTo>
                <a:lnTo>
                  <a:pt x="7772400" y="1182370"/>
                </a:lnTo>
                <a:lnTo>
                  <a:pt x="7772400" y="629920"/>
                </a:lnTo>
                <a:lnTo>
                  <a:pt x="7772400" y="0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84191" y="246888"/>
            <a:ext cx="1621536" cy="276148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62533" y="7337297"/>
            <a:ext cx="2032000" cy="2059305"/>
            <a:chOff x="462533" y="7337297"/>
            <a:chExt cx="2032000" cy="2059305"/>
          </a:xfrm>
        </p:grpSpPr>
        <p:sp>
          <p:nvSpPr>
            <p:cNvPr id="21" name="object 21"/>
            <p:cNvSpPr/>
            <p:nvPr/>
          </p:nvSpPr>
          <p:spPr>
            <a:xfrm>
              <a:off x="469391" y="7354823"/>
              <a:ext cx="2016251" cy="20345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487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870454" y="7337297"/>
            <a:ext cx="2032000" cy="2059305"/>
            <a:chOff x="2870454" y="7337297"/>
            <a:chExt cx="2032000" cy="2059305"/>
          </a:xfrm>
        </p:grpSpPr>
        <p:sp>
          <p:nvSpPr>
            <p:cNvPr id="24" name="object 24"/>
            <p:cNvSpPr/>
            <p:nvPr/>
          </p:nvSpPr>
          <p:spPr>
            <a:xfrm>
              <a:off x="3179064" y="7377683"/>
              <a:ext cx="1530095" cy="192023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8340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4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3391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5278374" y="7337297"/>
            <a:ext cx="2032000" cy="2059305"/>
            <a:chOff x="5278374" y="7337297"/>
            <a:chExt cx="2032000" cy="2059305"/>
          </a:xfrm>
        </p:grpSpPr>
        <p:sp>
          <p:nvSpPr>
            <p:cNvPr id="27" name="object 27"/>
            <p:cNvSpPr/>
            <p:nvPr/>
          </p:nvSpPr>
          <p:spPr>
            <a:xfrm>
              <a:off x="5452869" y="7377683"/>
              <a:ext cx="1799846" cy="199339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291328" y="7350251"/>
              <a:ext cx="2005964" cy="2033270"/>
            </a:xfrm>
            <a:custGeom>
              <a:avLst/>
              <a:gdLst/>
              <a:ahLst/>
              <a:cxnLst/>
              <a:rect l="l" t="t" r="r" b="b"/>
              <a:pathLst>
                <a:path w="2005965" h="2033270">
                  <a:moveTo>
                    <a:pt x="0" y="12192"/>
                  </a:moveTo>
                  <a:lnTo>
                    <a:pt x="0" y="2020824"/>
                  </a:lnTo>
                  <a:lnTo>
                    <a:pt x="0" y="2033016"/>
                  </a:lnTo>
                  <a:lnTo>
                    <a:pt x="12192" y="2033016"/>
                  </a:lnTo>
                  <a:lnTo>
                    <a:pt x="1991867" y="2033016"/>
                  </a:lnTo>
                  <a:lnTo>
                    <a:pt x="2005583" y="2033016"/>
                  </a:lnTo>
                  <a:lnTo>
                    <a:pt x="2005583" y="2020824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730991" y="1651225"/>
            <a:ext cx="3022607" cy="87524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25"/>
              </a:spcBef>
            </a:pPr>
            <a:r>
              <a:rPr sz="1850" spc="-15" dirty="0">
                <a:solidFill>
                  <a:srgbClr val="929498"/>
                </a:solidFill>
                <a:latin typeface="Arial"/>
                <a:cs typeface="Arial"/>
              </a:rPr>
              <a:t>DELUXE</a:t>
            </a:r>
            <a:r>
              <a:rPr sz="1850" spc="-5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550" spc="20" dirty="0" smtClean="0">
                <a:solidFill>
                  <a:srgbClr val="929498"/>
                </a:solidFill>
                <a:latin typeface="Arial"/>
                <a:cs typeface="Arial"/>
              </a:rPr>
              <a:t>ZAMRZIVAČ</a:t>
            </a:r>
            <a:endParaRPr sz="1550" dirty="0">
              <a:latin typeface="Arial"/>
              <a:cs typeface="Arial"/>
            </a:endParaRPr>
          </a:p>
          <a:p>
            <a:pPr marL="396240">
              <a:lnSpc>
                <a:spcPct val="100000"/>
              </a:lnSpc>
              <a:spcBef>
                <a:spcPts val="1345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FR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800L</a:t>
            </a:r>
            <a:r>
              <a:rPr sz="850" spc="-5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80X60CM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19744" y="9489485"/>
            <a:ext cx="132651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Dixell digitalni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regulator</a:t>
            </a:r>
            <a:r>
              <a:rPr sz="6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6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542284" y="9501477"/>
            <a:ext cx="1196340" cy="11747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od nehrđajućeg </a:t>
            </a:r>
            <a:r>
              <a:rPr sz="550" spc="-5" dirty="0">
                <a:solidFill>
                  <a:srgbClr val="FFFFFF"/>
                </a:solidFill>
                <a:latin typeface="Arial"/>
                <a:cs typeface="Arial"/>
              </a:rPr>
              <a:t>čelika i</a:t>
            </a:r>
            <a:r>
              <a:rPr sz="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-10" dirty="0">
                <a:solidFill>
                  <a:srgbClr val="FFFFFF"/>
                </a:solidFill>
                <a:latin typeface="Arial"/>
                <a:cs typeface="Arial"/>
              </a:rPr>
              <a:t>iznutra</a:t>
            </a:r>
            <a:endParaRPr sz="5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308260" y="9510855"/>
            <a:ext cx="924560" cy="10795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Rashladni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sistem sa</a:t>
            </a:r>
            <a:r>
              <a:rPr sz="4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ventilatorom</a:t>
            </a:r>
            <a:endParaRPr sz="4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68920"/>
            <a:ext cx="2270760" cy="9446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Snažni profesionalni pekarski hladnjak 800L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(787L)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</a:t>
            </a:r>
            <a:endParaRPr sz="650" dirty="0">
              <a:latin typeface="Arial"/>
              <a:cs typeface="Arial"/>
            </a:endParaRPr>
          </a:p>
          <a:p>
            <a:pPr marL="12700" marR="113664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Nehrđajući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iznutra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(AISI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304)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13664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Luksuzno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završen 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bravu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13664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Samo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zatvarajuća 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antibakterijskom  </a:t>
            </a:r>
            <a:r>
              <a:rPr sz="650" spc="-15" dirty="0" err="1">
                <a:solidFill>
                  <a:srgbClr val="221F1F"/>
                </a:solidFill>
                <a:latin typeface="Arial"/>
                <a:cs typeface="Arial"/>
              </a:rPr>
              <a:t>gumom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13664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zaobljenim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uglovima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4113538"/>
            <a:ext cx="2244090" cy="55143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Soba za 10 podesivih polica 60x80 cm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Dixell</a:t>
            </a:r>
            <a:r>
              <a:rPr sz="650" spc="2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digitalni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regulator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temperature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Sistem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zamrzavanje sa</a:t>
            </a:r>
            <a:r>
              <a:rPr sz="650" spc="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ventilatorom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435842" y="4778561"/>
            <a:ext cx="810260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LED osvjetljenje</a:t>
            </a:r>
            <a:r>
              <a:rPr sz="60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unutra</a:t>
            </a:r>
            <a:endParaRPr sz="600">
              <a:latin typeface="Arial"/>
              <a:cs typeface="Arial"/>
            </a:endParaRPr>
          </a:p>
        </p:txBody>
      </p:sp>
      <p:graphicFrame>
        <p:nvGraphicFramePr>
          <p:cNvPr id="34" name="object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507807"/>
              </p:ext>
            </p:extLst>
          </p:nvPr>
        </p:nvGraphicFramePr>
        <p:xfrm>
          <a:off x="701440" y="4966758"/>
          <a:ext cx="5580379" cy="7327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3470"/>
                <a:gridCol w="1802130"/>
                <a:gridCol w="2684779"/>
              </a:tblGrid>
              <a:tr h="145108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HS </a:t>
                      </a:r>
                      <a:r>
                        <a:rPr sz="650" spc="-5" dirty="0" err="1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carinski</a:t>
                      </a: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broj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84185019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Ne sadrži rashladno sredstvo R290 /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CFC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32384" marB="0"/>
                </a:tc>
              </a:tr>
              <a:tr h="169163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EAN kod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7465" marB="0"/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8719632121503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38735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Opremljen sa 4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kotača,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2 sa</a:t>
                      </a:r>
                      <a:r>
                        <a:rPr sz="650" spc="1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kočnicama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26670" marB="0"/>
                </a:tc>
              </a:tr>
              <a:tr h="188954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650" spc="-5" dirty="0" err="1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Broj</a:t>
                      </a:r>
                      <a:r>
                        <a:rPr sz="650" spc="-10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5" dirty="0" smtClean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artikla</a:t>
                      </a: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6355" marB="0"/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650" spc="-15" dirty="0">
                          <a:solidFill>
                            <a:srgbClr val="7DC0E3"/>
                          </a:solidFill>
                          <a:latin typeface="Arial"/>
                          <a:cs typeface="Arial"/>
                        </a:rPr>
                        <a:t>09400180</a:t>
                      </a:r>
                      <a:endParaRPr sz="650">
                        <a:latin typeface="Arial"/>
                        <a:cs typeface="Arial"/>
                      </a:endParaRPr>
                    </a:p>
                  </a:txBody>
                  <a:tcPr marL="0" marR="0" marT="29845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Debljina izolacije 60 mm </a:t>
                      </a:r>
                      <a:endParaRPr lang="hr-HR" sz="650" spc="-10" dirty="0" smtClean="0">
                        <a:solidFill>
                          <a:srgbClr val="221F1F"/>
                        </a:solidFill>
                        <a:latin typeface="Arial"/>
                        <a:cs typeface="Arial"/>
                      </a:endParaRPr>
                    </a:p>
                    <a:p>
                      <a:pPr marL="85090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650" spc="-10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Temperatura</a:t>
                      </a:r>
                      <a:r>
                        <a:rPr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-10 ° </a:t>
                      </a:r>
                      <a:r>
                        <a:rPr sz="650" spc="-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do</a:t>
                      </a:r>
                      <a:r>
                        <a:rPr sz="650" spc="10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50" spc="-5" dirty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20</a:t>
                      </a:r>
                      <a:r>
                        <a:rPr lang="hr-HR" sz="650" spc="-5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°</a:t>
                      </a:r>
                      <a:r>
                        <a:rPr lang="hr-HR" sz="650" spc="-10" dirty="0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lang="hr-HR" sz="650" spc="-10" dirty="0" err="1" smtClean="0">
                          <a:solidFill>
                            <a:srgbClr val="221F1F"/>
                          </a:solidFill>
                          <a:latin typeface="Arial"/>
                          <a:cs typeface="Arial"/>
                        </a:rPr>
                        <a:t>Celzijusa</a:t>
                      </a:r>
                      <a:endParaRPr lang="hr-HR" sz="650" dirty="0" smtClean="0">
                        <a:latin typeface="Arial"/>
                        <a:cs typeface="Arial"/>
                      </a:endParaRPr>
                    </a:p>
                  </a:txBody>
                  <a:tcPr marL="0" marR="0" marT="35560" marB="0"/>
                </a:tc>
              </a:tr>
              <a:tr h="146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50900">
                        <a:lnSpc>
                          <a:spcPts val="725"/>
                        </a:lnSpc>
                        <a:spcBef>
                          <a:spcPts val="330"/>
                        </a:spcBef>
                      </a:pPr>
                      <a:endParaRPr sz="650" dirty="0">
                        <a:latin typeface="Arial"/>
                        <a:cs typeface="Arial"/>
                      </a:endParaRPr>
                    </a:p>
                  </a:txBody>
                  <a:tcPr marL="0" marR="0" marT="41910" marB="0"/>
                </a:tc>
              </a:tr>
            </a:tbl>
          </a:graphicData>
        </a:graphic>
      </p:graphicFrame>
      <p:sp>
        <p:nvSpPr>
          <p:cNvPr id="35" name="object 35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09687" y="3630638"/>
            <a:ext cx="734695" cy="1301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145289" y="3633754"/>
            <a:ext cx="1295400" cy="1303817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750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145,0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164,0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V2010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Š740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D990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V2130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Š800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D1030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1,76 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53940" y="367284"/>
            <a:ext cx="1909571" cy="26373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6954773"/>
            <a:ext cx="2032000" cy="2441575"/>
            <a:chOff x="5278374" y="6954773"/>
            <a:chExt cx="2032000" cy="2441575"/>
          </a:xfrm>
        </p:grpSpPr>
        <p:sp>
          <p:nvSpPr>
            <p:cNvPr id="26" name="object 26"/>
            <p:cNvSpPr/>
            <p:nvPr/>
          </p:nvSpPr>
          <p:spPr>
            <a:xfrm>
              <a:off x="5303520" y="7001255"/>
              <a:ext cx="1981200" cy="236981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6967727"/>
              <a:ext cx="2005964" cy="2415540"/>
            </a:xfrm>
            <a:custGeom>
              <a:avLst/>
              <a:gdLst/>
              <a:ahLst/>
              <a:cxnLst/>
              <a:rect l="l" t="t" r="r" b="b"/>
              <a:pathLst>
                <a:path w="2005965" h="2415540">
                  <a:moveTo>
                    <a:pt x="0" y="13716"/>
                  </a:moveTo>
                  <a:lnTo>
                    <a:pt x="0" y="2403348"/>
                  </a:lnTo>
                  <a:lnTo>
                    <a:pt x="0" y="2415540"/>
                  </a:lnTo>
                  <a:lnTo>
                    <a:pt x="12192" y="2415540"/>
                  </a:lnTo>
                  <a:lnTo>
                    <a:pt x="1993391" y="2415540"/>
                  </a:lnTo>
                  <a:lnTo>
                    <a:pt x="2005583" y="2415540"/>
                  </a:lnTo>
                  <a:lnTo>
                    <a:pt x="2005583" y="2403348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804215" y="1750158"/>
            <a:ext cx="2125345" cy="5816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650" spc="10" dirty="0">
                <a:solidFill>
                  <a:srgbClr val="929498"/>
                </a:solidFill>
                <a:latin typeface="Arial"/>
                <a:cs typeface="Arial"/>
              </a:rPr>
              <a:t>ZAMRZIVAČ</a:t>
            </a:r>
            <a:r>
              <a:rPr sz="1650" spc="-3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650" spc="10" dirty="0">
                <a:solidFill>
                  <a:srgbClr val="929498"/>
                </a:solidFill>
                <a:latin typeface="Arial"/>
                <a:cs typeface="Arial"/>
              </a:rPr>
              <a:t>STAKLA</a:t>
            </a:r>
            <a:endParaRPr sz="1650" dirty="0">
              <a:latin typeface="Arial"/>
              <a:cs typeface="Arial"/>
            </a:endParaRPr>
          </a:p>
          <a:p>
            <a:pPr marL="1083945">
              <a:lnSpc>
                <a:spcPct val="100000"/>
              </a:lnSpc>
              <a:spcBef>
                <a:spcPts val="1350"/>
              </a:spcBef>
            </a:pPr>
            <a:endParaRPr sz="85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88732"/>
            <a:ext cx="2604770" cy="28341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brzo zamrzavanje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naočara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Lijep</a:t>
            </a:r>
            <a:r>
              <a:rPr sz="650" spc="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profesionalan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uređaj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2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Robusna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konstrukcija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legure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aluminija</a:t>
            </a:r>
            <a:endParaRPr sz="650" dirty="0">
              <a:latin typeface="Arial"/>
              <a:cs typeface="Arial"/>
            </a:endParaRPr>
          </a:p>
          <a:p>
            <a:pPr marL="12700" marR="564515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Uredna glava 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rad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64515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Kompaktan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moderan dizajn</a:t>
            </a:r>
            <a:endParaRPr sz="650" dirty="0">
              <a:latin typeface="Arial"/>
              <a:cs typeface="Arial"/>
            </a:endParaRPr>
          </a:p>
          <a:p>
            <a:pPr marL="12700" marR="1490980">
              <a:lnSpc>
                <a:spcPct val="150000"/>
              </a:lnSpc>
              <a:spcBef>
                <a:spcPts val="15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Može 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montirati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bilo gdje  Lako 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montira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</a:t>
            </a:r>
            <a:r>
              <a:rPr sz="650" spc="-6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stezaljkom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20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Trenutno smrzavanje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u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roku od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nekoliko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 sekundi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685"/>
              </a:spcBef>
            </a:pP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Jednostavno ručno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rukovanje</a:t>
            </a:r>
            <a:endParaRPr sz="60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indikacionim lampicama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(potrebne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su 2 baterije)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Pogodno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 gotovo sve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vrste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naočala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Poboljšava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ukus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vaših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pića</a:t>
            </a:r>
            <a:endParaRPr sz="650" dirty="0">
              <a:latin typeface="Arial"/>
              <a:cs typeface="Arial"/>
            </a:endParaRPr>
          </a:p>
          <a:p>
            <a:pPr marL="12700" marR="587375">
              <a:lnSpc>
                <a:spcPct val="150000"/>
              </a:lnSpc>
              <a:spcBef>
                <a:spcPts val="13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Naočare se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steriliziraju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tokom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smrzavanja.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87375">
              <a:lnSpc>
                <a:spcPct val="150000"/>
              </a:lnSpc>
              <a:spcBef>
                <a:spcPts val="135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zahtijeva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električnu vezu</a:t>
            </a:r>
            <a:endParaRPr sz="650" dirty="0">
              <a:latin typeface="Arial"/>
              <a:cs typeface="Arial"/>
            </a:endParaRPr>
          </a:p>
          <a:p>
            <a:pPr marL="12700" marR="290195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Jednostavno povezivanje sa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tečnim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ugljen-dioksidom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90195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Povećava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izgled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nivo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usluge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290195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Pruža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izvanredan efekat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iznenađenja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6205320"/>
            <a:ext cx="1016000" cy="122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Jednostavno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00" spc="10" dirty="0">
                <a:solidFill>
                  <a:srgbClr val="221F1F"/>
                </a:solidFill>
                <a:latin typeface="Arial"/>
                <a:cs typeface="Arial"/>
              </a:rPr>
              <a:t>brzo</a:t>
            </a:r>
            <a:r>
              <a:rPr sz="600" spc="-4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15" dirty="0">
                <a:solidFill>
                  <a:srgbClr val="221F1F"/>
                </a:solidFill>
                <a:latin typeface="Arial"/>
                <a:cs typeface="Arial"/>
              </a:rPr>
              <a:t>čišćenje</a:t>
            </a:r>
            <a:endParaRPr sz="6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59534" y="3680992"/>
            <a:ext cx="27305" cy="2832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-</a:t>
            </a:r>
            <a:endParaRPr sz="6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59534" y="4010147"/>
            <a:ext cx="1117066" cy="14298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3.0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4.0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V410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Š130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D270</a:t>
            </a:r>
            <a:r>
              <a:rPr sz="650" spc="-6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ts val="1420"/>
              </a:lnSpc>
              <a:spcBef>
                <a:spcPts val="3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V180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Š610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D340</a:t>
            </a:r>
            <a:r>
              <a:rPr sz="650" spc="-6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  0,04 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CBM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3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94032080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8719632122463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09403000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15207" y="9500505"/>
            <a:ext cx="1380490" cy="1149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Robusna konstrukcija od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legure</a:t>
            </a:r>
            <a:r>
              <a:rPr sz="5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aluminija</a:t>
            </a:r>
            <a:endParaRPr sz="5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957575" y="9493553"/>
            <a:ext cx="1381125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Pogodno za gotovo sve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vrste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naočala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318268" y="9432316"/>
            <a:ext cx="1313180" cy="310515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64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Lako se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montira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r>
              <a:rPr sz="6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stezaljkom</a:t>
            </a:r>
            <a:endParaRPr sz="650">
              <a:latin typeface="Arial"/>
              <a:cs typeface="Arial"/>
            </a:endParaRPr>
          </a:p>
          <a:p>
            <a:pPr marL="413384">
              <a:lnSpc>
                <a:spcPct val="100000"/>
              </a:lnSpc>
              <a:spcBef>
                <a:spcPts val="370"/>
              </a:spcBef>
            </a:pP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do tečnog</a:t>
            </a:r>
            <a:r>
              <a:rPr sz="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ugljen-dioksida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34323" y="537972"/>
            <a:ext cx="2216593" cy="24620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6" name="object 6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1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546085"/>
            <a:ext cx="2032000" cy="1850389"/>
            <a:chOff x="2870454" y="7546085"/>
            <a:chExt cx="2032000" cy="1850389"/>
          </a:xfrm>
        </p:grpSpPr>
        <p:sp>
          <p:nvSpPr>
            <p:cNvPr id="23" name="object 23"/>
            <p:cNvSpPr/>
            <p:nvPr/>
          </p:nvSpPr>
          <p:spPr>
            <a:xfrm>
              <a:off x="2895600" y="7571232"/>
              <a:ext cx="1981200" cy="179984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303520" y="7571232"/>
              <a:ext cx="1981200" cy="17998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308592" y="1734862"/>
            <a:ext cx="1296670" cy="581569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44450">
              <a:lnSpc>
                <a:spcPct val="100000"/>
              </a:lnSpc>
              <a:spcBef>
                <a:spcPts val="415"/>
              </a:spcBef>
            </a:pPr>
            <a:r>
              <a:rPr lang="hr-HR" sz="1500" spc="15" dirty="0" smtClean="0">
                <a:solidFill>
                  <a:srgbClr val="929498"/>
                </a:solidFill>
                <a:latin typeface="Arial"/>
                <a:cs typeface="Arial"/>
              </a:rPr>
              <a:t>LEDOMAT </a:t>
            </a:r>
            <a:endParaRPr sz="1850" dirty="0">
              <a:latin typeface="Arial"/>
              <a:cs typeface="Arial"/>
            </a:endParaRPr>
          </a:p>
          <a:p>
            <a:pPr marL="19050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M-ICE</a:t>
            </a:r>
            <a:r>
              <a:rPr sz="850" spc="-2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15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72791"/>
            <a:ext cx="2160270" cy="2323521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Kompaktna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tvornica kockica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led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2,2 l spremnika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za</a:t>
            </a: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221F1F"/>
                </a:solidFill>
                <a:latin typeface="Arial"/>
                <a:cs typeface="Arial"/>
              </a:rPr>
              <a:t>vodu</a:t>
            </a:r>
            <a:endParaRPr sz="600" dirty="0">
              <a:latin typeface="Arial"/>
              <a:cs typeface="Arial"/>
            </a:endParaRPr>
          </a:p>
          <a:p>
            <a:pPr marL="12700" marR="878840">
              <a:lnSpc>
                <a:spcPct val="182000"/>
              </a:lnSpc>
              <a:spcBef>
                <a:spcPts val="90"/>
              </a:spcBef>
            </a:pPr>
            <a:r>
              <a:rPr sz="600" dirty="0">
                <a:solidFill>
                  <a:srgbClr val="221F1F"/>
                </a:solidFill>
                <a:latin typeface="Arial"/>
                <a:cs typeface="Arial"/>
              </a:rPr>
              <a:t>Plastično kućište i vrata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Poluprofesionalni stolni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model  Unutarnja komora od ABS-a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878840">
              <a:lnSpc>
                <a:spcPct val="182000"/>
              </a:lnSpc>
              <a:spcBef>
                <a:spcPts val="90"/>
              </a:spcBef>
            </a:pP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Dobra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izolacija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higijena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878840">
              <a:lnSpc>
                <a:spcPct val="182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Zaštita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preopterećenja</a:t>
            </a:r>
            <a:endParaRPr sz="650" dirty="0">
              <a:latin typeface="Arial"/>
              <a:cs typeface="Arial"/>
            </a:endParaRPr>
          </a:p>
          <a:p>
            <a:pPr marL="12700" marR="824230">
              <a:lnSpc>
                <a:spcPts val="1400"/>
              </a:lnSpc>
              <a:spcBef>
                <a:spcPts val="155"/>
              </a:spcBef>
            </a:pP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Opremljen ventilom za vodu sa</a:t>
            </a:r>
            <a:r>
              <a:rPr sz="600" spc="-8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221F1F"/>
                </a:solidFill>
                <a:latin typeface="Arial"/>
                <a:cs typeface="Arial"/>
              </a:rPr>
              <a:t>stražnje  strane zračno</a:t>
            </a:r>
            <a:r>
              <a:rPr sz="60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221F1F"/>
                </a:solidFill>
                <a:latin typeface="Arial"/>
                <a:cs typeface="Arial"/>
              </a:rPr>
              <a:t>hlađenim</a:t>
            </a:r>
            <a:endParaRPr sz="600" dirty="0">
              <a:latin typeface="Arial"/>
              <a:cs typeface="Arial"/>
            </a:endParaRPr>
          </a:p>
          <a:p>
            <a:pPr marL="12700" marR="621665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Učinkovit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hlađenja sa R134a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621665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Brza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jednostavna instalacija</a:t>
            </a:r>
            <a:endParaRPr sz="650" dirty="0">
              <a:latin typeface="Arial"/>
              <a:cs typeface="Arial"/>
            </a:endParaRPr>
          </a:p>
          <a:p>
            <a:pPr marL="12700" marR="521334">
              <a:lnSpc>
                <a:spcPts val="1400"/>
              </a:lnSpc>
              <a:spcBef>
                <a:spcPts val="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Postolja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21334">
              <a:lnSpc>
                <a:spcPts val="14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Izrada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15 kg  za 24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sata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21334">
              <a:lnSpc>
                <a:spcPts val="14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skladištenja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5503629"/>
            <a:ext cx="109601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Različite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veličine kockica</a:t>
            </a:r>
            <a:r>
              <a:rPr sz="650" spc="-6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leda</a:t>
            </a:r>
            <a:endParaRPr sz="6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145289" y="3680992"/>
            <a:ext cx="1158560" cy="17616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180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 marR="628015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5.0 Kg  10,5</a:t>
            </a:r>
            <a:r>
              <a:rPr sz="65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V345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Š280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D370</a:t>
            </a:r>
            <a:r>
              <a:rPr sz="650" spc="-6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V380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Š420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D335</a:t>
            </a:r>
            <a:r>
              <a:rPr sz="650" spc="-6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0,05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5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84186900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8719632122104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09300121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88718" y="9499472"/>
            <a:ext cx="1583690" cy="116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Jednostavna kontrolna </a:t>
            </a:r>
            <a:r>
              <a:rPr sz="600" spc="-10" dirty="0">
                <a:solidFill>
                  <a:srgbClr val="FFFFFF"/>
                </a:solidFill>
                <a:latin typeface="Arial"/>
                <a:cs typeface="Arial"/>
              </a:rPr>
              <a:t>ploča na prednjoj</a:t>
            </a:r>
            <a:r>
              <a:rPr sz="600" spc="-5" dirty="0">
                <a:solidFill>
                  <a:srgbClr val="FFFFFF"/>
                </a:solidFill>
                <a:latin typeface="Arial"/>
                <a:cs typeface="Arial"/>
              </a:rPr>
              <a:t> strani</a:t>
            </a:r>
            <a:endParaRPr sz="6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303849" y="9513874"/>
            <a:ext cx="960755" cy="990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Zračno </a:t>
            </a:r>
            <a:r>
              <a:rPr sz="450" spc="5" dirty="0">
                <a:solidFill>
                  <a:srgbClr val="FFFFFF"/>
                </a:solidFill>
                <a:latin typeface="Arial"/>
                <a:cs typeface="Arial"/>
              </a:rPr>
              <a:t>hlađenje </a:t>
            </a:r>
            <a:r>
              <a:rPr sz="450" spc="15" dirty="0">
                <a:solidFill>
                  <a:srgbClr val="FFFFFF"/>
                </a:solidFill>
                <a:latin typeface="Arial"/>
                <a:cs typeface="Arial"/>
              </a:rPr>
              <a:t>sa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stražnje</a:t>
            </a:r>
            <a:r>
              <a:rPr sz="45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50" spc="10" dirty="0">
                <a:solidFill>
                  <a:srgbClr val="FFFFFF"/>
                </a:solidFill>
                <a:latin typeface="Arial"/>
                <a:cs typeface="Arial"/>
              </a:rPr>
              <a:t>strane</a:t>
            </a:r>
            <a:endParaRPr sz="4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630688" y="9491995"/>
            <a:ext cx="933450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Uključujući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korpu i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kašiku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96027" y="489204"/>
            <a:ext cx="1663098" cy="236191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440930"/>
            <a:ext cx="2032000" cy="1955800"/>
            <a:chOff x="2870454" y="7440930"/>
            <a:chExt cx="2032000" cy="1955800"/>
          </a:xfrm>
        </p:grpSpPr>
        <p:sp>
          <p:nvSpPr>
            <p:cNvPr id="23" name="object 23"/>
            <p:cNvSpPr/>
            <p:nvPr/>
          </p:nvSpPr>
          <p:spPr>
            <a:xfrm>
              <a:off x="2895600" y="7467600"/>
              <a:ext cx="1981200" cy="190347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453884"/>
              <a:ext cx="2005964" cy="1929764"/>
            </a:xfrm>
            <a:custGeom>
              <a:avLst/>
              <a:gdLst/>
              <a:ahLst/>
              <a:cxnLst/>
              <a:rect l="l" t="t" r="r" b="b"/>
              <a:pathLst>
                <a:path w="2005964" h="1929765">
                  <a:moveTo>
                    <a:pt x="0" y="13716"/>
                  </a:moveTo>
                  <a:lnTo>
                    <a:pt x="0" y="1917191"/>
                  </a:lnTo>
                  <a:lnTo>
                    <a:pt x="0" y="1929383"/>
                  </a:lnTo>
                  <a:lnTo>
                    <a:pt x="12192" y="1929383"/>
                  </a:lnTo>
                  <a:lnTo>
                    <a:pt x="1993391" y="1929383"/>
                  </a:lnTo>
                  <a:lnTo>
                    <a:pt x="2005583" y="1929383"/>
                  </a:lnTo>
                  <a:lnTo>
                    <a:pt x="2005583" y="1917191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298948" y="7566660"/>
              <a:ext cx="1991867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308592" y="1734862"/>
            <a:ext cx="1296670" cy="110479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44450">
              <a:lnSpc>
                <a:spcPct val="100000"/>
              </a:lnSpc>
              <a:spcBef>
                <a:spcPts val="415"/>
              </a:spcBef>
            </a:pPr>
            <a:r>
              <a:rPr lang="hr-HR" sz="1500" spc="15" dirty="0" smtClean="0">
                <a:solidFill>
                  <a:srgbClr val="929498"/>
                </a:solidFill>
                <a:latin typeface="Arial"/>
                <a:cs typeface="Arial"/>
              </a:rPr>
              <a:t>LEDOMAT</a:t>
            </a:r>
            <a:endParaRPr sz="1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MAŠINA</a:t>
            </a:r>
            <a:endParaRPr sz="1850" dirty="0">
              <a:latin typeface="Arial"/>
              <a:cs typeface="Arial"/>
            </a:endParaRPr>
          </a:p>
          <a:p>
            <a:pPr marL="18923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M-ICE</a:t>
            </a:r>
            <a:r>
              <a:rPr sz="850" spc="-2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24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60314" y="9491386"/>
            <a:ext cx="1470660" cy="13017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vrata od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18/8</a:t>
            </a:r>
            <a:endParaRPr sz="6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303968" y="9487958"/>
            <a:ext cx="87503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Bočno hlađenje</a:t>
            </a:r>
            <a:r>
              <a:rPr sz="6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zrakom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15802" y="9486400"/>
            <a:ext cx="131254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Učinkovit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hlađenja sa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R134a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209051"/>
            <a:ext cx="1665605" cy="22711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Kompaktna mašina 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izradu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kockica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leda</a:t>
            </a:r>
            <a:endParaRPr sz="650" dirty="0">
              <a:latin typeface="Arial"/>
              <a:cs typeface="Arial"/>
            </a:endParaRPr>
          </a:p>
          <a:p>
            <a:pPr marL="12700" marR="140335">
              <a:lnSpc>
                <a:spcPts val="1400"/>
              </a:lnSpc>
              <a:spcBef>
                <a:spcPts val="3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i 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18/8  Mašina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podbrojeve</a:t>
            </a:r>
            <a:endParaRPr sz="650" dirty="0">
              <a:latin typeface="Arial"/>
              <a:cs typeface="Arial"/>
            </a:endParaRPr>
          </a:p>
          <a:p>
            <a:pPr marL="12700" marR="344170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Unutrašnja komora od ABS-a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44170">
              <a:lnSpc>
                <a:spcPts val="1400"/>
              </a:lnSpc>
              <a:spcBef>
                <a:spcPts val="10"/>
              </a:spcBef>
            </a:pP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Dobra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izolacija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higijena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44170">
              <a:lnSpc>
                <a:spcPts val="1400"/>
              </a:lnSpc>
              <a:spcBef>
                <a:spcPts val="1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Zaštita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preopterećenja</a:t>
            </a:r>
            <a:endParaRPr sz="650" dirty="0">
              <a:latin typeface="Arial"/>
              <a:cs typeface="Arial"/>
            </a:endParaRPr>
          </a:p>
          <a:p>
            <a:pPr marL="12700" marR="361315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vodenim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61315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Bočno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hlađen zrakom</a:t>
            </a:r>
            <a:endParaRPr sz="650" dirty="0">
              <a:latin typeface="Arial"/>
              <a:cs typeface="Arial"/>
            </a:endParaRPr>
          </a:p>
          <a:p>
            <a:pPr marL="12700" marR="127635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Učinkovit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hlađenja sa R134a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27635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Brza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jednostavna instalacija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Stalci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Izrada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24 kg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24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sata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skladištenja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5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5503629"/>
            <a:ext cx="915669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šuplje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kocke</a:t>
            </a:r>
            <a:endParaRPr sz="6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80992"/>
            <a:ext cx="1204595" cy="1774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200 W</a:t>
            </a:r>
            <a:endParaRPr sz="650" dirty="0">
              <a:latin typeface="Arial"/>
              <a:cs typeface="Arial"/>
            </a:endParaRPr>
          </a:p>
          <a:p>
            <a:pPr marL="12700" marR="469900">
              <a:lnSpc>
                <a:spcPct val="146200"/>
              </a:lnSpc>
              <a:spcBef>
                <a:spcPts val="12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  21,0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V580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Š330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D470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  <a:spcBef>
                <a:spcPts val="155"/>
              </a:spcBef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V640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Š530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D390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0,13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84186900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8719632122111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09300122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75632" y="489204"/>
            <a:ext cx="1829627" cy="23946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7680" y="7571232"/>
              <a:ext cx="1981200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440930"/>
            <a:ext cx="2032000" cy="1955800"/>
            <a:chOff x="2870454" y="7440930"/>
            <a:chExt cx="2032000" cy="1955800"/>
          </a:xfrm>
        </p:grpSpPr>
        <p:sp>
          <p:nvSpPr>
            <p:cNvPr id="23" name="object 23"/>
            <p:cNvSpPr/>
            <p:nvPr/>
          </p:nvSpPr>
          <p:spPr>
            <a:xfrm>
              <a:off x="2895600" y="7467600"/>
              <a:ext cx="1979675" cy="190347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453884"/>
              <a:ext cx="2005964" cy="1929764"/>
            </a:xfrm>
            <a:custGeom>
              <a:avLst/>
              <a:gdLst/>
              <a:ahLst/>
              <a:cxnLst/>
              <a:rect l="l" t="t" r="r" b="b"/>
              <a:pathLst>
                <a:path w="2005964" h="1929765">
                  <a:moveTo>
                    <a:pt x="0" y="13716"/>
                  </a:moveTo>
                  <a:lnTo>
                    <a:pt x="0" y="1917191"/>
                  </a:lnTo>
                  <a:lnTo>
                    <a:pt x="0" y="1929383"/>
                  </a:lnTo>
                  <a:lnTo>
                    <a:pt x="12192" y="1929383"/>
                  </a:lnTo>
                  <a:lnTo>
                    <a:pt x="1993391" y="1929383"/>
                  </a:lnTo>
                  <a:lnTo>
                    <a:pt x="2005583" y="1929383"/>
                  </a:lnTo>
                  <a:lnTo>
                    <a:pt x="2005583" y="1917191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298948" y="7566660"/>
              <a:ext cx="1987295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1867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1867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308592" y="1734862"/>
            <a:ext cx="1296670" cy="90473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44450">
              <a:lnSpc>
                <a:spcPct val="100000"/>
              </a:lnSpc>
              <a:spcBef>
                <a:spcPts val="415"/>
              </a:spcBef>
            </a:pPr>
            <a:r>
              <a:rPr lang="hr-HR" sz="1500" spc="15" dirty="0" smtClean="0">
                <a:solidFill>
                  <a:srgbClr val="929498"/>
                </a:solidFill>
                <a:latin typeface="Arial"/>
                <a:cs typeface="Arial"/>
              </a:rPr>
              <a:t>LEDOMAT</a:t>
            </a:r>
            <a:endParaRPr sz="1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MAŠINA</a:t>
            </a:r>
            <a:endParaRPr sz="1850" dirty="0">
              <a:latin typeface="Arial"/>
              <a:cs typeface="Arial"/>
            </a:endParaRPr>
          </a:p>
          <a:p>
            <a:pPr marL="18605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M-ICE</a:t>
            </a:r>
            <a:r>
              <a:rPr sz="850" spc="-2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28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60314" y="9491386"/>
            <a:ext cx="1470660" cy="13017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vrata od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18/8</a:t>
            </a:r>
            <a:endParaRPr sz="6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303968" y="9487958"/>
            <a:ext cx="87503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Bočno hlađenje</a:t>
            </a:r>
            <a:r>
              <a:rPr sz="6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zrakom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15802" y="9486400"/>
            <a:ext cx="131254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Učinkovit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hlađenja sa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R134a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209051"/>
            <a:ext cx="1661160" cy="22711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650" spc="15" dirty="0">
                <a:solidFill>
                  <a:srgbClr val="221F1F"/>
                </a:solidFill>
                <a:latin typeface="Arial"/>
                <a:cs typeface="Arial"/>
              </a:rPr>
              <a:t>Kompaktna mašina za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izradu 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kockica</a:t>
            </a:r>
            <a:r>
              <a:rPr sz="650" spc="-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leda</a:t>
            </a:r>
            <a:endParaRPr sz="650" dirty="0">
              <a:latin typeface="Arial"/>
              <a:cs typeface="Arial"/>
            </a:endParaRPr>
          </a:p>
          <a:p>
            <a:pPr marL="12700" marR="135890">
              <a:lnSpc>
                <a:spcPts val="1400"/>
              </a:lnSpc>
              <a:spcBef>
                <a:spcPts val="3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i 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18/8  Mašina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podbrojeve</a:t>
            </a:r>
            <a:endParaRPr sz="650" dirty="0">
              <a:latin typeface="Arial"/>
              <a:cs typeface="Arial"/>
            </a:endParaRPr>
          </a:p>
          <a:p>
            <a:pPr marL="12700" marR="339725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Unutrašnja komora od ABS-a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39725">
              <a:lnSpc>
                <a:spcPts val="1400"/>
              </a:lnSpc>
              <a:spcBef>
                <a:spcPts val="10"/>
              </a:spcBef>
            </a:pP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Dobra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izolacija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higijena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39725">
              <a:lnSpc>
                <a:spcPts val="1400"/>
              </a:lnSpc>
              <a:spcBef>
                <a:spcPts val="1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Zaštita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preopterećenja</a:t>
            </a:r>
            <a:endParaRPr sz="650" dirty="0">
              <a:latin typeface="Arial"/>
              <a:cs typeface="Arial"/>
            </a:endParaRPr>
          </a:p>
          <a:p>
            <a:pPr marL="12700" marR="356870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vodenim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56870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Bočno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hlađen zrakom</a:t>
            </a:r>
            <a:endParaRPr sz="650" dirty="0">
              <a:latin typeface="Arial"/>
              <a:cs typeface="Arial"/>
            </a:endParaRPr>
          </a:p>
          <a:p>
            <a:pPr marL="12700" marR="122555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Učinkovit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hlađenja sa R134a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22555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Brza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jednostavna instalacija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Stalci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Izrada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28 kg za  24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sata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skladištenja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9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5503629"/>
            <a:ext cx="915669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šuplje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kocke</a:t>
            </a:r>
            <a:endParaRPr sz="6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20459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240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26,0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30,0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V608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Š398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D510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V665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Š570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D465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0,18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84186900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8719632122128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09300126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78679" y="443484"/>
            <a:ext cx="1863851" cy="242855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440930"/>
            <a:ext cx="2032000" cy="1955800"/>
            <a:chOff x="2870454" y="7440930"/>
            <a:chExt cx="2032000" cy="1955800"/>
          </a:xfrm>
        </p:grpSpPr>
        <p:sp>
          <p:nvSpPr>
            <p:cNvPr id="23" name="object 23"/>
            <p:cNvSpPr/>
            <p:nvPr/>
          </p:nvSpPr>
          <p:spPr>
            <a:xfrm>
              <a:off x="2895600" y="7467600"/>
              <a:ext cx="1981200" cy="190347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453884"/>
              <a:ext cx="2005964" cy="1929764"/>
            </a:xfrm>
            <a:custGeom>
              <a:avLst/>
              <a:gdLst/>
              <a:ahLst/>
              <a:cxnLst/>
              <a:rect l="l" t="t" r="r" b="b"/>
              <a:pathLst>
                <a:path w="2005964" h="1929765">
                  <a:moveTo>
                    <a:pt x="0" y="13716"/>
                  </a:moveTo>
                  <a:lnTo>
                    <a:pt x="0" y="1917191"/>
                  </a:lnTo>
                  <a:lnTo>
                    <a:pt x="0" y="1929383"/>
                  </a:lnTo>
                  <a:lnTo>
                    <a:pt x="12192" y="1929383"/>
                  </a:lnTo>
                  <a:lnTo>
                    <a:pt x="1993391" y="1929383"/>
                  </a:lnTo>
                  <a:lnTo>
                    <a:pt x="2005583" y="1929383"/>
                  </a:lnTo>
                  <a:lnTo>
                    <a:pt x="2005583" y="1917191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298948" y="7566660"/>
              <a:ext cx="1991867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308592" y="1734862"/>
            <a:ext cx="1296670" cy="90473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44450">
              <a:lnSpc>
                <a:spcPct val="100000"/>
              </a:lnSpc>
              <a:spcBef>
                <a:spcPts val="415"/>
              </a:spcBef>
            </a:pPr>
            <a:r>
              <a:rPr lang="hr-HR" sz="1500" spc="15" dirty="0" smtClean="0">
                <a:solidFill>
                  <a:srgbClr val="929498"/>
                </a:solidFill>
                <a:latin typeface="Arial"/>
                <a:cs typeface="Arial"/>
              </a:rPr>
              <a:t>LEDOMAT</a:t>
            </a:r>
            <a:endParaRPr sz="1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MAŠINA</a:t>
            </a:r>
            <a:endParaRPr sz="1850" dirty="0">
              <a:latin typeface="Arial"/>
              <a:cs typeface="Arial"/>
            </a:endParaRPr>
          </a:p>
          <a:p>
            <a:pPr marL="18478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M-ICE</a:t>
            </a:r>
            <a:r>
              <a:rPr sz="850" spc="-2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 smtClean="0">
                <a:solidFill>
                  <a:srgbClr val="929498"/>
                </a:solidFill>
                <a:latin typeface="Arial"/>
                <a:cs typeface="Arial"/>
              </a:rPr>
              <a:t>45</a:t>
            </a:r>
            <a:endParaRPr sz="8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60314" y="9491386"/>
            <a:ext cx="1470660" cy="13017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vrata od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18/8</a:t>
            </a:r>
            <a:endParaRPr sz="6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303968" y="9487958"/>
            <a:ext cx="87503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Bočno hlađenje</a:t>
            </a:r>
            <a:r>
              <a:rPr sz="6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zrakom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15802" y="9486400"/>
            <a:ext cx="131254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Učinkovit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hlađenja sa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R134a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99956"/>
            <a:ext cx="1661160" cy="22672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Izrađivač kockica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leda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srednje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veličine</a:t>
            </a:r>
            <a:endParaRPr sz="650" dirty="0">
              <a:latin typeface="Arial"/>
              <a:cs typeface="Arial"/>
            </a:endParaRPr>
          </a:p>
          <a:p>
            <a:pPr marL="12700" marR="135890">
              <a:lnSpc>
                <a:spcPts val="1400"/>
              </a:lnSpc>
              <a:spcBef>
                <a:spcPts val="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i 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18/8  Mašina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podbrojeve</a:t>
            </a:r>
            <a:endParaRPr sz="650" dirty="0">
              <a:latin typeface="Arial"/>
              <a:cs typeface="Arial"/>
            </a:endParaRPr>
          </a:p>
          <a:p>
            <a:pPr marL="12700" marR="339725">
              <a:lnSpc>
                <a:spcPts val="14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Unutrašnja komora od ABS-a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39725">
              <a:lnSpc>
                <a:spcPts val="1400"/>
              </a:lnSpc>
              <a:spcBef>
                <a:spcPts val="5"/>
              </a:spcBef>
            </a:pP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Dobra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izolacija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higijena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39725">
              <a:lnSpc>
                <a:spcPts val="14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Zaštita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preopterećenja</a:t>
            </a:r>
            <a:endParaRPr sz="650" dirty="0">
              <a:latin typeface="Arial"/>
              <a:cs typeface="Arial"/>
            </a:endParaRPr>
          </a:p>
          <a:p>
            <a:pPr marL="12700" marR="356870">
              <a:lnSpc>
                <a:spcPts val="1400"/>
              </a:lnSpc>
              <a:spcBef>
                <a:spcPts val="1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vodenim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56870">
              <a:lnSpc>
                <a:spcPts val="1400"/>
              </a:lnSpc>
              <a:spcBef>
                <a:spcPts val="1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Bočno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hlađen zrakom</a:t>
            </a:r>
            <a:endParaRPr sz="650" dirty="0">
              <a:latin typeface="Arial"/>
              <a:cs typeface="Arial"/>
            </a:endParaRPr>
          </a:p>
          <a:p>
            <a:pPr marL="12700" marR="122555">
              <a:lnSpc>
                <a:spcPts val="14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Učinkovit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hlađenja sa R134a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22555">
              <a:lnSpc>
                <a:spcPts val="1400"/>
              </a:lnSpc>
              <a:spcBef>
                <a:spcPts val="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Brza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jednostavna instalacija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Stalci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Izrada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45 kg za  24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sata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skladištenja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9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5503629"/>
            <a:ext cx="915669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šuplje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kocke</a:t>
            </a:r>
            <a:endParaRPr sz="6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20459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280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28,0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32,0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V608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Š398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D510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V665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Š570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D485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0,18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84186900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8719632122135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09300129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29555" y="318516"/>
            <a:ext cx="1618487" cy="25953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440930"/>
            <a:ext cx="2032000" cy="1955800"/>
            <a:chOff x="2870454" y="7440930"/>
            <a:chExt cx="2032000" cy="1955800"/>
          </a:xfrm>
        </p:grpSpPr>
        <p:sp>
          <p:nvSpPr>
            <p:cNvPr id="23" name="object 23"/>
            <p:cNvSpPr/>
            <p:nvPr/>
          </p:nvSpPr>
          <p:spPr>
            <a:xfrm>
              <a:off x="2895600" y="7467600"/>
              <a:ext cx="1981200" cy="190347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453884"/>
              <a:ext cx="2005964" cy="1929764"/>
            </a:xfrm>
            <a:custGeom>
              <a:avLst/>
              <a:gdLst/>
              <a:ahLst/>
              <a:cxnLst/>
              <a:rect l="l" t="t" r="r" b="b"/>
              <a:pathLst>
                <a:path w="2005964" h="1929765">
                  <a:moveTo>
                    <a:pt x="0" y="13716"/>
                  </a:moveTo>
                  <a:lnTo>
                    <a:pt x="0" y="1917191"/>
                  </a:lnTo>
                  <a:lnTo>
                    <a:pt x="0" y="1929383"/>
                  </a:lnTo>
                  <a:lnTo>
                    <a:pt x="12192" y="1929383"/>
                  </a:lnTo>
                  <a:lnTo>
                    <a:pt x="1993391" y="1929383"/>
                  </a:lnTo>
                  <a:lnTo>
                    <a:pt x="2005583" y="1929383"/>
                  </a:lnTo>
                  <a:lnTo>
                    <a:pt x="2005583" y="1917191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298948" y="7566660"/>
              <a:ext cx="1991867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308592" y="1734862"/>
            <a:ext cx="1296670" cy="110479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44450">
              <a:lnSpc>
                <a:spcPct val="100000"/>
              </a:lnSpc>
              <a:spcBef>
                <a:spcPts val="415"/>
              </a:spcBef>
            </a:pPr>
            <a:r>
              <a:rPr lang="hr-HR" sz="1500" spc="15" dirty="0" smtClean="0">
                <a:solidFill>
                  <a:srgbClr val="929498"/>
                </a:solidFill>
                <a:latin typeface="Arial"/>
                <a:cs typeface="Arial"/>
              </a:rPr>
              <a:t>LEDOMAT</a:t>
            </a:r>
            <a:endParaRPr sz="1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MAŠINA</a:t>
            </a:r>
            <a:endParaRPr sz="1850" dirty="0">
              <a:latin typeface="Arial"/>
              <a:cs typeface="Arial"/>
            </a:endParaRPr>
          </a:p>
          <a:p>
            <a:pPr marL="18478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M-ICE</a:t>
            </a:r>
            <a:r>
              <a:rPr sz="850" spc="-2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60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60314" y="9491386"/>
            <a:ext cx="1470660" cy="13017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vrata od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18/8</a:t>
            </a:r>
            <a:endParaRPr sz="6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303968" y="9487958"/>
            <a:ext cx="87503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Bočno hlađenje</a:t>
            </a:r>
            <a:r>
              <a:rPr sz="6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zrakom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15802" y="9486400"/>
            <a:ext cx="131254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Učinkovit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hlađenja sa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R134a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199956"/>
            <a:ext cx="1661160" cy="22672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Izrađivač kockica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leda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srednje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veličine</a:t>
            </a:r>
            <a:endParaRPr sz="650" dirty="0">
              <a:latin typeface="Arial"/>
              <a:cs typeface="Arial"/>
            </a:endParaRPr>
          </a:p>
          <a:p>
            <a:pPr marL="12700" marR="135890">
              <a:lnSpc>
                <a:spcPts val="1400"/>
              </a:lnSpc>
              <a:spcBef>
                <a:spcPts val="2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i 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18/8  Mašina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podbrojeve</a:t>
            </a:r>
            <a:endParaRPr sz="650" dirty="0">
              <a:latin typeface="Arial"/>
              <a:cs typeface="Arial"/>
            </a:endParaRPr>
          </a:p>
          <a:p>
            <a:pPr marL="12700" marR="339725">
              <a:lnSpc>
                <a:spcPts val="14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Unutrašnja komora od ABS-a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39725">
              <a:lnSpc>
                <a:spcPts val="1400"/>
              </a:lnSpc>
              <a:spcBef>
                <a:spcPts val="5"/>
              </a:spcBef>
            </a:pP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Dobra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izolacija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higijena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39725">
              <a:lnSpc>
                <a:spcPts val="14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Zaštita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preopterećenja</a:t>
            </a:r>
            <a:endParaRPr sz="650" dirty="0">
              <a:latin typeface="Arial"/>
              <a:cs typeface="Arial"/>
            </a:endParaRPr>
          </a:p>
          <a:p>
            <a:pPr marL="12700" marR="356870">
              <a:lnSpc>
                <a:spcPts val="1400"/>
              </a:lnSpc>
              <a:spcBef>
                <a:spcPts val="1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vodenim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56870">
              <a:lnSpc>
                <a:spcPts val="1400"/>
              </a:lnSpc>
              <a:spcBef>
                <a:spcPts val="1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Bočno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hlađen zrakom</a:t>
            </a:r>
            <a:endParaRPr sz="650" dirty="0">
              <a:latin typeface="Arial"/>
              <a:cs typeface="Arial"/>
            </a:endParaRPr>
          </a:p>
          <a:p>
            <a:pPr marL="12700" marR="122555">
              <a:lnSpc>
                <a:spcPts val="1400"/>
              </a:lnSpc>
              <a:spcBef>
                <a:spcPts val="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Učinkovit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hlađenja sa R134a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22555">
              <a:lnSpc>
                <a:spcPts val="1400"/>
              </a:lnSpc>
              <a:spcBef>
                <a:spcPts val="5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Brza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jednostavna instalacija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Stalci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Izrada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60 kg za  24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sata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skladištenja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13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5503629"/>
            <a:ext cx="915669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šuplje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kocke</a:t>
            </a:r>
            <a:endParaRPr sz="6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80992"/>
            <a:ext cx="1204595" cy="17506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400 W</a:t>
            </a:r>
            <a:endParaRPr sz="650" dirty="0">
              <a:latin typeface="Arial"/>
              <a:cs typeface="Arial"/>
            </a:endParaRPr>
          </a:p>
          <a:p>
            <a:pPr marL="12700" marR="469900">
              <a:lnSpc>
                <a:spcPct val="146200"/>
              </a:lnSpc>
              <a:spcBef>
                <a:spcPts val="12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8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  31,0 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35,0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V820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Š398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D512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61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V840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Š480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D575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0,23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84186900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8719632122142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09300131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04588" y="198119"/>
            <a:ext cx="1863851" cy="27520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440930"/>
            <a:ext cx="2032000" cy="1955800"/>
            <a:chOff x="2870454" y="7440930"/>
            <a:chExt cx="2032000" cy="1955800"/>
          </a:xfrm>
        </p:grpSpPr>
        <p:sp>
          <p:nvSpPr>
            <p:cNvPr id="23" name="object 23"/>
            <p:cNvSpPr/>
            <p:nvPr/>
          </p:nvSpPr>
          <p:spPr>
            <a:xfrm>
              <a:off x="2895600" y="7467600"/>
              <a:ext cx="1981200" cy="190347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453884"/>
              <a:ext cx="2005964" cy="1929764"/>
            </a:xfrm>
            <a:custGeom>
              <a:avLst/>
              <a:gdLst/>
              <a:ahLst/>
              <a:cxnLst/>
              <a:rect l="l" t="t" r="r" b="b"/>
              <a:pathLst>
                <a:path w="2005964" h="1929765">
                  <a:moveTo>
                    <a:pt x="0" y="13716"/>
                  </a:moveTo>
                  <a:lnTo>
                    <a:pt x="0" y="1917191"/>
                  </a:lnTo>
                  <a:lnTo>
                    <a:pt x="0" y="1929383"/>
                  </a:lnTo>
                  <a:lnTo>
                    <a:pt x="12192" y="1929383"/>
                  </a:lnTo>
                  <a:lnTo>
                    <a:pt x="1993391" y="1929383"/>
                  </a:lnTo>
                  <a:lnTo>
                    <a:pt x="2005583" y="1929383"/>
                  </a:lnTo>
                  <a:lnTo>
                    <a:pt x="2005583" y="1917191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298948" y="7566660"/>
              <a:ext cx="1991867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308592" y="1734862"/>
            <a:ext cx="1296670" cy="110479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44450">
              <a:lnSpc>
                <a:spcPct val="100000"/>
              </a:lnSpc>
              <a:spcBef>
                <a:spcPts val="415"/>
              </a:spcBef>
            </a:pPr>
            <a:r>
              <a:rPr lang="hr-HR" sz="1500" spc="15" dirty="0" smtClean="0">
                <a:solidFill>
                  <a:srgbClr val="929498"/>
                </a:solidFill>
                <a:latin typeface="Arial"/>
                <a:cs typeface="Arial"/>
              </a:rPr>
              <a:t>LEDOMAT</a:t>
            </a:r>
            <a:endParaRPr sz="15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MAŠINA</a:t>
            </a:r>
            <a:endParaRPr sz="1850" dirty="0">
              <a:latin typeface="Arial"/>
              <a:cs typeface="Arial"/>
            </a:endParaRPr>
          </a:p>
          <a:p>
            <a:pPr marL="184785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M-ICE</a:t>
            </a:r>
            <a:r>
              <a:rPr sz="850" spc="-2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80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60314" y="9491386"/>
            <a:ext cx="1470660" cy="13017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vrata od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18/8</a:t>
            </a:r>
            <a:endParaRPr sz="6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303968" y="9487958"/>
            <a:ext cx="87503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Bočno hlađenje</a:t>
            </a:r>
            <a:r>
              <a:rPr sz="6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zrakom</a:t>
            </a:r>
            <a:endParaRPr sz="6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415802" y="9486400"/>
            <a:ext cx="131254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Učinkovit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hlađenja sa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R134a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207744"/>
            <a:ext cx="1643380" cy="22660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za izradu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kockica velike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veličine</a:t>
            </a:r>
            <a:endParaRPr sz="650" dirty="0">
              <a:latin typeface="Arial"/>
              <a:cs typeface="Arial"/>
            </a:endParaRPr>
          </a:p>
          <a:p>
            <a:pPr marL="12700" marR="118110">
              <a:lnSpc>
                <a:spcPts val="1400"/>
              </a:lnSpc>
              <a:spcBef>
                <a:spcPts val="2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Kućište i vrata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od nehrđajućeg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18/8  Mašina za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podbrojeve</a:t>
            </a:r>
            <a:endParaRPr sz="650" dirty="0">
              <a:latin typeface="Arial"/>
              <a:cs typeface="Arial"/>
            </a:endParaRPr>
          </a:p>
          <a:p>
            <a:pPr marL="12700" marR="321310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Unutrašnja komora od ABS-a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21310">
              <a:lnSpc>
                <a:spcPts val="1400"/>
              </a:lnSpc>
              <a:spcBef>
                <a:spcPts val="10"/>
              </a:spcBef>
            </a:pP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Dobra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izolacija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higijena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21310">
              <a:lnSpc>
                <a:spcPts val="1400"/>
              </a:lnSpc>
              <a:spcBef>
                <a:spcPts val="1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Zaštita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preopterećenja</a:t>
            </a:r>
            <a:endParaRPr sz="650" dirty="0">
              <a:latin typeface="Arial"/>
              <a:cs typeface="Arial"/>
            </a:endParaRPr>
          </a:p>
          <a:p>
            <a:pPr marL="12700" marR="339090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vodenim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339090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Bočno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hlađen zrakom</a:t>
            </a:r>
            <a:endParaRPr sz="650" dirty="0">
              <a:latin typeface="Arial"/>
              <a:cs typeface="Arial"/>
            </a:endParaRPr>
          </a:p>
          <a:p>
            <a:pPr marL="12700" marR="104775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Učinkovit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hlađenja sa R134a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04775">
              <a:lnSpc>
                <a:spcPts val="1400"/>
              </a:lnSpc>
              <a:spcBef>
                <a:spcPts val="10"/>
              </a:spcBef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Brza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jednostavna instalacija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Postolja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podesive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Izrada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80 kg  za 24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sata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skladištenja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25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5842" y="5503629"/>
            <a:ext cx="915669" cy="123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Standardne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šuplje</a:t>
            </a:r>
            <a:r>
              <a:rPr sz="650" spc="-2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kocke</a:t>
            </a:r>
            <a:endParaRPr sz="6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20459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440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44,0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48,0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V910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Š500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D612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V960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Š685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D580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0,38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Kartonska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kutija </a:t>
            </a:r>
            <a:r>
              <a:rPr sz="650" spc="15" dirty="0">
                <a:solidFill>
                  <a:srgbClr val="7DC0E3"/>
                </a:solidFill>
                <a:latin typeface="Arial"/>
                <a:cs typeface="Arial"/>
              </a:rPr>
              <a:t>s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84186900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8719632122159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09300132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29555" y="537972"/>
            <a:ext cx="1630190" cy="23759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440930"/>
            <a:ext cx="2032000" cy="1955800"/>
            <a:chOff x="2870454" y="7440930"/>
            <a:chExt cx="2032000" cy="1955800"/>
          </a:xfrm>
        </p:grpSpPr>
        <p:sp>
          <p:nvSpPr>
            <p:cNvPr id="23" name="object 23"/>
            <p:cNvSpPr/>
            <p:nvPr/>
          </p:nvSpPr>
          <p:spPr>
            <a:xfrm>
              <a:off x="2895600" y="7467600"/>
              <a:ext cx="1981200" cy="190347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453884"/>
              <a:ext cx="2005964" cy="1929764"/>
            </a:xfrm>
            <a:custGeom>
              <a:avLst/>
              <a:gdLst/>
              <a:ahLst/>
              <a:cxnLst/>
              <a:rect l="l" t="t" r="r" b="b"/>
              <a:pathLst>
                <a:path w="2005964" h="1929765">
                  <a:moveTo>
                    <a:pt x="0" y="13716"/>
                  </a:moveTo>
                  <a:lnTo>
                    <a:pt x="0" y="1917191"/>
                  </a:lnTo>
                  <a:lnTo>
                    <a:pt x="0" y="1929383"/>
                  </a:lnTo>
                  <a:lnTo>
                    <a:pt x="12192" y="1929383"/>
                  </a:lnTo>
                  <a:lnTo>
                    <a:pt x="1993391" y="1929383"/>
                  </a:lnTo>
                  <a:lnTo>
                    <a:pt x="2005583" y="1929383"/>
                  </a:lnTo>
                  <a:lnTo>
                    <a:pt x="2005583" y="1917191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298948" y="7566660"/>
              <a:ext cx="1991867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41893" y="1695399"/>
            <a:ext cx="1687195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0040" marR="5080" indent="-307975">
              <a:lnSpc>
                <a:spcPct val="112400"/>
              </a:lnSpc>
              <a:spcBef>
                <a:spcPts val="100"/>
              </a:spcBef>
            </a:pP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L</a:t>
            </a:r>
            <a:r>
              <a:rPr lang="hr-HR" sz="1850" spc="-15" dirty="0" smtClean="0">
                <a:solidFill>
                  <a:srgbClr val="929498"/>
                </a:solidFill>
                <a:latin typeface="Arial"/>
                <a:cs typeface="Arial"/>
              </a:rPr>
              <a:t>EDOMAT </a:t>
            </a: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MAŠINA</a:t>
            </a:r>
            <a:endParaRPr sz="1850" dirty="0">
              <a:latin typeface="Arial"/>
              <a:cs typeface="Arial"/>
            </a:endParaRPr>
          </a:p>
          <a:p>
            <a:pPr marL="451484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M-ICE</a:t>
            </a:r>
            <a:r>
              <a:rPr sz="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30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60314" y="9491386"/>
            <a:ext cx="1470660" cy="13017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vrata od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18/8</a:t>
            </a:r>
            <a:endParaRPr sz="6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303968" y="9487958"/>
            <a:ext cx="87503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Bočno hlađenje</a:t>
            </a:r>
            <a:r>
              <a:rPr sz="6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zrakom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15802" y="9486400"/>
            <a:ext cx="131254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Učinkovit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hlađenja sa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R134a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429123"/>
            <a:ext cx="2053589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Stroj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led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drobljeni led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srednje veličine,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18/8,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unutrašnja mašina za podpult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916436"/>
            <a:ext cx="1497965" cy="12375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Unutrašnja komora od ABS-a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Dobra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izolacija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higijena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Zaštita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preopterećenja</a:t>
            </a:r>
            <a:endParaRPr sz="650" dirty="0">
              <a:latin typeface="Arial"/>
              <a:cs typeface="Arial"/>
            </a:endParaRPr>
          </a:p>
          <a:p>
            <a:pPr marL="12700" marR="193675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vodenim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93675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Bočno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hlađen zrakom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Učinkovit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sustav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R134a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Brza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jednostavna instalacija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Stoji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204595" cy="1809084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215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 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28,0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29,0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V580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Š330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D470 mm </a:t>
            </a:r>
            <a:endParaRPr lang="hr-HR" sz="650" spc="-10" dirty="0" smtClean="0">
              <a:solidFill>
                <a:srgbClr val="7DC0E3"/>
              </a:solidFill>
              <a:latin typeface="Arial"/>
              <a:cs typeface="Arial"/>
            </a:endParaRPr>
          </a:p>
          <a:p>
            <a:pPr marL="12700" marR="5080">
              <a:lnSpc>
                <a:spcPct val="161600"/>
              </a:lnSpc>
            </a:pPr>
            <a:r>
              <a:rPr sz="650" spc="-10" dirty="0" smtClean="0">
                <a:solidFill>
                  <a:srgbClr val="7DC0E3"/>
                </a:solidFill>
                <a:latin typeface="Arial"/>
                <a:cs typeface="Arial"/>
              </a:rPr>
              <a:t>V630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Š390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D530 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0,13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dirty="0">
                <a:solidFill>
                  <a:srgbClr val="7DC0E3"/>
                </a:solidFill>
                <a:latin typeface="Arial"/>
                <a:cs typeface="Arial"/>
              </a:rPr>
              <a:t>Kartonska kutija sa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84186900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8719632122791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09300136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304002"/>
            <a:ext cx="1602740" cy="2244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Proizvodnja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30 Kgper 24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sata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S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kladišni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7 kg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88992" y="8755380"/>
            <a:ext cx="402590" cy="628015"/>
          </a:xfrm>
          <a:custGeom>
            <a:avLst/>
            <a:gdLst/>
            <a:ahLst/>
            <a:cxnLst/>
            <a:rect l="l" t="t" r="r" b="b"/>
            <a:pathLst>
              <a:path w="402589" h="628015">
                <a:moveTo>
                  <a:pt x="402335" y="627887"/>
                </a:moveTo>
                <a:lnTo>
                  <a:pt x="0" y="627887"/>
                </a:lnTo>
                <a:lnTo>
                  <a:pt x="0" y="0"/>
                </a:lnTo>
                <a:lnTo>
                  <a:pt x="402335" y="0"/>
                </a:lnTo>
                <a:lnTo>
                  <a:pt x="402335" y="627887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7546085"/>
            <a:ext cx="7772400" cy="2392045"/>
            <a:chOff x="0" y="7546085"/>
            <a:chExt cx="7772400" cy="2392045"/>
          </a:xfrm>
        </p:grpSpPr>
        <p:sp>
          <p:nvSpPr>
            <p:cNvPr id="5" name="object 5"/>
            <p:cNvSpPr/>
            <p:nvPr/>
          </p:nvSpPr>
          <p:spPr>
            <a:xfrm>
              <a:off x="0" y="8755392"/>
              <a:ext cx="7772400" cy="1182370"/>
            </a:xfrm>
            <a:custGeom>
              <a:avLst/>
              <a:gdLst/>
              <a:ahLst/>
              <a:cxnLst/>
              <a:rect l="l" t="t" r="r" b="b"/>
              <a:pathLst>
                <a:path w="7772400" h="1182370">
                  <a:moveTo>
                    <a:pt x="7772400" y="0"/>
                  </a:moveTo>
                  <a:lnTo>
                    <a:pt x="7296899" y="0"/>
                  </a:lnTo>
                  <a:lnTo>
                    <a:pt x="7296899" y="627380"/>
                  </a:lnTo>
                  <a:lnTo>
                    <a:pt x="0" y="627380"/>
                  </a:lnTo>
                  <a:lnTo>
                    <a:pt x="0" y="1182370"/>
                  </a:lnTo>
                  <a:lnTo>
                    <a:pt x="7772400" y="1182370"/>
                  </a:lnTo>
                  <a:lnTo>
                    <a:pt x="7772400" y="62738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6433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85515" y="7586471"/>
              <a:ext cx="1827275" cy="16291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303519" y="7571231"/>
              <a:ext cx="1981200" cy="176326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14" name="object 14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22064" y="513587"/>
            <a:ext cx="2429380" cy="24293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974846" y="1695399"/>
            <a:ext cx="1907539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4655" marR="219710" indent="-21590">
              <a:lnSpc>
                <a:spcPct val="112400"/>
              </a:lnSpc>
              <a:spcBef>
                <a:spcPts val="10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ESPRESSO  MAŠINA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ELEGANTNOST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2</a:t>
            </a:r>
            <a:r>
              <a:rPr sz="850" spc="-85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GRUPE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516420" y="9476077"/>
            <a:ext cx="1236980" cy="27114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Uključujući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crijevo za dovod vode</a:t>
            </a:r>
            <a:r>
              <a:rPr sz="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00">
              <a:latin typeface="Arial"/>
              <a:cs typeface="Arial"/>
            </a:endParaRPr>
          </a:p>
          <a:p>
            <a:pPr marL="309245">
              <a:lnSpc>
                <a:spcPct val="100000"/>
              </a:lnSpc>
              <a:spcBef>
                <a:spcPts val="430"/>
              </a:spcBef>
            </a:pP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membrana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5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čišćenje</a:t>
            </a:r>
            <a:endParaRPr sz="5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10057" y="9483118"/>
            <a:ext cx="1562735" cy="416559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Hromirani čelični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krak za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paru,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Chrome</a:t>
            </a:r>
            <a:r>
              <a:rPr sz="5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slavina</a:t>
            </a:r>
            <a:endParaRPr sz="550">
              <a:latin typeface="Arial"/>
              <a:cs typeface="Arial"/>
            </a:endParaRPr>
          </a:p>
          <a:p>
            <a:pPr marL="346075" marR="46355" indent="-44450">
              <a:lnSpc>
                <a:spcPts val="1180"/>
              </a:lnSpc>
              <a:spcBef>
                <a:spcPts val="5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kipuću vodu,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espresso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klipovi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filter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40454" y="9487958"/>
            <a:ext cx="110998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Stoji mirno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 4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gumene</a:t>
            </a:r>
            <a:r>
              <a:rPr sz="6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noge</a:t>
            </a:r>
            <a:endParaRPr sz="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9635" y="3262315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88732"/>
            <a:ext cx="2527935" cy="250132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vi-VN" sz="650" spc="-5" dirty="0">
                <a:solidFill>
                  <a:srgbClr val="221F1F"/>
                </a:solidFill>
                <a:cs typeface="Arial"/>
              </a:rPr>
              <a:t>Kvalitetna </a:t>
            </a:r>
            <a:r>
              <a:rPr lang="vi-VN" sz="650" spc="-10" dirty="0">
                <a:solidFill>
                  <a:srgbClr val="221F1F"/>
                </a:solidFill>
                <a:cs typeface="Arial"/>
              </a:rPr>
              <a:t>espresso mašina</a:t>
            </a:r>
            <a:endParaRPr lang="vi-VN" sz="650" dirty="0"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lang="vi-VN" sz="650" spc="-5" dirty="0">
                <a:solidFill>
                  <a:srgbClr val="221F1F"/>
                </a:solidFill>
                <a:cs typeface="Arial"/>
              </a:rPr>
              <a:t>Tehnološki </a:t>
            </a:r>
            <a:r>
              <a:rPr lang="vi-VN" sz="650" spc="-10" dirty="0">
                <a:solidFill>
                  <a:srgbClr val="221F1F"/>
                </a:solidFill>
                <a:cs typeface="Arial"/>
              </a:rPr>
              <a:t>napredna </a:t>
            </a:r>
            <a:r>
              <a:rPr lang="vi-VN" sz="650" spc="-5" dirty="0">
                <a:solidFill>
                  <a:srgbClr val="221F1F"/>
                </a:solidFill>
                <a:cs typeface="Arial"/>
              </a:rPr>
              <a:t>i </a:t>
            </a:r>
            <a:r>
              <a:rPr lang="vi-VN" sz="650" spc="-10" dirty="0">
                <a:solidFill>
                  <a:srgbClr val="221F1F"/>
                </a:solidFill>
                <a:cs typeface="Arial"/>
              </a:rPr>
              <a:t>pouzdana</a:t>
            </a:r>
            <a:r>
              <a:rPr lang="vi-VN" sz="650" spc="-5" dirty="0">
                <a:solidFill>
                  <a:srgbClr val="221F1F"/>
                </a:solidFill>
                <a:cs typeface="Arial"/>
              </a:rPr>
              <a:t> </a:t>
            </a:r>
            <a:r>
              <a:rPr lang="vi-VN" sz="650" spc="-10" dirty="0">
                <a:solidFill>
                  <a:srgbClr val="221F1F"/>
                </a:solidFill>
                <a:cs typeface="Arial"/>
              </a:rPr>
              <a:t>mašina</a:t>
            </a:r>
            <a:endParaRPr lang="vi-VN" sz="650" dirty="0"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lang="vi-VN" sz="650" dirty="0"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vi-VN" sz="650" spc="-5" dirty="0">
                <a:solidFill>
                  <a:srgbClr val="221F1F"/>
                </a:solidFill>
                <a:cs typeface="Arial"/>
              </a:rPr>
              <a:t>Filter za </a:t>
            </a:r>
            <a:r>
              <a:rPr lang="vi-VN" sz="650" spc="-10" dirty="0">
                <a:solidFill>
                  <a:srgbClr val="221F1F"/>
                </a:solidFill>
                <a:cs typeface="Arial"/>
              </a:rPr>
              <a:t>ladicu </a:t>
            </a:r>
            <a:r>
              <a:rPr lang="vi-VN" sz="650" spc="-5" dirty="0">
                <a:solidFill>
                  <a:srgbClr val="221F1F"/>
                </a:solidFill>
                <a:cs typeface="Arial"/>
              </a:rPr>
              <a:t>za </a:t>
            </a:r>
            <a:r>
              <a:rPr lang="vi-VN" sz="650" spc="-10" dirty="0">
                <a:solidFill>
                  <a:srgbClr val="221F1F"/>
                </a:solidFill>
                <a:cs typeface="Arial"/>
              </a:rPr>
              <a:t>Chrome</a:t>
            </a:r>
            <a:endParaRPr lang="vi-VN" sz="650" dirty="0">
              <a:cs typeface="Arial"/>
            </a:endParaRPr>
          </a:p>
          <a:p>
            <a:pPr marL="12700" marR="170815">
              <a:lnSpc>
                <a:spcPct val="195000"/>
              </a:lnSpc>
              <a:spcBef>
                <a:spcPts val="20"/>
              </a:spcBef>
            </a:pPr>
            <a:r>
              <a:rPr lang="vi-VN" sz="650" spc="5" dirty="0">
                <a:solidFill>
                  <a:srgbClr val="221F1F"/>
                </a:solidFill>
                <a:cs typeface="Arial"/>
              </a:rPr>
              <a:t>Kućište od </a:t>
            </a:r>
            <a:r>
              <a:rPr lang="vi-VN" sz="650" dirty="0">
                <a:solidFill>
                  <a:srgbClr val="221F1F"/>
                </a:solidFill>
                <a:cs typeface="Arial"/>
              </a:rPr>
              <a:t>nehrđajućeg </a:t>
            </a:r>
            <a:r>
              <a:rPr lang="vi-VN" sz="650" spc="5" dirty="0">
                <a:solidFill>
                  <a:srgbClr val="221F1F"/>
                </a:solidFill>
                <a:cs typeface="Arial"/>
              </a:rPr>
              <a:t>čelika </a:t>
            </a:r>
            <a:r>
              <a:rPr lang="vi-VN" sz="650" dirty="0">
                <a:solidFill>
                  <a:srgbClr val="221F1F"/>
                </a:solidFill>
                <a:cs typeface="Arial"/>
              </a:rPr>
              <a:t>i </a:t>
            </a:r>
            <a:r>
              <a:rPr lang="vi-VN" sz="650" spc="5" dirty="0">
                <a:solidFill>
                  <a:srgbClr val="221F1F"/>
                </a:solidFill>
                <a:cs typeface="Arial"/>
              </a:rPr>
              <a:t>velika </a:t>
            </a:r>
            <a:r>
              <a:rPr lang="vi-VN" sz="650" dirty="0">
                <a:solidFill>
                  <a:srgbClr val="221F1F"/>
                </a:solidFill>
                <a:cs typeface="Arial"/>
              </a:rPr>
              <a:t>posuda </a:t>
            </a:r>
            <a:r>
              <a:rPr lang="vi-VN" sz="650" spc="5" dirty="0">
                <a:solidFill>
                  <a:srgbClr val="221F1F"/>
                </a:solidFill>
                <a:cs typeface="Arial"/>
              </a:rPr>
              <a:t>za kaplje </a:t>
            </a:r>
          </a:p>
          <a:p>
            <a:pPr marL="12700" marR="170815">
              <a:lnSpc>
                <a:spcPct val="195000"/>
              </a:lnSpc>
              <a:spcBef>
                <a:spcPts val="20"/>
              </a:spcBef>
            </a:pPr>
            <a:r>
              <a:rPr lang="vi-VN" sz="650" spc="5" dirty="0" smtClean="0">
                <a:solidFill>
                  <a:srgbClr val="221F1F"/>
                </a:solidFill>
                <a:cs typeface="Arial"/>
              </a:rPr>
              <a:t>Odvojena</a:t>
            </a:r>
            <a:r>
              <a:rPr lang="hr-HR" sz="650" spc="5" dirty="0" smtClean="0">
                <a:solidFill>
                  <a:srgbClr val="221F1F"/>
                </a:solidFill>
                <a:cs typeface="Arial"/>
              </a:rPr>
              <a:t> </a:t>
            </a:r>
            <a:r>
              <a:rPr lang="vi-VN" sz="650" spc="5" dirty="0" smtClean="0">
                <a:solidFill>
                  <a:srgbClr val="221F1F"/>
                </a:solidFill>
                <a:cs typeface="Arial"/>
              </a:rPr>
              <a:t>kontrolna </a:t>
            </a:r>
            <a:r>
              <a:rPr lang="vi-VN" sz="650" dirty="0">
                <a:solidFill>
                  <a:srgbClr val="221F1F"/>
                </a:solidFill>
                <a:cs typeface="Arial"/>
              </a:rPr>
              <a:t>ploča </a:t>
            </a:r>
            <a:r>
              <a:rPr lang="vi-VN" sz="650" spc="5" dirty="0">
                <a:solidFill>
                  <a:srgbClr val="221F1F"/>
                </a:solidFill>
                <a:cs typeface="Arial"/>
              </a:rPr>
              <a:t>sa </a:t>
            </a:r>
            <a:r>
              <a:rPr lang="vi-VN" sz="650" dirty="0">
                <a:solidFill>
                  <a:srgbClr val="221F1F"/>
                </a:solidFill>
                <a:cs typeface="Arial"/>
              </a:rPr>
              <a:t>jednostavnim </a:t>
            </a:r>
            <a:r>
              <a:rPr lang="vi-VN" sz="650" spc="5" dirty="0">
                <a:solidFill>
                  <a:srgbClr val="221F1F"/>
                </a:solidFill>
                <a:cs typeface="Arial"/>
              </a:rPr>
              <a:t>kontrolama na </a:t>
            </a:r>
            <a:r>
              <a:rPr lang="vi-VN" sz="650" dirty="0">
                <a:solidFill>
                  <a:srgbClr val="221F1F"/>
                </a:solidFill>
                <a:cs typeface="Arial"/>
              </a:rPr>
              <a:t>dodir </a:t>
            </a:r>
            <a:r>
              <a:rPr lang="vi-VN" sz="650" spc="5" dirty="0">
                <a:solidFill>
                  <a:srgbClr val="221F1F"/>
                </a:solidFill>
                <a:cs typeface="Arial"/>
              </a:rPr>
              <a:t>4 različite </a:t>
            </a:r>
            <a:r>
              <a:rPr lang="vi-VN" sz="650" dirty="0" smtClean="0">
                <a:solidFill>
                  <a:srgbClr val="221F1F"/>
                </a:solidFill>
                <a:cs typeface="Arial"/>
              </a:rPr>
              <a:t>doze </a:t>
            </a:r>
            <a:r>
              <a:rPr lang="vi-VN" sz="650" spc="5" dirty="0">
                <a:solidFill>
                  <a:srgbClr val="221F1F"/>
                </a:solidFill>
                <a:cs typeface="Arial"/>
              </a:rPr>
              <a:t>kafe u</a:t>
            </a:r>
            <a:r>
              <a:rPr lang="vi-VN" sz="650" spc="-10" dirty="0">
                <a:solidFill>
                  <a:srgbClr val="221F1F"/>
                </a:solidFill>
                <a:cs typeface="Arial"/>
              </a:rPr>
              <a:t> </a:t>
            </a:r>
            <a:r>
              <a:rPr lang="vi-VN" sz="650" dirty="0">
                <a:solidFill>
                  <a:srgbClr val="221F1F"/>
                </a:solidFill>
                <a:cs typeface="Arial"/>
              </a:rPr>
              <a:t>grupi</a:t>
            </a:r>
            <a:endParaRPr lang="vi-VN" sz="650" dirty="0"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lang="vi-VN" sz="650" spc="-5" dirty="0">
                <a:solidFill>
                  <a:srgbClr val="221F1F"/>
                </a:solidFill>
                <a:cs typeface="Arial"/>
              </a:rPr>
              <a:t>Idealno </a:t>
            </a:r>
            <a:r>
              <a:rPr lang="vi-VN" sz="650" spc="-10" dirty="0">
                <a:solidFill>
                  <a:srgbClr val="221F1F"/>
                </a:solidFill>
                <a:cs typeface="Arial"/>
              </a:rPr>
              <a:t>pogodno za </a:t>
            </a:r>
            <a:r>
              <a:rPr lang="vi-VN" sz="650" spc="-5" dirty="0">
                <a:solidFill>
                  <a:srgbClr val="221F1F"/>
                </a:solidFill>
                <a:cs typeface="Arial"/>
              </a:rPr>
              <a:t>različite </a:t>
            </a:r>
            <a:r>
              <a:rPr lang="vi-VN" sz="650" spc="-10" dirty="0">
                <a:solidFill>
                  <a:srgbClr val="221F1F"/>
                </a:solidFill>
                <a:cs typeface="Arial"/>
              </a:rPr>
              <a:t>pripreme </a:t>
            </a:r>
            <a:r>
              <a:rPr lang="vi-VN" sz="650" spc="-5" dirty="0">
                <a:solidFill>
                  <a:srgbClr val="221F1F"/>
                </a:solidFill>
                <a:cs typeface="Arial"/>
              </a:rPr>
              <a:t>kafe </a:t>
            </a: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lang="vi-VN" sz="650" spc="-5" dirty="0">
                <a:solidFill>
                  <a:srgbClr val="221F1F"/>
                </a:solidFill>
                <a:cs typeface="Arial"/>
              </a:rPr>
              <a:t>Automatski </a:t>
            </a:r>
            <a:r>
              <a:rPr lang="vi-VN" sz="650" spc="-10" dirty="0">
                <a:solidFill>
                  <a:srgbClr val="221F1F"/>
                </a:solidFill>
                <a:cs typeface="Arial"/>
              </a:rPr>
              <a:t>dovod vode  </a:t>
            </a:r>
            <a:r>
              <a:rPr lang="vi-VN" sz="650" spc="-5" dirty="0">
                <a:solidFill>
                  <a:srgbClr val="221F1F"/>
                </a:solidFill>
                <a:cs typeface="Arial"/>
              </a:rPr>
              <a:t>viamagnetikosolenoidni ventili </a:t>
            </a: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lang="vi-VN" sz="650" spc="-5" dirty="0">
                <a:solidFill>
                  <a:srgbClr val="221F1F"/>
                </a:solidFill>
                <a:cs typeface="Arial"/>
              </a:rPr>
              <a:t>VISOKA </a:t>
            </a:r>
            <a:r>
              <a:rPr lang="vi-VN" sz="650" spc="-10" dirty="0">
                <a:solidFill>
                  <a:srgbClr val="221F1F"/>
                </a:solidFill>
                <a:cs typeface="Arial"/>
              </a:rPr>
              <a:t>efikasna ugrađena </a:t>
            </a:r>
            <a:r>
              <a:rPr lang="vi-VN" sz="650" spc="-5" dirty="0">
                <a:solidFill>
                  <a:srgbClr val="221F1F"/>
                </a:solidFill>
                <a:cs typeface="Arial"/>
              </a:rPr>
              <a:t>volumetrijska  </a:t>
            </a:r>
            <a:r>
              <a:rPr lang="vi-VN" sz="650" spc="-10" dirty="0">
                <a:solidFill>
                  <a:srgbClr val="221F1F"/>
                </a:solidFill>
                <a:cs typeface="Arial"/>
              </a:rPr>
              <a:t>motorna </a:t>
            </a:r>
            <a:r>
              <a:rPr lang="vi-VN" sz="650" spc="-15" dirty="0">
                <a:solidFill>
                  <a:srgbClr val="221F1F"/>
                </a:solidFill>
                <a:cs typeface="Arial"/>
              </a:rPr>
              <a:t>pumpa </a:t>
            </a: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lang="vi-VN" sz="650" spc="-10" dirty="0">
                <a:solidFill>
                  <a:srgbClr val="221F1F"/>
                </a:solidFill>
                <a:cs typeface="Arial"/>
              </a:rPr>
              <a:t>Sa automatskim </a:t>
            </a:r>
            <a:r>
              <a:rPr lang="vi-VN" sz="650" spc="-5" dirty="0">
                <a:solidFill>
                  <a:srgbClr val="221F1F"/>
                </a:solidFill>
                <a:cs typeface="Arial"/>
              </a:rPr>
              <a:t>filtrom čestica i zadržavajućim  ventilima </a:t>
            </a: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lang="vi-VN" sz="650" spc="-10" dirty="0">
                <a:solidFill>
                  <a:srgbClr val="221F1F"/>
                </a:solidFill>
                <a:cs typeface="Arial"/>
              </a:rPr>
              <a:t>Nizak pritisak </a:t>
            </a:r>
            <a:r>
              <a:rPr lang="vi-VN" sz="650" spc="-5" dirty="0">
                <a:solidFill>
                  <a:srgbClr val="221F1F"/>
                </a:solidFill>
                <a:cs typeface="Arial"/>
              </a:rPr>
              <a:t>vode: </a:t>
            </a:r>
            <a:r>
              <a:rPr lang="vi-VN" sz="650" spc="-10" dirty="0">
                <a:solidFill>
                  <a:srgbClr val="221F1F"/>
                </a:solidFill>
                <a:cs typeface="Arial"/>
              </a:rPr>
              <a:t>Pumpe se automatski isključuju  </a:t>
            </a: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lang="vi-VN" sz="650" spc="-10" dirty="0">
                <a:solidFill>
                  <a:srgbClr val="221F1F"/>
                </a:solidFill>
                <a:cs typeface="Arial"/>
              </a:rPr>
              <a:t>Upozoravajuća lampica na niskom nivou vode u </a:t>
            </a:r>
            <a:r>
              <a:rPr lang="vi-VN" sz="650" spc="-5" dirty="0">
                <a:solidFill>
                  <a:srgbClr val="221F1F"/>
                </a:solidFill>
                <a:cs typeface="Arial"/>
              </a:rPr>
              <a:t>kotlu </a:t>
            </a: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lang="vi-VN" sz="650" spc="-5" dirty="0">
                <a:solidFill>
                  <a:srgbClr val="221F1F"/>
                </a:solidFill>
                <a:cs typeface="Arial"/>
              </a:rPr>
              <a:t>Grijaći </a:t>
            </a:r>
            <a:r>
              <a:rPr lang="vi-VN" sz="650" spc="-15" dirty="0">
                <a:solidFill>
                  <a:srgbClr val="221F1F"/>
                </a:solidFill>
                <a:cs typeface="Arial"/>
              </a:rPr>
              <a:t>element  </a:t>
            </a:r>
            <a:r>
              <a:rPr lang="vi-VN" sz="650" spc="-5" dirty="0">
                <a:solidFill>
                  <a:srgbClr val="221F1F"/>
                </a:solidFill>
                <a:cs typeface="Arial"/>
              </a:rPr>
              <a:t>kotla </a:t>
            </a:r>
            <a:r>
              <a:rPr lang="vi-VN" sz="650" spc="-10" dirty="0">
                <a:solidFill>
                  <a:srgbClr val="221F1F"/>
                </a:solidFill>
                <a:cs typeface="Arial"/>
              </a:rPr>
              <a:t>automatski se isključuje </a:t>
            </a: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lang="vi-VN" sz="650" spc="-5" dirty="0">
                <a:solidFill>
                  <a:srgbClr val="221F1F"/>
                </a:solidFill>
                <a:cs typeface="Arial"/>
              </a:rPr>
              <a:t>Bakarni kotao </a:t>
            </a:r>
            <a:r>
              <a:rPr lang="vi-VN" sz="650" spc="-10" dirty="0">
                <a:solidFill>
                  <a:srgbClr val="221F1F"/>
                </a:solidFill>
                <a:cs typeface="Arial"/>
              </a:rPr>
              <a:t>sa antivakuumom</a:t>
            </a:r>
            <a:r>
              <a:rPr lang="vi-VN" sz="650" spc="-15" dirty="0">
                <a:solidFill>
                  <a:srgbClr val="221F1F"/>
                </a:solidFill>
                <a:cs typeface="Arial"/>
              </a:rPr>
              <a:t> </a:t>
            </a:r>
            <a:r>
              <a:rPr lang="vi-VN" sz="650" spc="-5" dirty="0">
                <a:solidFill>
                  <a:srgbClr val="221F1F"/>
                </a:solidFill>
                <a:cs typeface="Arial"/>
              </a:rPr>
              <a:t>ventil</a:t>
            </a:r>
            <a:endParaRPr lang="vi-VN" sz="650" dirty="0"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5681943"/>
            <a:ext cx="2433320" cy="6097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opremljena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sigurnosnim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glave glave sa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predkomorom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direktnu</a:t>
            </a:r>
            <a:r>
              <a:rPr sz="650" spc="3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infuziju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Direktno ubrizgavanje vode iz bojlera u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kafu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Samoočišćujuća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glava  automatskim ispiranjem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unazad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643372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45289" y="3659647"/>
            <a:ext cx="1042035" cy="2244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1faza </a:t>
            </a:r>
            <a:endParaRPr lang="hr-HR" sz="650" spc="-10" dirty="0" smtClean="0">
              <a:solidFill>
                <a:srgbClr val="643372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 smtClean="0">
                <a:solidFill>
                  <a:srgbClr val="643372"/>
                </a:solidFill>
                <a:latin typeface="Arial"/>
                <a:cs typeface="Arial"/>
              </a:rPr>
              <a:t>2800</a:t>
            </a:r>
            <a:r>
              <a:rPr sz="650" spc="-65" dirty="0" smtClean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W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962400"/>
            <a:ext cx="1042035" cy="14298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45,0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600" spc="10" dirty="0">
                <a:solidFill>
                  <a:srgbClr val="643372"/>
                </a:solidFill>
                <a:latin typeface="Arial"/>
                <a:cs typeface="Arial"/>
              </a:rPr>
              <a:t>47,0</a:t>
            </a:r>
            <a:r>
              <a:rPr sz="600" spc="-8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V530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Š515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D590</a:t>
            </a:r>
            <a:r>
              <a:rPr sz="650" spc="-6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V550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Š650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D540</a:t>
            </a:r>
            <a:r>
              <a:rPr sz="650" spc="-6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0,19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dirty="0">
                <a:solidFill>
                  <a:srgbClr val="643372"/>
                </a:solidFill>
                <a:latin typeface="Arial"/>
                <a:cs typeface="Arial"/>
              </a:rPr>
              <a:t>Kartonska kutija sa</a:t>
            </a:r>
            <a:r>
              <a:rPr sz="650" spc="-4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85167100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8719632121701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08804050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35842" y="6345934"/>
            <a:ext cx="2663825" cy="6476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Proizvodnja: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480 espresso čaša na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sat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kotla: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6,0 litara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Uključujući: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crijevo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dovod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vode,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membrana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čišćenje,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klip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jednim  izljevom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dvostrukim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izljevom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7772400" cy="1183005"/>
          </a:xfrm>
          <a:custGeom>
            <a:avLst/>
            <a:gdLst/>
            <a:ahLst/>
            <a:cxnLst/>
            <a:rect l="l" t="t" r="r" b="b"/>
            <a:pathLst>
              <a:path w="7772400" h="1183004">
                <a:moveTo>
                  <a:pt x="7772400" y="1182623"/>
                </a:moveTo>
                <a:lnTo>
                  <a:pt x="0" y="1182623"/>
                </a:lnTo>
                <a:lnTo>
                  <a:pt x="0" y="0"/>
                </a:lnTo>
                <a:lnTo>
                  <a:pt x="7772400" y="0"/>
                </a:lnTo>
                <a:lnTo>
                  <a:pt x="7772400" y="1182623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7CC1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5" name="object 5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75276" y="563880"/>
            <a:ext cx="1496567" cy="22282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62533" y="7546085"/>
            <a:ext cx="2032000" cy="1850389"/>
            <a:chOff x="462533" y="7546085"/>
            <a:chExt cx="2032000" cy="1850389"/>
          </a:xfrm>
        </p:grpSpPr>
        <p:sp>
          <p:nvSpPr>
            <p:cNvPr id="20" name="object 20"/>
            <p:cNvSpPr/>
            <p:nvPr/>
          </p:nvSpPr>
          <p:spPr>
            <a:xfrm>
              <a:off x="489204" y="7571232"/>
              <a:ext cx="1979675" cy="17998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870454" y="7440930"/>
            <a:ext cx="2032000" cy="1955800"/>
            <a:chOff x="2870454" y="7440930"/>
            <a:chExt cx="2032000" cy="1955800"/>
          </a:xfrm>
        </p:grpSpPr>
        <p:sp>
          <p:nvSpPr>
            <p:cNvPr id="23" name="object 23"/>
            <p:cNvSpPr/>
            <p:nvPr/>
          </p:nvSpPr>
          <p:spPr>
            <a:xfrm>
              <a:off x="2895600" y="7467600"/>
              <a:ext cx="1981200" cy="190347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3408" y="7453884"/>
              <a:ext cx="2005964" cy="1929764"/>
            </a:xfrm>
            <a:custGeom>
              <a:avLst/>
              <a:gdLst/>
              <a:ahLst/>
              <a:cxnLst/>
              <a:rect l="l" t="t" r="r" b="b"/>
              <a:pathLst>
                <a:path w="2005964" h="1929765">
                  <a:moveTo>
                    <a:pt x="0" y="13716"/>
                  </a:moveTo>
                  <a:lnTo>
                    <a:pt x="0" y="1917191"/>
                  </a:lnTo>
                  <a:lnTo>
                    <a:pt x="0" y="1929383"/>
                  </a:lnTo>
                  <a:lnTo>
                    <a:pt x="12192" y="1929383"/>
                  </a:lnTo>
                  <a:lnTo>
                    <a:pt x="1993391" y="1929383"/>
                  </a:lnTo>
                  <a:lnTo>
                    <a:pt x="2005583" y="1929383"/>
                  </a:lnTo>
                  <a:lnTo>
                    <a:pt x="2005583" y="1917191"/>
                  </a:lnTo>
                  <a:lnTo>
                    <a:pt x="2005583" y="13716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371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278374" y="7546085"/>
            <a:ext cx="2032000" cy="1850389"/>
            <a:chOff x="5278374" y="7546085"/>
            <a:chExt cx="2032000" cy="1850389"/>
          </a:xfrm>
        </p:grpSpPr>
        <p:sp>
          <p:nvSpPr>
            <p:cNvPr id="26" name="object 26"/>
            <p:cNvSpPr/>
            <p:nvPr/>
          </p:nvSpPr>
          <p:spPr>
            <a:xfrm>
              <a:off x="5298948" y="7566660"/>
              <a:ext cx="1991867" cy="180898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3889247" y="5948171"/>
            <a:ext cx="3883151" cy="10805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41893" y="1695399"/>
            <a:ext cx="1687195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0040" marR="5080" indent="-307975">
              <a:lnSpc>
                <a:spcPct val="112400"/>
              </a:lnSpc>
              <a:spcBef>
                <a:spcPts val="100"/>
              </a:spcBef>
            </a:pPr>
            <a:r>
              <a:rPr sz="1850" spc="-15" dirty="0" smtClean="0">
                <a:solidFill>
                  <a:srgbClr val="929498"/>
                </a:solidFill>
                <a:latin typeface="Arial"/>
                <a:cs typeface="Arial"/>
              </a:rPr>
              <a:t>L</a:t>
            </a:r>
            <a:r>
              <a:rPr lang="hr-HR" sz="1850" spc="-15" smtClean="0">
                <a:solidFill>
                  <a:srgbClr val="929498"/>
                </a:solidFill>
                <a:latin typeface="Arial"/>
                <a:cs typeface="Arial"/>
              </a:rPr>
              <a:t>EDOMAT</a:t>
            </a:r>
            <a:r>
              <a:rPr sz="1850" spc="-15" smtClean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MAŠINA</a:t>
            </a:r>
            <a:endParaRPr sz="1850" dirty="0">
              <a:latin typeface="Arial"/>
              <a:cs typeface="Arial"/>
            </a:endParaRPr>
          </a:p>
          <a:p>
            <a:pPr marL="451484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M-ICE</a:t>
            </a:r>
            <a:r>
              <a:rPr sz="850" spc="-2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50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60314" y="9491386"/>
            <a:ext cx="1470660" cy="130175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Kućište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vrata od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nehrđajućeg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čelika</a:t>
            </a:r>
            <a:r>
              <a:rPr sz="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FFFFFF"/>
                </a:solidFill>
                <a:latin typeface="Arial"/>
                <a:cs typeface="Arial"/>
              </a:rPr>
              <a:t>18/8</a:t>
            </a:r>
            <a:endParaRPr sz="6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303968" y="9487958"/>
            <a:ext cx="87503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Bočno hlađenje</a:t>
            </a:r>
            <a:r>
              <a:rPr sz="65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zrakom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415802" y="9486400"/>
            <a:ext cx="1312545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Učinkovit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sistem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hlađenja sa</a:t>
            </a:r>
            <a:r>
              <a:rPr sz="65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R134a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336925"/>
            <a:ext cx="2053589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Stroj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led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drobljeni led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srednje veličine,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kućište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od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nehrđajućeg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čelika,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18/8,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unutrašnja mašina za podpult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3920567"/>
            <a:ext cx="1497965" cy="12246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Unutrašnja komora od ABS-a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5" dirty="0" smtClean="0">
                <a:solidFill>
                  <a:srgbClr val="221F1F"/>
                </a:solidFill>
                <a:latin typeface="Arial"/>
                <a:cs typeface="Arial"/>
              </a:rPr>
              <a:t>Dobra</a:t>
            </a:r>
            <a:r>
              <a:rPr lang="hr-HR" sz="650" spc="-1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izolacija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higijena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465455">
              <a:lnSpc>
                <a:spcPct val="150000"/>
              </a:lnSpc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Zaštita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od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preopterećenja</a:t>
            </a:r>
            <a:endParaRPr sz="650" dirty="0">
              <a:latin typeface="Arial"/>
              <a:cs typeface="Arial"/>
            </a:endParaRPr>
          </a:p>
          <a:p>
            <a:pPr marL="12700" marR="193675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Opremljen vodenim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93675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Bočno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hlađen zrakom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Učinkovit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sustav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hlađenja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R134a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Brza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jednostavna instalacija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5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Stoji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četiri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podesive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noge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09635" y="3259341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7DC0E3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7DC0E3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7DC0E3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7DC0E3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158679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43,0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44,0</a:t>
            </a:r>
            <a:r>
              <a:rPr sz="650" spc="-95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V716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Š398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D542</a:t>
            </a:r>
            <a:r>
              <a:rPr sz="650" spc="-6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V770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Š460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D600</a:t>
            </a:r>
            <a:r>
              <a:rPr sz="650" spc="-6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7DC0E3"/>
                </a:solidFill>
                <a:latin typeface="Arial"/>
                <a:cs typeface="Arial"/>
              </a:rPr>
              <a:t>0,21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dirty="0">
                <a:solidFill>
                  <a:srgbClr val="7DC0E3"/>
                </a:solidFill>
                <a:latin typeface="Arial"/>
                <a:cs typeface="Arial"/>
              </a:rPr>
              <a:t>Kartonska kutija sa</a:t>
            </a:r>
            <a:r>
              <a:rPr sz="650" spc="-40" dirty="0">
                <a:solidFill>
                  <a:srgbClr val="7DC0E3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7DC0E3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84186900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8719632122807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7DC0E3"/>
                </a:solidFill>
                <a:latin typeface="Arial"/>
                <a:cs typeface="Arial"/>
              </a:rPr>
              <a:t>09300137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35842" y="5304002"/>
            <a:ext cx="1440180" cy="2244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Proizvodnja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50 Kgper 24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sata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4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kapacitet</a:t>
            </a: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skladištenja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10 kg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755380"/>
            <a:ext cx="2883535" cy="628015"/>
          </a:xfrm>
          <a:custGeom>
            <a:avLst/>
            <a:gdLst/>
            <a:ahLst/>
            <a:cxnLst/>
            <a:rect l="l" t="t" r="r" b="b"/>
            <a:pathLst>
              <a:path w="2883535" h="628015">
                <a:moveTo>
                  <a:pt x="2883408" y="627887"/>
                </a:moveTo>
                <a:lnTo>
                  <a:pt x="0" y="627887"/>
                </a:lnTo>
                <a:lnTo>
                  <a:pt x="0" y="0"/>
                </a:lnTo>
                <a:lnTo>
                  <a:pt x="2883408" y="0"/>
                </a:lnTo>
                <a:lnTo>
                  <a:pt x="2883408" y="627887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88992" y="8755380"/>
            <a:ext cx="402590" cy="628015"/>
          </a:xfrm>
          <a:custGeom>
            <a:avLst/>
            <a:gdLst/>
            <a:ahLst/>
            <a:cxnLst/>
            <a:rect l="l" t="t" r="r" b="b"/>
            <a:pathLst>
              <a:path w="402589" h="628015">
                <a:moveTo>
                  <a:pt x="402335" y="627887"/>
                </a:moveTo>
                <a:lnTo>
                  <a:pt x="0" y="627887"/>
                </a:lnTo>
                <a:lnTo>
                  <a:pt x="0" y="0"/>
                </a:lnTo>
                <a:lnTo>
                  <a:pt x="402335" y="0"/>
                </a:lnTo>
                <a:lnTo>
                  <a:pt x="402335" y="627887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7546085"/>
            <a:ext cx="7772400" cy="2392045"/>
            <a:chOff x="0" y="7546085"/>
            <a:chExt cx="7772400" cy="2392045"/>
          </a:xfrm>
        </p:grpSpPr>
        <p:sp>
          <p:nvSpPr>
            <p:cNvPr id="5" name="object 5"/>
            <p:cNvSpPr/>
            <p:nvPr/>
          </p:nvSpPr>
          <p:spPr>
            <a:xfrm>
              <a:off x="0" y="8755392"/>
              <a:ext cx="7772400" cy="1182370"/>
            </a:xfrm>
            <a:custGeom>
              <a:avLst/>
              <a:gdLst/>
              <a:ahLst/>
              <a:cxnLst/>
              <a:rect l="l" t="t" r="r" b="b"/>
              <a:pathLst>
                <a:path w="7772400" h="1182370">
                  <a:moveTo>
                    <a:pt x="7772400" y="0"/>
                  </a:moveTo>
                  <a:lnTo>
                    <a:pt x="7296899" y="0"/>
                  </a:lnTo>
                  <a:lnTo>
                    <a:pt x="7296899" y="627380"/>
                  </a:lnTo>
                  <a:lnTo>
                    <a:pt x="0" y="627380"/>
                  </a:lnTo>
                  <a:lnTo>
                    <a:pt x="0" y="1182370"/>
                  </a:lnTo>
                  <a:lnTo>
                    <a:pt x="7772400" y="1182370"/>
                  </a:lnTo>
                  <a:lnTo>
                    <a:pt x="7772400" y="627380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6433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9391" y="7566660"/>
              <a:ext cx="2016251" cy="182270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5487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10840" y="7635239"/>
              <a:ext cx="1965959" cy="17358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88340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4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3716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3716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303519" y="7571231"/>
              <a:ext cx="1981200" cy="178765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291328" y="7559039"/>
              <a:ext cx="2005964" cy="1824355"/>
            </a:xfrm>
            <a:custGeom>
              <a:avLst/>
              <a:gdLst/>
              <a:ahLst/>
              <a:cxnLst/>
              <a:rect l="l" t="t" r="r" b="b"/>
              <a:pathLst>
                <a:path w="2005965" h="1824354">
                  <a:moveTo>
                    <a:pt x="0" y="12192"/>
                  </a:moveTo>
                  <a:lnTo>
                    <a:pt x="0" y="1812036"/>
                  </a:lnTo>
                  <a:lnTo>
                    <a:pt x="0" y="1824228"/>
                  </a:lnTo>
                  <a:lnTo>
                    <a:pt x="12192" y="1824228"/>
                  </a:lnTo>
                  <a:lnTo>
                    <a:pt x="1993391" y="1824228"/>
                  </a:lnTo>
                  <a:lnTo>
                    <a:pt x="2005583" y="1824228"/>
                  </a:lnTo>
                  <a:lnTo>
                    <a:pt x="2005583" y="1812036"/>
                  </a:lnTo>
                  <a:lnTo>
                    <a:pt x="2005583" y="12192"/>
                  </a:lnTo>
                  <a:lnTo>
                    <a:pt x="2005583" y="0"/>
                  </a:lnTo>
                  <a:lnTo>
                    <a:pt x="1993391" y="0"/>
                  </a:lnTo>
                  <a:lnTo>
                    <a:pt x="12192" y="0"/>
                  </a:lnTo>
                  <a:lnTo>
                    <a:pt x="0" y="0"/>
                  </a:lnTo>
                  <a:lnTo>
                    <a:pt x="0" y="12192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0" y="3192780"/>
            <a:ext cx="3889375" cy="288290"/>
          </a:xfrm>
          <a:custGeom>
            <a:avLst/>
            <a:gdLst/>
            <a:ahLst/>
            <a:cxnLst/>
            <a:rect l="l" t="t" r="r" b="b"/>
            <a:pathLst>
              <a:path w="3889375" h="288289">
                <a:moveTo>
                  <a:pt x="3889248" y="288035"/>
                </a:moveTo>
                <a:lnTo>
                  <a:pt x="0" y="288035"/>
                </a:lnTo>
                <a:lnTo>
                  <a:pt x="0" y="0"/>
                </a:lnTo>
                <a:lnTo>
                  <a:pt x="3889248" y="0"/>
                </a:lnTo>
                <a:lnTo>
                  <a:pt x="3889248" y="288035"/>
                </a:lnTo>
                <a:close/>
              </a:path>
            </a:pathLst>
          </a:custGeom>
          <a:solidFill>
            <a:srgbClr val="6433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793242" y="456438"/>
            <a:ext cx="2700655" cy="861060"/>
            <a:chOff x="793242" y="456438"/>
            <a:chExt cx="2700655" cy="861060"/>
          </a:xfrm>
        </p:grpSpPr>
        <p:sp>
          <p:nvSpPr>
            <p:cNvPr id="14" name="object 14"/>
            <p:cNvSpPr/>
            <p:nvPr/>
          </p:nvSpPr>
          <p:spPr>
            <a:xfrm>
              <a:off x="801624" y="463295"/>
              <a:ext cx="2686811" cy="8458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06196" y="469392"/>
              <a:ext cx="2674620" cy="835660"/>
            </a:xfrm>
            <a:custGeom>
              <a:avLst/>
              <a:gdLst/>
              <a:ahLst/>
              <a:cxnLst/>
              <a:rect l="l" t="t" r="r" b="b"/>
              <a:pathLst>
                <a:path w="2674620" h="835660">
                  <a:moveTo>
                    <a:pt x="2674619" y="417575"/>
                  </a:moveTo>
                  <a:lnTo>
                    <a:pt x="2666999" y="461771"/>
                  </a:lnTo>
                  <a:lnTo>
                    <a:pt x="2645663" y="504444"/>
                  </a:lnTo>
                  <a:lnTo>
                    <a:pt x="2610611" y="545591"/>
                  </a:lnTo>
                  <a:lnTo>
                    <a:pt x="2563367" y="585216"/>
                  </a:lnTo>
                  <a:lnTo>
                    <a:pt x="2503931" y="621792"/>
                  </a:lnTo>
                  <a:lnTo>
                    <a:pt x="2468879" y="640080"/>
                  </a:lnTo>
                  <a:lnTo>
                    <a:pt x="2432303" y="656844"/>
                  </a:lnTo>
                  <a:lnTo>
                    <a:pt x="2392679" y="673607"/>
                  </a:lnTo>
                  <a:lnTo>
                    <a:pt x="2351531" y="690371"/>
                  </a:lnTo>
                  <a:lnTo>
                    <a:pt x="2305811" y="705611"/>
                  </a:lnTo>
                  <a:lnTo>
                    <a:pt x="2260091" y="719327"/>
                  </a:lnTo>
                  <a:lnTo>
                    <a:pt x="2209799" y="733043"/>
                  </a:lnTo>
                  <a:lnTo>
                    <a:pt x="2159507" y="746760"/>
                  </a:lnTo>
                  <a:lnTo>
                    <a:pt x="2106167" y="758952"/>
                  </a:lnTo>
                  <a:lnTo>
                    <a:pt x="2049779" y="771143"/>
                  </a:lnTo>
                  <a:lnTo>
                    <a:pt x="1993391" y="781812"/>
                  </a:lnTo>
                  <a:lnTo>
                    <a:pt x="1933955" y="790956"/>
                  </a:lnTo>
                  <a:lnTo>
                    <a:pt x="1872995" y="800099"/>
                  </a:lnTo>
                  <a:lnTo>
                    <a:pt x="1810511" y="807719"/>
                  </a:lnTo>
                  <a:lnTo>
                    <a:pt x="1748027" y="815339"/>
                  </a:lnTo>
                  <a:lnTo>
                    <a:pt x="1682495" y="821436"/>
                  </a:lnTo>
                  <a:lnTo>
                    <a:pt x="1615439" y="826008"/>
                  </a:lnTo>
                  <a:lnTo>
                    <a:pt x="1548383" y="829056"/>
                  </a:lnTo>
                  <a:lnTo>
                    <a:pt x="1478279" y="832104"/>
                  </a:lnTo>
                  <a:lnTo>
                    <a:pt x="1408175" y="833627"/>
                  </a:lnTo>
                  <a:lnTo>
                    <a:pt x="1338071" y="835151"/>
                  </a:lnTo>
                  <a:lnTo>
                    <a:pt x="1266443" y="833627"/>
                  </a:lnTo>
                  <a:lnTo>
                    <a:pt x="1196339" y="832104"/>
                  </a:lnTo>
                  <a:lnTo>
                    <a:pt x="1127759" y="829056"/>
                  </a:lnTo>
                  <a:lnTo>
                    <a:pt x="1059179" y="826008"/>
                  </a:lnTo>
                  <a:lnTo>
                    <a:pt x="993647" y="821436"/>
                  </a:lnTo>
                  <a:lnTo>
                    <a:pt x="928115" y="815339"/>
                  </a:lnTo>
                  <a:lnTo>
                    <a:pt x="864107" y="807719"/>
                  </a:lnTo>
                  <a:lnTo>
                    <a:pt x="801623" y="800099"/>
                  </a:lnTo>
                  <a:lnTo>
                    <a:pt x="740663" y="790956"/>
                  </a:lnTo>
                  <a:lnTo>
                    <a:pt x="681227" y="781812"/>
                  </a:lnTo>
                  <a:lnTo>
                    <a:pt x="624839" y="771143"/>
                  </a:lnTo>
                  <a:lnTo>
                    <a:pt x="569975" y="758952"/>
                  </a:lnTo>
                  <a:lnTo>
                    <a:pt x="516635" y="746760"/>
                  </a:lnTo>
                  <a:lnTo>
                    <a:pt x="464819" y="733043"/>
                  </a:lnTo>
                  <a:lnTo>
                    <a:pt x="416051" y="719327"/>
                  </a:lnTo>
                  <a:lnTo>
                    <a:pt x="368807" y="705611"/>
                  </a:lnTo>
                  <a:lnTo>
                    <a:pt x="324611" y="690371"/>
                  </a:lnTo>
                  <a:lnTo>
                    <a:pt x="281939" y="673607"/>
                  </a:lnTo>
                  <a:lnTo>
                    <a:pt x="242315" y="656844"/>
                  </a:lnTo>
                  <a:lnTo>
                    <a:pt x="205739" y="640080"/>
                  </a:lnTo>
                  <a:lnTo>
                    <a:pt x="172211" y="621792"/>
                  </a:lnTo>
                  <a:lnTo>
                    <a:pt x="111251" y="585216"/>
                  </a:lnTo>
                  <a:lnTo>
                    <a:pt x="64008" y="545591"/>
                  </a:lnTo>
                  <a:lnTo>
                    <a:pt x="28955" y="504444"/>
                  </a:lnTo>
                  <a:lnTo>
                    <a:pt x="7619" y="461771"/>
                  </a:lnTo>
                  <a:lnTo>
                    <a:pt x="0" y="417575"/>
                  </a:lnTo>
                  <a:lnTo>
                    <a:pt x="1523" y="394715"/>
                  </a:lnTo>
                  <a:lnTo>
                    <a:pt x="16763" y="352043"/>
                  </a:lnTo>
                  <a:lnTo>
                    <a:pt x="45719" y="309371"/>
                  </a:lnTo>
                  <a:lnTo>
                    <a:pt x="86867" y="269747"/>
                  </a:lnTo>
                  <a:lnTo>
                    <a:pt x="140208" y="231647"/>
                  </a:lnTo>
                  <a:lnTo>
                    <a:pt x="205739" y="195071"/>
                  </a:lnTo>
                  <a:lnTo>
                    <a:pt x="242315" y="178307"/>
                  </a:lnTo>
                  <a:lnTo>
                    <a:pt x="281939" y="161544"/>
                  </a:lnTo>
                  <a:lnTo>
                    <a:pt x="324611" y="144780"/>
                  </a:lnTo>
                  <a:lnTo>
                    <a:pt x="368807" y="129539"/>
                  </a:lnTo>
                  <a:lnTo>
                    <a:pt x="416051" y="115823"/>
                  </a:lnTo>
                  <a:lnTo>
                    <a:pt x="464819" y="102108"/>
                  </a:lnTo>
                  <a:lnTo>
                    <a:pt x="516635" y="88391"/>
                  </a:lnTo>
                  <a:lnTo>
                    <a:pt x="569975" y="76199"/>
                  </a:lnTo>
                  <a:lnTo>
                    <a:pt x="624839" y="64008"/>
                  </a:lnTo>
                  <a:lnTo>
                    <a:pt x="681227" y="53339"/>
                  </a:lnTo>
                  <a:lnTo>
                    <a:pt x="740663" y="44195"/>
                  </a:lnTo>
                  <a:lnTo>
                    <a:pt x="801623" y="35051"/>
                  </a:lnTo>
                  <a:lnTo>
                    <a:pt x="864107" y="27432"/>
                  </a:lnTo>
                  <a:lnTo>
                    <a:pt x="928115" y="19812"/>
                  </a:lnTo>
                  <a:lnTo>
                    <a:pt x="993647" y="13715"/>
                  </a:lnTo>
                  <a:lnTo>
                    <a:pt x="1059179" y="9143"/>
                  </a:lnTo>
                  <a:lnTo>
                    <a:pt x="1127759" y="6095"/>
                  </a:lnTo>
                  <a:lnTo>
                    <a:pt x="1196339" y="3047"/>
                  </a:lnTo>
                  <a:lnTo>
                    <a:pt x="1266443" y="1523"/>
                  </a:lnTo>
                  <a:lnTo>
                    <a:pt x="1338071" y="0"/>
                  </a:lnTo>
                  <a:lnTo>
                    <a:pt x="1408175" y="1523"/>
                  </a:lnTo>
                  <a:lnTo>
                    <a:pt x="1478279" y="3047"/>
                  </a:lnTo>
                  <a:lnTo>
                    <a:pt x="1548383" y="6095"/>
                  </a:lnTo>
                  <a:lnTo>
                    <a:pt x="1615439" y="9143"/>
                  </a:lnTo>
                  <a:lnTo>
                    <a:pt x="1682495" y="13715"/>
                  </a:lnTo>
                  <a:lnTo>
                    <a:pt x="1748027" y="19812"/>
                  </a:lnTo>
                  <a:lnTo>
                    <a:pt x="1810511" y="27432"/>
                  </a:lnTo>
                  <a:lnTo>
                    <a:pt x="1872995" y="35051"/>
                  </a:lnTo>
                  <a:lnTo>
                    <a:pt x="1933955" y="44195"/>
                  </a:lnTo>
                  <a:lnTo>
                    <a:pt x="1993391" y="53339"/>
                  </a:lnTo>
                  <a:lnTo>
                    <a:pt x="2049779" y="64008"/>
                  </a:lnTo>
                  <a:lnTo>
                    <a:pt x="2106167" y="76199"/>
                  </a:lnTo>
                  <a:lnTo>
                    <a:pt x="2159507" y="88391"/>
                  </a:lnTo>
                  <a:lnTo>
                    <a:pt x="2209799" y="102108"/>
                  </a:lnTo>
                  <a:lnTo>
                    <a:pt x="2260091" y="115823"/>
                  </a:lnTo>
                  <a:lnTo>
                    <a:pt x="2305811" y="129539"/>
                  </a:lnTo>
                  <a:lnTo>
                    <a:pt x="2351531" y="144780"/>
                  </a:lnTo>
                  <a:lnTo>
                    <a:pt x="2392679" y="161544"/>
                  </a:lnTo>
                  <a:lnTo>
                    <a:pt x="2432303" y="178307"/>
                  </a:lnTo>
                  <a:lnTo>
                    <a:pt x="2468879" y="195071"/>
                  </a:lnTo>
                  <a:lnTo>
                    <a:pt x="2503931" y="213359"/>
                  </a:lnTo>
                  <a:lnTo>
                    <a:pt x="2563367" y="249935"/>
                  </a:lnTo>
                  <a:lnTo>
                    <a:pt x="2610611" y="289559"/>
                  </a:lnTo>
                  <a:lnTo>
                    <a:pt x="2645663" y="330707"/>
                  </a:lnTo>
                  <a:lnTo>
                    <a:pt x="2666999" y="373379"/>
                  </a:lnTo>
                  <a:lnTo>
                    <a:pt x="2674619" y="417575"/>
                  </a:lnTo>
                  <a:close/>
                </a:path>
              </a:pathLst>
            </a:custGeom>
            <a:ln w="25908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08404" y="746760"/>
              <a:ext cx="202692" cy="27279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87780" y="640092"/>
              <a:ext cx="1713230" cy="379730"/>
            </a:xfrm>
            <a:custGeom>
              <a:avLst/>
              <a:gdLst/>
              <a:ahLst/>
              <a:cxnLst/>
              <a:rect l="l" t="t" r="r" b="b"/>
              <a:pathLst>
                <a:path w="1713230" h="379730">
                  <a:moveTo>
                    <a:pt x="344424" y="109728"/>
                  </a:moveTo>
                  <a:lnTo>
                    <a:pt x="338328" y="64008"/>
                  </a:lnTo>
                  <a:lnTo>
                    <a:pt x="320040" y="28956"/>
                  </a:lnTo>
                  <a:lnTo>
                    <a:pt x="294132" y="7620"/>
                  </a:lnTo>
                  <a:lnTo>
                    <a:pt x="257556" y="0"/>
                  </a:lnTo>
                  <a:lnTo>
                    <a:pt x="234696" y="3048"/>
                  </a:lnTo>
                  <a:lnTo>
                    <a:pt x="214884" y="12192"/>
                  </a:lnTo>
                  <a:lnTo>
                    <a:pt x="198120" y="25908"/>
                  </a:lnTo>
                  <a:lnTo>
                    <a:pt x="184404" y="45720"/>
                  </a:lnTo>
                  <a:lnTo>
                    <a:pt x="170688" y="25908"/>
                  </a:lnTo>
                  <a:lnTo>
                    <a:pt x="155448" y="12192"/>
                  </a:lnTo>
                  <a:lnTo>
                    <a:pt x="135636" y="3048"/>
                  </a:lnTo>
                  <a:lnTo>
                    <a:pt x="114300" y="0"/>
                  </a:lnTo>
                  <a:lnTo>
                    <a:pt x="92964" y="3048"/>
                  </a:lnTo>
                  <a:lnTo>
                    <a:pt x="74676" y="12192"/>
                  </a:lnTo>
                  <a:lnTo>
                    <a:pt x="57912" y="25908"/>
                  </a:lnTo>
                  <a:lnTo>
                    <a:pt x="44196" y="45720"/>
                  </a:lnTo>
                  <a:lnTo>
                    <a:pt x="42672" y="45720"/>
                  </a:lnTo>
                  <a:lnTo>
                    <a:pt x="42672" y="7620"/>
                  </a:lnTo>
                  <a:lnTo>
                    <a:pt x="0" y="7620"/>
                  </a:lnTo>
                  <a:lnTo>
                    <a:pt x="0" y="370332"/>
                  </a:lnTo>
                  <a:lnTo>
                    <a:pt x="48768" y="370332"/>
                  </a:lnTo>
                  <a:lnTo>
                    <a:pt x="48768" y="83820"/>
                  </a:lnTo>
                  <a:lnTo>
                    <a:pt x="60960" y="65532"/>
                  </a:lnTo>
                  <a:lnTo>
                    <a:pt x="74676" y="53340"/>
                  </a:lnTo>
                  <a:lnTo>
                    <a:pt x="86868" y="47244"/>
                  </a:lnTo>
                  <a:lnTo>
                    <a:pt x="100584" y="44196"/>
                  </a:lnTo>
                  <a:lnTo>
                    <a:pt x="121920" y="48768"/>
                  </a:lnTo>
                  <a:lnTo>
                    <a:pt x="137160" y="65532"/>
                  </a:lnTo>
                  <a:lnTo>
                    <a:pt x="144780" y="91440"/>
                  </a:lnTo>
                  <a:lnTo>
                    <a:pt x="147828" y="128016"/>
                  </a:lnTo>
                  <a:lnTo>
                    <a:pt x="147828" y="370332"/>
                  </a:lnTo>
                  <a:lnTo>
                    <a:pt x="196596" y="370332"/>
                  </a:lnTo>
                  <a:lnTo>
                    <a:pt x="196596" y="126492"/>
                  </a:lnTo>
                  <a:lnTo>
                    <a:pt x="199644" y="89916"/>
                  </a:lnTo>
                  <a:lnTo>
                    <a:pt x="208788" y="64008"/>
                  </a:lnTo>
                  <a:lnTo>
                    <a:pt x="224028" y="48768"/>
                  </a:lnTo>
                  <a:lnTo>
                    <a:pt x="246888" y="44196"/>
                  </a:lnTo>
                  <a:lnTo>
                    <a:pt x="268224" y="48768"/>
                  </a:lnTo>
                  <a:lnTo>
                    <a:pt x="283464" y="65532"/>
                  </a:lnTo>
                  <a:lnTo>
                    <a:pt x="291084" y="91440"/>
                  </a:lnTo>
                  <a:lnTo>
                    <a:pt x="294132" y="128016"/>
                  </a:lnTo>
                  <a:lnTo>
                    <a:pt x="294132" y="370332"/>
                  </a:lnTo>
                  <a:lnTo>
                    <a:pt x="344424" y="370332"/>
                  </a:lnTo>
                  <a:lnTo>
                    <a:pt x="344424" y="109728"/>
                  </a:lnTo>
                  <a:close/>
                </a:path>
                <a:path w="1713230" h="379730">
                  <a:moveTo>
                    <a:pt x="1005840" y="114287"/>
                  </a:moveTo>
                  <a:lnTo>
                    <a:pt x="955548" y="114287"/>
                  </a:lnTo>
                  <a:lnTo>
                    <a:pt x="955548" y="370332"/>
                  </a:lnTo>
                  <a:lnTo>
                    <a:pt x="1005840" y="370332"/>
                  </a:lnTo>
                  <a:lnTo>
                    <a:pt x="1005840" y="114287"/>
                  </a:lnTo>
                  <a:close/>
                </a:path>
                <a:path w="1713230" h="379730">
                  <a:moveTo>
                    <a:pt x="1443228" y="217932"/>
                  </a:moveTo>
                  <a:lnTo>
                    <a:pt x="1437132" y="170688"/>
                  </a:lnTo>
                  <a:lnTo>
                    <a:pt x="1420368" y="137160"/>
                  </a:lnTo>
                  <a:lnTo>
                    <a:pt x="1392936" y="114300"/>
                  </a:lnTo>
                  <a:lnTo>
                    <a:pt x="1357884" y="106680"/>
                  </a:lnTo>
                  <a:lnTo>
                    <a:pt x="1335024" y="109728"/>
                  </a:lnTo>
                  <a:lnTo>
                    <a:pt x="1313688" y="118872"/>
                  </a:lnTo>
                  <a:lnTo>
                    <a:pt x="1296924" y="134112"/>
                  </a:lnTo>
                  <a:lnTo>
                    <a:pt x="1283208" y="153924"/>
                  </a:lnTo>
                  <a:lnTo>
                    <a:pt x="1271016" y="134112"/>
                  </a:lnTo>
                  <a:lnTo>
                    <a:pt x="1254252" y="118872"/>
                  </a:lnTo>
                  <a:lnTo>
                    <a:pt x="1235964" y="109728"/>
                  </a:lnTo>
                  <a:lnTo>
                    <a:pt x="1214628" y="106680"/>
                  </a:lnTo>
                  <a:lnTo>
                    <a:pt x="1193292" y="109728"/>
                  </a:lnTo>
                  <a:lnTo>
                    <a:pt x="1173480" y="118872"/>
                  </a:lnTo>
                  <a:lnTo>
                    <a:pt x="1158240" y="132588"/>
                  </a:lnTo>
                  <a:lnTo>
                    <a:pt x="1143000" y="153924"/>
                  </a:lnTo>
                  <a:lnTo>
                    <a:pt x="1141476" y="153924"/>
                  </a:lnTo>
                  <a:lnTo>
                    <a:pt x="1141476" y="114300"/>
                  </a:lnTo>
                  <a:lnTo>
                    <a:pt x="1098804" y="114300"/>
                  </a:lnTo>
                  <a:lnTo>
                    <a:pt x="1098804" y="370332"/>
                  </a:lnTo>
                  <a:lnTo>
                    <a:pt x="1147572" y="370332"/>
                  </a:lnTo>
                  <a:lnTo>
                    <a:pt x="1147572" y="190500"/>
                  </a:lnTo>
                  <a:lnTo>
                    <a:pt x="1161288" y="173736"/>
                  </a:lnTo>
                  <a:lnTo>
                    <a:pt x="1173480" y="161544"/>
                  </a:lnTo>
                  <a:lnTo>
                    <a:pt x="1187196" y="153924"/>
                  </a:lnTo>
                  <a:lnTo>
                    <a:pt x="1199388" y="150876"/>
                  </a:lnTo>
                  <a:lnTo>
                    <a:pt x="1220724" y="156972"/>
                  </a:lnTo>
                  <a:lnTo>
                    <a:pt x="1235964" y="172212"/>
                  </a:lnTo>
                  <a:lnTo>
                    <a:pt x="1245108" y="198120"/>
                  </a:lnTo>
                  <a:lnTo>
                    <a:pt x="1248156" y="236220"/>
                  </a:lnTo>
                  <a:lnTo>
                    <a:pt x="1248156" y="370332"/>
                  </a:lnTo>
                  <a:lnTo>
                    <a:pt x="1296924" y="370332"/>
                  </a:lnTo>
                  <a:lnTo>
                    <a:pt x="1296924" y="234696"/>
                  </a:lnTo>
                  <a:lnTo>
                    <a:pt x="1299972" y="198120"/>
                  </a:lnTo>
                  <a:lnTo>
                    <a:pt x="1309116" y="172212"/>
                  </a:lnTo>
                  <a:lnTo>
                    <a:pt x="1324356" y="156972"/>
                  </a:lnTo>
                  <a:lnTo>
                    <a:pt x="1347216" y="150876"/>
                  </a:lnTo>
                  <a:lnTo>
                    <a:pt x="1368552" y="156972"/>
                  </a:lnTo>
                  <a:lnTo>
                    <a:pt x="1382268" y="172212"/>
                  </a:lnTo>
                  <a:lnTo>
                    <a:pt x="1391412" y="198120"/>
                  </a:lnTo>
                  <a:lnTo>
                    <a:pt x="1394460" y="234696"/>
                  </a:lnTo>
                  <a:lnTo>
                    <a:pt x="1394460" y="370332"/>
                  </a:lnTo>
                  <a:lnTo>
                    <a:pt x="1443228" y="370332"/>
                  </a:lnTo>
                  <a:lnTo>
                    <a:pt x="1443228" y="217932"/>
                  </a:lnTo>
                  <a:close/>
                </a:path>
                <a:path w="1713230" h="379730">
                  <a:moveTo>
                    <a:pt x="1712976" y="211836"/>
                  </a:moveTo>
                  <a:lnTo>
                    <a:pt x="1705356" y="166116"/>
                  </a:lnTo>
                  <a:lnTo>
                    <a:pt x="1653540" y="114300"/>
                  </a:lnTo>
                  <a:lnTo>
                    <a:pt x="1607820" y="106680"/>
                  </a:lnTo>
                  <a:lnTo>
                    <a:pt x="1583436" y="109728"/>
                  </a:lnTo>
                  <a:lnTo>
                    <a:pt x="1560576" y="114300"/>
                  </a:lnTo>
                  <a:lnTo>
                    <a:pt x="1540764" y="124968"/>
                  </a:lnTo>
                  <a:lnTo>
                    <a:pt x="1522476" y="138684"/>
                  </a:lnTo>
                  <a:lnTo>
                    <a:pt x="1549908" y="172212"/>
                  </a:lnTo>
                  <a:lnTo>
                    <a:pt x="1563624" y="163068"/>
                  </a:lnTo>
                  <a:lnTo>
                    <a:pt x="1577340" y="155448"/>
                  </a:lnTo>
                  <a:lnTo>
                    <a:pt x="1591056" y="150876"/>
                  </a:lnTo>
                  <a:lnTo>
                    <a:pt x="1606296" y="150876"/>
                  </a:lnTo>
                  <a:lnTo>
                    <a:pt x="1630680" y="153924"/>
                  </a:lnTo>
                  <a:lnTo>
                    <a:pt x="1648968" y="163068"/>
                  </a:lnTo>
                  <a:lnTo>
                    <a:pt x="1659636" y="176784"/>
                  </a:lnTo>
                  <a:lnTo>
                    <a:pt x="1664208" y="195072"/>
                  </a:lnTo>
                  <a:lnTo>
                    <a:pt x="1664208" y="219456"/>
                  </a:lnTo>
                  <a:lnTo>
                    <a:pt x="1664208" y="254508"/>
                  </a:lnTo>
                  <a:lnTo>
                    <a:pt x="1664208" y="265176"/>
                  </a:lnTo>
                  <a:lnTo>
                    <a:pt x="1659636" y="294132"/>
                  </a:lnTo>
                  <a:lnTo>
                    <a:pt x="1645920" y="318516"/>
                  </a:lnTo>
                  <a:lnTo>
                    <a:pt x="1627632" y="333756"/>
                  </a:lnTo>
                  <a:lnTo>
                    <a:pt x="1603248" y="338328"/>
                  </a:lnTo>
                  <a:lnTo>
                    <a:pt x="1586484" y="335280"/>
                  </a:lnTo>
                  <a:lnTo>
                    <a:pt x="1574292" y="326136"/>
                  </a:lnTo>
                  <a:lnTo>
                    <a:pt x="1565148" y="312420"/>
                  </a:lnTo>
                  <a:lnTo>
                    <a:pt x="1562100" y="294132"/>
                  </a:lnTo>
                  <a:lnTo>
                    <a:pt x="1566672" y="275844"/>
                  </a:lnTo>
                  <a:lnTo>
                    <a:pt x="1577340" y="260604"/>
                  </a:lnTo>
                  <a:lnTo>
                    <a:pt x="1595628" y="251460"/>
                  </a:lnTo>
                  <a:lnTo>
                    <a:pt x="1618488" y="248412"/>
                  </a:lnTo>
                  <a:lnTo>
                    <a:pt x="1627632" y="248412"/>
                  </a:lnTo>
                  <a:lnTo>
                    <a:pt x="1639824" y="249936"/>
                  </a:lnTo>
                  <a:lnTo>
                    <a:pt x="1650492" y="251460"/>
                  </a:lnTo>
                  <a:lnTo>
                    <a:pt x="1664208" y="254508"/>
                  </a:lnTo>
                  <a:lnTo>
                    <a:pt x="1664208" y="219456"/>
                  </a:lnTo>
                  <a:lnTo>
                    <a:pt x="1652016" y="216408"/>
                  </a:lnTo>
                  <a:lnTo>
                    <a:pt x="1627632" y="213360"/>
                  </a:lnTo>
                  <a:lnTo>
                    <a:pt x="1615440" y="213360"/>
                  </a:lnTo>
                  <a:lnTo>
                    <a:pt x="1571244" y="219456"/>
                  </a:lnTo>
                  <a:lnTo>
                    <a:pt x="1539240" y="236220"/>
                  </a:lnTo>
                  <a:lnTo>
                    <a:pt x="1517904" y="263652"/>
                  </a:lnTo>
                  <a:lnTo>
                    <a:pt x="1510284" y="298704"/>
                  </a:lnTo>
                  <a:lnTo>
                    <a:pt x="1516380" y="330708"/>
                  </a:lnTo>
                  <a:lnTo>
                    <a:pt x="1533144" y="356616"/>
                  </a:lnTo>
                  <a:lnTo>
                    <a:pt x="1559052" y="373380"/>
                  </a:lnTo>
                  <a:lnTo>
                    <a:pt x="1591056" y="379476"/>
                  </a:lnTo>
                  <a:lnTo>
                    <a:pt x="1613916" y="376428"/>
                  </a:lnTo>
                  <a:lnTo>
                    <a:pt x="1633728" y="367284"/>
                  </a:lnTo>
                  <a:lnTo>
                    <a:pt x="1652016" y="352044"/>
                  </a:lnTo>
                  <a:lnTo>
                    <a:pt x="1662684" y="338328"/>
                  </a:lnTo>
                  <a:lnTo>
                    <a:pt x="1668780" y="330708"/>
                  </a:lnTo>
                  <a:lnTo>
                    <a:pt x="1670304" y="330708"/>
                  </a:lnTo>
                  <a:lnTo>
                    <a:pt x="1670304" y="370332"/>
                  </a:lnTo>
                  <a:lnTo>
                    <a:pt x="1712976" y="370332"/>
                  </a:lnTo>
                  <a:lnTo>
                    <a:pt x="1712976" y="330708"/>
                  </a:lnTo>
                  <a:lnTo>
                    <a:pt x="1712976" y="2118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118359" y="576072"/>
              <a:ext cx="193548" cy="15849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12976" y="647700"/>
              <a:ext cx="1286510" cy="478790"/>
            </a:xfrm>
            <a:custGeom>
              <a:avLst/>
              <a:gdLst/>
              <a:ahLst/>
              <a:cxnLst/>
              <a:rect l="l" t="t" r="r" b="b"/>
              <a:pathLst>
                <a:path w="1286510" h="478790">
                  <a:moveTo>
                    <a:pt x="1286255" y="478536"/>
                  </a:moveTo>
                  <a:lnTo>
                    <a:pt x="563879" y="478536"/>
                  </a:lnTo>
                  <a:lnTo>
                    <a:pt x="512063" y="467867"/>
                  </a:lnTo>
                  <a:lnTo>
                    <a:pt x="470915" y="441960"/>
                  </a:lnTo>
                  <a:lnTo>
                    <a:pt x="438911" y="409956"/>
                  </a:lnTo>
                  <a:lnTo>
                    <a:pt x="400811" y="348995"/>
                  </a:lnTo>
                  <a:lnTo>
                    <a:pt x="393191" y="332232"/>
                  </a:lnTo>
                  <a:lnTo>
                    <a:pt x="367283" y="281940"/>
                  </a:lnTo>
                  <a:lnTo>
                    <a:pt x="312419" y="362712"/>
                  </a:lnTo>
                  <a:lnTo>
                    <a:pt x="256031" y="362712"/>
                  </a:lnTo>
                  <a:lnTo>
                    <a:pt x="342899" y="230124"/>
                  </a:lnTo>
                  <a:lnTo>
                    <a:pt x="324611" y="190500"/>
                  </a:lnTo>
                  <a:lnTo>
                    <a:pt x="303275" y="149352"/>
                  </a:lnTo>
                  <a:lnTo>
                    <a:pt x="281939" y="112775"/>
                  </a:lnTo>
                  <a:lnTo>
                    <a:pt x="254507" y="79248"/>
                  </a:lnTo>
                  <a:lnTo>
                    <a:pt x="220979" y="53339"/>
                  </a:lnTo>
                  <a:lnTo>
                    <a:pt x="178307" y="44195"/>
                  </a:lnTo>
                  <a:lnTo>
                    <a:pt x="0" y="44195"/>
                  </a:lnTo>
                  <a:lnTo>
                    <a:pt x="0" y="0"/>
                  </a:lnTo>
                  <a:lnTo>
                    <a:pt x="178307" y="0"/>
                  </a:lnTo>
                  <a:lnTo>
                    <a:pt x="230123" y="10668"/>
                  </a:lnTo>
                  <a:lnTo>
                    <a:pt x="272795" y="35052"/>
                  </a:lnTo>
                  <a:lnTo>
                    <a:pt x="304799" y="68580"/>
                  </a:lnTo>
                  <a:lnTo>
                    <a:pt x="327659" y="102108"/>
                  </a:lnTo>
                  <a:lnTo>
                    <a:pt x="371855" y="187452"/>
                  </a:lnTo>
                  <a:lnTo>
                    <a:pt x="425195" y="106679"/>
                  </a:lnTo>
                  <a:lnTo>
                    <a:pt x="483107" y="106679"/>
                  </a:lnTo>
                  <a:lnTo>
                    <a:pt x="394715" y="239268"/>
                  </a:lnTo>
                  <a:lnTo>
                    <a:pt x="440435" y="327660"/>
                  </a:lnTo>
                  <a:lnTo>
                    <a:pt x="461771" y="365760"/>
                  </a:lnTo>
                  <a:lnTo>
                    <a:pt x="489203" y="399287"/>
                  </a:lnTo>
                  <a:lnTo>
                    <a:pt x="522731" y="423672"/>
                  </a:lnTo>
                  <a:lnTo>
                    <a:pt x="563879" y="432815"/>
                  </a:lnTo>
                  <a:lnTo>
                    <a:pt x="1286255" y="432815"/>
                  </a:lnTo>
                  <a:lnTo>
                    <a:pt x="1286255" y="4785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000756" y="641604"/>
              <a:ext cx="96011" cy="9753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714756" y="6062471"/>
            <a:ext cx="112775" cy="9753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14756" y="6252971"/>
            <a:ext cx="112775" cy="929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4756" y="6444996"/>
            <a:ext cx="112775" cy="9296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14756" y="6827519"/>
            <a:ext cx="112775" cy="929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4756" y="6635496"/>
            <a:ext cx="112775" cy="9296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39299" y="6832104"/>
            <a:ext cx="114300" cy="83820"/>
          </a:xfrm>
          <a:custGeom>
            <a:avLst/>
            <a:gdLst/>
            <a:ahLst/>
            <a:cxnLst/>
            <a:rect l="l" t="t" r="r" b="b"/>
            <a:pathLst>
              <a:path w="114300" h="83820">
                <a:moveTo>
                  <a:pt x="42672" y="0"/>
                </a:moveTo>
                <a:lnTo>
                  <a:pt x="3048" y="25908"/>
                </a:lnTo>
                <a:lnTo>
                  <a:pt x="0" y="42672"/>
                </a:lnTo>
                <a:lnTo>
                  <a:pt x="3048" y="57912"/>
                </a:lnTo>
                <a:lnTo>
                  <a:pt x="12192" y="71628"/>
                </a:lnTo>
                <a:lnTo>
                  <a:pt x="25908" y="80772"/>
                </a:lnTo>
                <a:lnTo>
                  <a:pt x="42672" y="83820"/>
                </a:lnTo>
                <a:lnTo>
                  <a:pt x="42672" y="71628"/>
                </a:lnTo>
                <a:lnTo>
                  <a:pt x="30480" y="68580"/>
                </a:lnTo>
                <a:lnTo>
                  <a:pt x="21336" y="62484"/>
                </a:lnTo>
                <a:lnTo>
                  <a:pt x="15240" y="53340"/>
                </a:lnTo>
                <a:lnTo>
                  <a:pt x="13716" y="42672"/>
                </a:lnTo>
                <a:lnTo>
                  <a:pt x="15240" y="30480"/>
                </a:lnTo>
                <a:lnTo>
                  <a:pt x="21336" y="21336"/>
                </a:lnTo>
                <a:lnTo>
                  <a:pt x="30480" y="15240"/>
                </a:lnTo>
                <a:lnTo>
                  <a:pt x="42672" y="12192"/>
                </a:lnTo>
                <a:lnTo>
                  <a:pt x="42672" y="0"/>
                </a:lnTo>
                <a:close/>
              </a:path>
              <a:path w="114300" h="83820">
                <a:moveTo>
                  <a:pt x="114300" y="0"/>
                </a:moveTo>
                <a:lnTo>
                  <a:pt x="74676" y="25908"/>
                </a:lnTo>
                <a:lnTo>
                  <a:pt x="71628" y="42672"/>
                </a:lnTo>
                <a:lnTo>
                  <a:pt x="74676" y="57912"/>
                </a:lnTo>
                <a:lnTo>
                  <a:pt x="83820" y="71628"/>
                </a:lnTo>
                <a:lnTo>
                  <a:pt x="97536" y="80772"/>
                </a:lnTo>
                <a:lnTo>
                  <a:pt x="114300" y="83820"/>
                </a:lnTo>
                <a:lnTo>
                  <a:pt x="114300" y="71628"/>
                </a:lnTo>
                <a:lnTo>
                  <a:pt x="103632" y="70104"/>
                </a:lnTo>
                <a:lnTo>
                  <a:pt x="94488" y="65532"/>
                </a:lnTo>
                <a:lnTo>
                  <a:pt x="88392" y="57912"/>
                </a:lnTo>
                <a:lnTo>
                  <a:pt x="85344" y="48768"/>
                </a:lnTo>
                <a:lnTo>
                  <a:pt x="109728" y="48768"/>
                </a:lnTo>
                <a:lnTo>
                  <a:pt x="109728" y="35052"/>
                </a:lnTo>
                <a:lnTo>
                  <a:pt x="85344" y="35052"/>
                </a:lnTo>
                <a:lnTo>
                  <a:pt x="88392" y="25908"/>
                </a:lnTo>
                <a:lnTo>
                  <a:pt x="94488" y="19812"/>
                </a:lnTo>
                <a:lnTo>
                  <a:pt x="103632" y="13716"/>
                </a:lnTo>
                <a:lnTo>
                  <a:pt x="114300" y="12192"/>
                </a:lnTo>
                <a:lnTo>
                  <a:pt x="114300" y="0"/>
                </a:lnTo>
                <a:close/>
              </a:path>
            </a:pathLst>
          </a:custGeom>
          <a:solidFill>
            <a:srgbClr val="4B4D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267200" y="638556"/>
            <a:ext cx="2761487" cy="21866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27408" y="1695399"/>
            <a:ext cx="2193290" cy="114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2000" marR="158115" indent="-21590">
              <a:lnSpc>
                <a:spcPct val="112400"/>
              </a:lnSpc>
              <a:spcBef>
                <a:spcPts val="100"/>
              </a:spcBef>
            </a:pPr>
            <a:r>
              <a:rPr sz="1850" spc="-10" dirty="0">
                <a:solidFill>
                  <a:srgbClr val="929498"/>
                </a:solidFill>
                <a:latin typeface="Arial"/>
                <a:cs typeface="Arial"/>
              </a:rPr>
              <a:t>ESPRESSO  MAŠINA</a:t>
            </a:r>
            <a:endParaRPr sz="18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90"/>
              </a:spcBef>
            </a:pP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MODEL: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ELEGANCE GRANDE </a:t>
            </a:r>
            <a:r>
              <a:rPr sz="850" spc="10" dirty="0">
                <a:solidFill>
                  <a:srgbClr val="929498"/>
                </a:solidFill>
                <a:latin typeface="Arial"/>
                <a:cs typeface="Arial"/>
              </a:rPr>
              <a:t>- </a:t>
            </a:r>
            <a:r>
              <a:rPr sz="850" spc="15" dirty="0">
                <a:solidFill>
                  <a:srgbClr val="929498"/>
                </a:solidFill>
                <a:latin typeface="Arial"/>
                <a:cs typeface="Arial"/>
              </a:rPr>
              <a:t>2</a:t>
            </a:r>
            <a:r>
              <a:rPr sz="850" spc="-90" dirty="0">
                <a:solidFill>
                  <a:srgbClr val="929498"/>
                </a:solidFill>
                <a:latin typeface="Arial"/>
                <a:cs typeface="Arial"/>
              </a:rPr>
              <a:t> </a:t>
            </a:r>
            <a:r>
              <a:rPr sz="850" spc="20" dirty="0">
                <a:solidFill>
                  <a:srgbClr val="929498"/>
                </a:solidFill>
                <a:latin typeface="Arial"/>
                <a:cs typeface="Arial"/>
              </a:rPr>
              <a:t>GRUPE</a:t>
            </a:r>
            <a:endParaRPr sz="8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516420" y="9476077"/>
            <a:ext cx="1236980" cy="27114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Uključujući </a:t>
            </a:r>
            <a:r>
              <a:rPr sz="600" spc="10" dirty="0">
                <a:solidFill>
                  <a:srgbClr val="FFFFFF"/>
                </a:solidFill>
                <a:latin typeface="Arial"/>
                <a:cs typeface="Arial"/>
              </a:rPr>
              <a:t>crijevo za dovod vode</a:t>
            </a:r>
            <a:r>
              <a:rPr sz="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spc="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600">
              <a:latin typeface="Arial"/>
              <a:cs typeface="Arial"/>
            </a:endParaRPr>
          </a:p>
          <a:p>
            <a:pPr marL="309245">
              <a:lnSpc>
                <a:spcPct val="100000"/>
              </a:lnSpc>
              <a:spcBef>
                <a:spcPts val="430"/>
              </a:spcBef>
            </a:pP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membrana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r>
              <a:rPr sz="55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čišćenje</a:t>
            </a:r>
            <a:endParaRPr sz="5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10057" y="9483118"/>
            <a:ext cx="1562735" cy="416559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Hromirani čelični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krak za </a:t>
            </a:r>
            <a:r>
              <a:rPr sz="550" spc="10" dirty="0">
                <a:solidFill>
                  <a:srgbClr val="FFFFFF"/>
                </a:solidFill>
                <a:latin typeface="Arial"/>
                <a:cs typeface="Arial"/>
              </a:rPr>
              <a:t>paru,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Chrome</a:t>
            </a:r>
            <a:r>
              <a:rPr sz="55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50" spc="15" dirty="0">
                <a:solidFill>
                  <a:srgbClr val="FFFFFF"/>
                </a:solidFill>
                <a:latin typeface="Arial"/>
                <a:cs typeface="Arial"/>
              </a:rPr>
              <a:t>slavina</a:t>
            </a:r>
            <a:endParaRPr sz="550">
              <a:latin typeface="Arial"/>
              <a:cs typeface="Arial"/>
            </a:endParaRPr>
          </a:p>
          <a:p>
            <a:pPr marL="346075" marR="46355" indent="-44450">
              <a:lnSpc>
                <a:spcPts val="1180"/>
              </a:lnSpc>
              <a:spcBef>
                <a:spcPts val="5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za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kipuću vodu,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espresso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klipovi</a:t>
            </a:r>
            <a:r>
              <a:rPr sz="6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filter</a:t>
            </a:r>
            <a:endParaRPr sz="6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40454" y="9487958"/>
            <a:ext cx="1109980" cy="1346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Stoji mirno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na 4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gumene</a:t>
            </a:r>
            <a:r>
              <a:rPr sz="65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noge</a:t>
            </a:r>
            <a:endParaRPr sz="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11162" y="3262315"/>
            <a:ext cx="927100" cy="172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50" spc="5" dirty="0">
                <a:solidFill>
                  <a:srgbClr val="FFFFFF"/>
                </a:solidFill>
                <a:latin typeface="Arial"/>
                <a:cs typeface="Arial"/>
              </a:rPr>
              <a:t>SPECIFIKACIJE</a:t>
            </a:r>
            <a:endParaRPr sz="9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35842" y="3188732"/>
            <a:ext cx="2541905" cy="17811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Kvalitetna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espresso mašina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Tehnološki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napredna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pouzdana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Filter za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ladicu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Chrome</a:t>
            </a:r>
            <a:endParaRPr sz="650" dirty="0">
              <a:latin typeface="Arial"/>
              <a:cs typeface="Arial"/>
            </a:endParaRPr>
          </a:p>
          <a:p>
            <a:pPr marL="12700" marR="156845">
              <a:lnSpc>
                <a:spcPct val="195000"/>
              </a:lnSpc>
              <a:spcBef>
                <a:spcPts val="20"/>
              </a:spcBef>
            </a:pP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Kućište od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nehrđajućeg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čelika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velika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posuda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za </a:t>
            </a:r>
            <a:r>
              <a:rPr sz="650" spc="5" dirty="0" err="1">
                <a:solidFill>
                  <a:srgbClr val="221F1F"/>
                </a:solidFill>
                <a:latin typeface="Arial"/>
                <a:cs typeface="Arial"/>
              </a:rPr>
              <a:t>kaplje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156845">
              <a:lnSpc>
                <a:spcPct val="195000"/>
              </a:lnSpc>
              <a:spcBef>
                <a:spcPts val="20"/>
              </a:spcBef>
            </a:pPr>
            <a:r>
              <a:rPr sz="650" spc="5" dirty="0" err="1" smtClean="0">
                <a:solidFill>
                  <a:srgbClr val="221F1F"/>
                </a:solidFill>
                <a:latin typeface="Arial"/>
                <a:cs typeface="Arial"/>
              </a:rPr>
              <a:t>Odvojena</a:t>
            </a:r>
            <a:r>
              <a:rPr sz="650" spc="5" dirty="0" smtClean="0">
                <a:solidFill>
                  <a:srgbClr val="221F1F"/>
                </a:solidFill>
                <a:latin typeface="Arial"/>
                <a:cs typeface="Arial"/>
              </a:rPr>
              <a:t>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kontrolna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ploča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sa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jednostavnim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kontrolama na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dodir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4 različite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doze  </a:t>
            </a:r>
            <a:r>
              <a:rPr sz="650" spc="5" dirty="0">
                <a:solidFill>
                  <a:srgbClr val="221F1F"/>
                </a:solidFill>
                <a:latin typeface="Arial"/>
                <a:cs typeface="Arial"/>
              </a:rPr>
              <a:t>kafe 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grupi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Idealno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pogodno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različite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pripreme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kafe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Automatski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dovod vode 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viamagnetski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magnetni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ventili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  <a:spcBef>
                <a:spcPts val="10"/>
              </a:spcBef>
            </a:pPr>
            <a:r>
              <a:rPr lang="hr-HR" sz="650" spc="-5" dirty="0" smtClean="0">
                <a:solidFill>
                  <a:srgbClr val="221F1F"/>
                </a:solidFill>
                <a:latin typeface="Arial"/>
                <a:cs typeface="Arial"/>
              </a:rPr>
              <a:t>VISOKA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efikasna ugrađena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volumetrijska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motorna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pumpa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sa automatskim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filtrom čestica i retencionim</a:t>
            </a:r>
            <a:r>
              <a:rPr sz="650" spc="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ventilima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35842" y="4951943"/>
            <a:ext cx="2577465" cy="4873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Nizak pritisak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vode: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Pumpe se automatski </a:t>
            </a:r>
            <a:r>
              <a:rPr sz="650" spc="-10" dirty="0" err="1">
                <a:solidFill>
                  <a:srgbClr val="221F1F"/>
                </a:solidFill>
                <a:latin typeface="Arial"/>
                <a:cs typeface="Arial"/>
              </a:rPr>
              <a:t>isključuju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10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Svjetlo</a:t>
            </a:r>
            <a:r>
              <a:rPr sz="65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upozorenja</a:t>
            </a:r>
            <a:r>
              <a:rPr lang="hr-HR"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pri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niskom nivou vode u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kotlu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>
              <a:lnSpc>
                <a:spcPct val="150000"/>
              </a:lnSpc>
              <a:spcBef>
                <a:spcPts val="90"/>
              </a:spcBef>
            </a:pP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Grija</a:t>
            </a:r>
            <a:r>
              <a:rPr lang="hr-HR"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čki</a:t>
            </a:r>
            <a:r>
              <a:rPr sz="650" spc="-5" dirty="0" err="1" smtClean="0">
                <a:solidFill>
                  <a:srgbClr val="221F1F"/>
                </a:solidFill>
                <a:latin typeface="Arial"/>
                <a:cs typeface="Arial"/>
              </a:rPr>
              <a:t>i</a:t>
            </a:r>
            <a:r>
              <a:rPr sz="650" spc="-5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element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kotla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se automatski  isključuje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439017" y="5487512"/>
            <a:ext cx="2555240" cy="60971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Mašina opremljena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sigurnosnim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ventilom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Glave za 2 grupe sa </a:t>
            </a:r>
            <a:r>
              <a:rPr sz="650" spc="-15" dirty="0">
                <a:solidFill>
                  <a:srgbClr val="221F1F"/>
                </a:solidFill>
                <a:latin typeface="Arial"/>
                <a:cs typeface="Arial"/>
              </a:rPr>
              <a:t>predkomorom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za direktnu</a:t>
            </a:r>
            <a:r>
              <a:rPr sz="650" spc="4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infuziju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Direktno ubrizgavanje vode iz bojlera na </a:t>
            </a:r>
            <a:r>
              <a:rPr sz="650" spc="-5" dirty="0" err="1">
                <a:solidFill>
                  <a:srgbClr val="221F1F"/>
                </a:solidFill>
                <a:latin typeface="Arial"/>
                <a:cs typeface="Arial"/>
              </a:rPr>
              <a:t>kafu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ct val="180000"/>
              </a:lnSpc>
            </a:pPr>
            <a:r>
              <a:rPr sz="650" spc="-10" dirty="0" err="1" smtClean="0">
                <a:solidFill>
                  <a:srgbClr val="221F1F"/>
                </a:solidFill>
                <a:latin typeface="Arial"/>
                <a:cs typeface="Arial"/>
              </a:rPr>
              <a:t>Samoočišćujuća</a:t>
            </a: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grupa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automatskim povratnim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ispiranjem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09687" y="3630638"/>
            <a:ext cx="734695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78790">
              <a:lnSpc>
                <a:spcPct val="147700"/>
              </a:lnSpc>
              <a:spcBef>
                <a:spcPts val="10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Snaga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lang="hr-HR" sz="650" spc="-10" dirty="0" smtClean="0">
                <a:solidFill>
                  <a:srgbClr val="643372"/>
                </a:solidFill>
                <a:latin typeface="Arial"/>
                <a:cs typeface="Arial"/>
              </a:rPr>
              <a:t>Napon</a:t>
            </a:r>
            <a:endParaRPr sz="650" dirty="0">
              <a:latin typeface="Arial"/>
              <a:cs typeface="Arial"/>
            </a:endParaRPr>
          </a:p>
          <a:p>
            <a:pPr marL="12700" marR="280035">
              <a:lnSpc>
                <a:spcPts val="1400"/>
              </a:lnSpc>
              <a:spcBef>
                <a:spcPts val="4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Neto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  Bruto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težina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</a:t>
            </a:r>
            <a:r>
              <a:rPr sz="650" spc="-2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mašine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66200"/>
              </a:lnSpc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Dimenzije pakiranja  Volumen pakiranja  Ambalažni</a:t>
            </a:r>
            <a:r>
              <a:rPr sz="650" spc="-5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materijal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HS </a:t>
            </a: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carinski</a:t>
            </a:r>
            <a:r>
              <a:rPr sz="650" spc="-9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5" dirty="0" smtClean="0">
                <a:solidFill>
                  <a:srgbClr val="643372"/>
                </a:solidFill>
                <a:latin typeface="Arial"/>
                <a:cs typeface="Arial"/>
              </a:rPr>
              <a:t> 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EAN kod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20"/>
              </a:spcBef>
            </a:pPr>
            <a:r>
              <a:rPr sz="650" spc="-5" dirty="0" err="1">
                <a:solidFill>
                  <a:srgbClr val="643372"/>
                </a:solidFill>
                <a:latin typeface="Arial"/>
                <a:cs typeface="Arial"/>
              </a:rPr>
              <a:t>Broj</a:t>
            </a: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lang="hr-HR" sz="650" spc="-5" dirty="0" smtClean="0">
                <a:solidFill>
                  <a:srgbClr val="643372"/>
                </a:solidFill>
                <a:latin typeface="Arial"/>
                <a:cs typeface="Arial"/>
              </a:rPr>
              <a:t>artikla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145289" y="3633754"/>
            <a:ext cx="1207511" cy="1813316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3350 W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230V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50Hz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/</a:t>
            </a:r>
            <a:r>
              <a:rPr sz="650" spc="-2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1faza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54,0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56,0</a:t>
            </a:r>
            <a:r>
              <a:rPr sz="650" spc="-95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Kg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V530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Š680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D590</a:t>
            </a:r>
            <a:r>
              <a:rPr sz="650" spc="-6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V575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Š770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x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D655</a:t>
            </a:r>
            <a:r>
              <a:rPr sz="650" spc="-6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mm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0" dirty="0">
                <a:solidFill>
                  <a:srgbClr val="643372"/>
                </a:solidFill>
                <a:latin typeface="Arial"/>
                <a:cs typeface="Arial"/>
              </a:rPr>
              <a:t>0,29 cbm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650" dirty="0">
                <a:solidFill>
                  <a:srgbClr val="643372"/>
                </a:solidFill>
                <a:latin typeface="Arial"/>
                <a:cs typeface="Arial"/>
              </a:rPr>
              <a:t>Kartonska kutija sa</a:t>
            </a:r>
            <a:r>
              <a:rPr sz="650" spc="-40" dirty="0">
                <a:solidFill>
                  <a:srgbClr val="643372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643372"/>
                </a:solidFill>
                <a:latin typeface="Arial"/>
                <a:cs typeface="Arial"/>
              </a:rPr>
              <a:t>pjenom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85167100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8719632121718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sz="650" spc="-15" dirty="0">
                <a:solidFill>
                  <a:srgbClr val="643372"/>
                </a:solidFill>
                <a:latin typeface="Arial"/>
                <a:cs typeface="Arial"/>
              </a:rPr>
              <a:t>08804100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6746" y="6034002"/>
            <a:ext cx="2139950" cy="8851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hr-HR" sz="650" spc="-10" dirty="0" smtClean="0">
                <a:solidFill>
                  <a:srgbClr val="FFFFFF"/>
                </a:solidFill>
                <a:latin typeface="Arial"/>
                <a:cs typeface="Arial"/>
              </a:rPr>
              <a:t>VISOKA</a:t>
            </a:r>
            <a:r>
              <a:rPr sz="650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KVALITETNA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/ </a:t>
            </a:r>
            <a:r>
              <a:rPr lang="hr-HR" sz="650" spc="-15" dirty="0" smtClean="0">
                <a:solidFill>
                  <a:srgbClr val="FFFFFF"/>
                </a:solidFill>
                <a:latin typeface="Arial"/>
                <a:cs typeface="Arial"/>
              </a:rPr>
              <a:t>NISKE CIJENE 24/7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PODRŠKA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USLUGE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ct val="1923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ODMAH </a:t>
            </a:r>
            <a:r>
              <a:rPr sz="650" spc="-15" dirty="0">
                <a:solidFill>
                  <a:srgbClr val="FFFFFF"/>
                </a:solidFill>
                <a:latin typeface="Arial"/>
                <a:cs typeface="Arial"/>
              </a:rPr>
              <a:t>DOSTUPNO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SA ZALIHA TEHNIČKOG ODJELA 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I 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GARANCIJE</a:t>
            </a:r>
            <a:endParaRPr sz="6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ODLIČNO ZADOVOLJSTVO</a:t>
            </a:r>
            <a:r>
              <a:rPr sz="65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FFFFFF"/>
                </a:solidFill>
                <a:latin typeface="Arial"/>
                <a:cs typeface="Arial"/>
              </a:rPr>
              <a:t>KUPACA</a:t>
            </a:r>
            <a:endParaRPr sz="650" dirty="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455334" y="6160006"/>
            <a:ext cx="2298065" cy="6476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Proizvodnja: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480 espresso čaša na</a:t>
            </a:r>
            <a:r>
              <a:rPr sz="650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sat</a:t>
            </a:r>
            <a:endParaRPr sz="6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Kapacitet kotla: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11,5 litara</a:t>
            </a:r>
            <a:endParaRPr sz="650" dirty="0"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Uključujući: dovod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vode,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membrana za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čišćenje, </a:t>
            </a:r>
            <a:endParaRPr lang="hr-HR" sz="650" spc="-5" dirty="0" smtClean="0">
              <a:solidFill>
                <a:srgbClr val="221F1F"/>
              </a:solidFill>
              <a:latin typeface="Arial"/>
              <a:cs typeface="Arial"/>
            </a:endParaRPr>
          </a:p>
          <a:p>
            <a:pPr marL="12700" marR="5080">
              <a:lnSpc>
                <a:spcPts val="1400"/>
              </a:lnSpc>
              <a:spcBef>
                <a:spcPts val="10"/>
              </a:spcBef>
            </a:pPr>
            <a:r>
              <a:rPr sz="650" spc="-10" dirty="0" smtClean="0">
                <a:solidFill>
                  <a:srgbClr val="221F1F"/>
                </a:solidFill>
                <a:latin typeface="Arial"/>
                <a:cs typeface="Arial"/>
              </a:rPr>
              <a:t>1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klip 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jednim  izljevom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i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2 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s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dvostrukim</a:t>
            </a:r>
            <a:r>
              <a:rPr sz="650" spc="-5" dirty="0">
                <a:solidFill>
                  <a:srgbClr val="221F1F"/>
                </a:solidFill>
                <a:latin typeface="Arial"/>
                <a:cs typeface="Arial"/>
              </a:rPr>
              <a:t> </a:t>
            </a:r>
            <a:r>
              <a:rPr sz="650" spc="-10" dirty="0">
                <a:solidFill>
                  <a:srgbClr val="221F1F"/>
                </a:solidFill>
                <a:latin typeface="Arial"/>
                <a:cs typeface="Arial"/>
              </a:rPr>
              <a:t>izljevom</a:t>
            </a:r>
            <a:endParaRPr sz="6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908</TotalTime>
  <Words>14039</Words>
  <Application>Microsoft Office PowerPoint</Application>
  <PresentationFormat>Prilagođeno</PresentationFormat>
  <Paragraphs>3268</Paragraphs>
  <Slides>80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80</vt:i4>
      </vt:variant>
    </vt:vector>
  </HeadingPairs>
  <TitlesOfParts>
    <vt:vector size="81" baseType="lpstr">
      <vt:lpstr>Office Theme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Maxima Catalogue 2019 - With Net Purchasing Prices for Dealers</dc:title>
  <dc:creator>PC2</dc:creator>
  <cp:lastModifiedBy>latex</cp:lastModifiedBy>
  <cp:revision>66</cp:revision>
  <dcterms:created xsi:type="dcterms:W3CDTF">2021-01-19T14:38:24Z</dcterms:created>
  <dcterms:modified xsi:type="dcterms:W3CDTF">2021-04-22T09:19:55Z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2021-01-19T00:00:00Z</vt:filetime>
  </property>
  <property fmtid="{D5CDD505-2E9C-101B-9397-08002B2CF9AE}" pid="3" name="LastSaved">
    <vt:filetime>2021-01-19T00:00:00Z</vt:filetime>
  </property>
</Properties>
</file>