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</p:sldIdLst>
  <p:sldSz cx="7772400" cy="10058400"/>
  <p:notesSz cx="7772400" cy="100584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il teme 1 - Isticanj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Stil teme 1 - Isticanj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87" autoAdjust="0"/>
    <p:restoredTop sz="94622" autoAdjust="0"/>
  </p:normalViewPr>
  <p:slideViewPr>
    <p:cSldViewPr>
      <p:cViewPr>
        <p:scale>
          <a:sx n="130" d="100"/>
          <a:sy n="130" d="100"/>
        </p:scale>
        <p:origin x="-2508" y="-72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383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141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1FD169-8EE8-48BF-A723-0CA40B2A7192}" type="datetimeFigureOut">
              <a:rPr lang="hr-HR" smtClean="0"/>
              <a:t>9.4.2021.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2428875" y="754063"/>
            <a:ext cx="2914650" cy="3771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777875" y="4778375"/>
            <a:ext cx="6216650" cy="4525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49E080-D873-4A99-B54B-7EE72E94009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77116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9E080-D873-4A99-B54B-7EE72E940094}" type="slidenum">
              <a:rPr lang="hr-HR" smtClean="0"/>
              <a:t>42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70386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9E080-D873-4A99-B54B-7EE72E940094}" type="slidenum">
              <a:rPr lang="hr-HR" smtClean="0"/>
              <a:t>51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37016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2930" y="3118104"/>
            <a:ext cx="6606540" cy="2112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65860" y="5632704"/>
            <a:ext cx="5440680" cy="251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FFCA2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829055" y="0"/>
            <a:ext cx="2874645" cy="2319655"/>
          </a:xfrm>
          <a:custGeom>
            <a:avLst/>
            <a:gdLst/>
            <a:ahLst/>
            <a:cxnLst/>
            <a:rect l="l" t="t" r="r" b="b"/>
            <a:pathLst>
              <a:path w="2874645" h="2319655">
                <a:moveTo>
                  <a:pt x="2874263" y="2319528"/>
                </a:moveTo>
                <a:lnTo>
                  <a:pt x="0" y="2319528"/>
                </a:lnTo>
                <a:lnTo>
                  <a:pt x="0" y="0"/>
                </a:lnTo>
                <a:lnTo>
                  <a:pt x="2874263" y="0"/>
                </a:lnTo>
                <a:lnTo>
                  <a:pt x="2874263" y="2319528"/>
                </a:lnTo>
                <a:close/>
              </a:path>
            </a:pathLst>
          </a:custGeom>
          <a:solidFill>
            <a:srgbClr val="FFCA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FFCA2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88620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002786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FFCA2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948171"/>
            <a:ext cx="3889375" cy="1080770"/>
          </a:xfrm>
          <a:custGeom>
            <a:avLst/>
            <a:gdLst/>
            <a:ahLst/>
            <a:cxnLst/>
            <a:rect l="l" t="t" r="r" b="b"/>
            <a:pathLst>
              <a:path w="3889375" h="1080770">
                <a:moveTo>
                  <a:pt x="3889248" y="1080516"/>
                </a:moveTo>
                <a:lnTo>
                  <a:pt x="0" y="1080516"/>
                </a:lnTo>
                <a:lnTo>
                  <a:pt x="0" y="0"/>
                </a:lnTo>
                <a:lnTo>
                  <a:pt x="3889248" y="0"/>
                </a:lnTo>
                <a:lnTo>
                  <a:pt x="3889248" y="1080516"/>
                </a:lnTo>
                <a:close/>
              </a:path>
            </a:pathLst>
          </a:custGeom>
          <a:solidFill>
            <a:srgbClr val="A7A8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10363" y="700439"/>
            <a:ext cx="3951672" cy="482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FFCA2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8620" y="2313432"/>
            <a:ext cx="6995160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642616" y="9354312"/>
            <a:ext cx="2487168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88620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596128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35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12" Type="http://schemas.openxmlformats.org/officeDocument/2006/relationships/image" Target="../media/image34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11" Type="http://schemas.openxmlformats.org/officeDocument/2006/relationships/image" Target="../media/image33.jpg"/><Relationship Id="rId5" Type="http://schemas.openxmlformats.org/officeDocument/2006/relationships/image" Target="../media/image19.jpg"/><Relationship Id="rId15" Type="http://schemas.openxmlformats.org/officeDocument/2006/relationships/image" Target="../media/image28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3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39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12" Type="http://schemas.openxmlformats.org/officeDocument/2006/relationships/image" Target="../media/image38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11" Type="http://schemas.openxmlformats.org/officeDocument/2006/relationships/image" Target="../media/image37.jpg"/><Relationship Id="rId5" Type="http://schemas.openxmlformats.org/officeDocument/2006/relationships/image" Target="../media/image19.jpg"/><Relationship Id="rId15" Type="http://schemas.openxmlformats.org/officeDocument/2006/relationships/image" Target="../media/image28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4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43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12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g"/><Relationship Id="rId11" Type="http://schemas.openxmlformats.org/officeDocument/2006/relationships/image" Target="../media/image24.jpg"/><Relationship Id="rId5" Type="http://schemas.openxmlformats.org/officeDocument/2006/relationships/image" Target="../media/image18.jpg"/><Relationship Id="rId15" Type="http://schemas.openxmlformats.org/officeDocument/2006/relationships/image" Target="../media/image45.jpg"/><Relationship Id="rId10" Type="http://schemas.openxmlformats.org/officeDocument/2006/relationships/image" Target="../media/image23.jpg"/><Relationship Id="rId4" Type="http://schemas.openxmlformats.org/officeDocument/2006/relationships/image" Target="../media/image17.png"/><Relationship Id="rId9" Type="http://schemas.openxmlformats.org/officeDocument/2006/relationships/image" Target="../media/image22.jpg"/><Relationship Id="rId14" Type="http://schemas.openxmlformats.org/officeDocument/2006/relationships/image" Target="../media/image44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48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12" Type="http://schemas.openxmlformats.org/officeDocument/2006/relationships/image" Target="../media/image4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11" Type="http://schemas.openxmlformats.org/officeDocument/2006/relationships/image" Target="../media/image46.jpg"/><Relationship Id="rId5" Type="http://schemas.openxmlformats.org/officeDocument/2006/relationships/image" Target="../media/image19.jpg"/><Relationship Id="rId15" Type="http://schemas.openxmlformats.org/officeDocument/2006/relationships/image" Target="../media/image45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49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52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12" Type="http://schemas.openxmlformats.org/officeDocument/2006/relationships/image" Target="../media/image5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11" Type="http://schemas.openxmlformats.org/officeDocument/2006/relationships/image" Target="../media/image50.jpg"/><Relationship Id="rId5" Type="http://schemas.openxmlformats.org/officeDocument/2006/relationships/image" Target="../media/image19.jpg"/><Relationship Id="rId15" Type="http://schemas.openxmlformats.org/officeDocument/2006/relationships/image" Target="../media/image54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5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57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12" Type="http://schemas.openxmlformats.org/officeDocument/2006/relationships/image" Target="../media/image56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11" Type="http://schemas.openxmlformats.org/officeDocument/2006/relationships/image" Target="../media/image55.jpg"/><Relationship Id="rId5" Type="http://schemas.openxmlformats.org/officeDocument/2006/relationships/image" Target="../media/image19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58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61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12" Type="http://schemas.openxmlformats.org/officeDocument/2006/relationships/image" Target="../media/image60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11" Type="http://schemas.openxmlformats.org/officeDocument/2006/relationships/image" Target="../media/image59.jpg"/><Relationship Id="rId5" Type="http://schemas.openxmlformats.org/officeDocument/2006/relationships/image" Target="../media/image19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62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65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12" Type="http://schemas.openxmlformats.org/officeDocument/2006/relationships/image" Target="../media/image64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11" Type="http://schemas.openxmlformats.org/officeDocument/2006/relationships/image" Target="../media/image63.jpg"/><Relationship Id="rId5" Type="http://schemas.openxmlformats.org/officeDocument/2006/relationships/image" Target="../media/image19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66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69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12" Type="http://schemas.openxmlformats.org/officeDocument/2006/relationships/image" Target="../media/image68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11" Type="http://schemas.openxmlformats.org/officeDocument/2006/relationships/image" Target="../media/image67.jpg"/><Relationship Id="rId5" Type="http://schemas.openxmlformats.org/officeDocument/2006/relationships/image" Target="../media/image19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70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73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12" Type="http://schemas.openxmlformats.org/officeDocument/2006/relationships/image" Target="../media/image72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11" Type="http://schemas.openxmlformats.org/officeDocument/2006/relationships/image" Target="../media/image71.jpg"/><Relationship Id="rId5" Type="http://schemas.openxmlformats.org/officeDocument/2006/relationships/image" Target="../media/image19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7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INFO@MAXIMAHOLLAND.COM" TargetMode="Externa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77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12" Type="http://schemas.openxmlformats.org/officeDocument/2006/relationships/image" Target="../media/image76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11" Type="http://schemas.openxmlformats.org/officeDocument/2006/relationships/image" Target="../media/image75.jpg"/><Relationship Id="rId5" Type="http://schemas.openxmlformats.org/officeDocument/2006/relationships/image" Target="../media/image19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78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81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12" Type="http://schemas.openxmlformats.org/officeDocument/2006/relationships/image" Target="../media/image80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11" Type="http://schemas.openxmlformats.org/officeDocument/2006/relationships/image" Target="../media/image79.jpg"/><Relationship Id="rId5" Type="http://schemas.openxmlformats.org/officeDocument/2006/relationships/image" Target="../media/image19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82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85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12" Type="http://schemas.openxmlformats.org/officeDocument/2006/relationships/image" Target="../media/image84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11" Type="http://schemas.openxmlformats.org/officeDocument/2006/relationships/image" Target="../media/image83.jpg"/><Relationship Id="rId5" Type="http://schemas.openxmlformats.org/officeDocument/2006/relationships/image" Target="../media/image19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86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89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12" Type="http://schemas.openxmlformats.org/officeDocument/2006/relationships/image" Target="../media/image88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11" Type="http://schemas.openxmlformats.org/officeDocument/2006/relationships/image" Target="../media/image87.jpg"/><Relationship Id="rId5" Type="http://schemas.openxmlformats.org/officeDocument/2006/relationships/image" Target="../media/image19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90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93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12" Type="http://schemas.openxmlformats.org/officeDocument/2006/relationships/image" Target="../media/image92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11" Type="http://schemas.openxmlformats.org/officeDocument/2006/relationships/image" Target="../media/image91.jpg"/><Relationship Id="rId5" Type="http://schemas.openxmlformats.org/officeDocument/2006/relationships/image" Target="../media/image19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94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97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12" Type="http://schemas.openxmlformats.org/officeDocument/2006/relationships/image" Target="../media/image96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11" Type="http://schemas.openxmlformats.org/officeDocument/2006/relationships/image" Target="../media/image95.jpg"/><Relationship Id="rId5" Type="http://schemas.openxmlformats.org/officeDocument/2006/relationships/image" Target="../media/image19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98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101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12" Type="http://schemas.openxmlformats.org/officeDocument/2006/relationships/image" Target="../media/image100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11" Type="http://schemas.openxmlformats.org/officeDocument/2006/relationships/image" Target="../media/image99.jpg"/><Relationship Id="rId5" Type="http://schemas.openxmlformats.org/officeDocument/2006/relationships/image" Target="../media/image19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102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105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12" Type="http://schemas.openxmlformats.org/officeDocument/2006/relationships/image" Target="../media/image104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11" Type="http://schemas.openxmlformats.org/officeDocument/2006/relationships/image" Target="../media/image103.jpg"/><Relationship Id="rId5" Type="http://schemas.openxmlformats.org/officeDocument/2006/relationships/image" Target="../media/image19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106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109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12" Type="http://schemas.openxmlformats.org/officeDocument/2006/relationships/image" Target="../media/image108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11" Type="http://schemas.openxmlformats.org/officeDocument/2006/relationships/image" Target="../media/image107.jpg"/><Relationship Id="rId5" Type="http://schemas.openxmlformats.org/officeDocument/2006/relationships/image" Target="../media/image19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110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113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12" Type="http://schemas.openxmlformats.org/officeDocument/2006/relationships/image" Target="../media/image112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11" Type="http://schemas.openxmlformats.org/officeDocument/2006/relationships/image" Target="../media/image111.jpg"/><Relationship Id="rId5" Type="http://schemas.openxmlformats.org/officeDocument/2006/relationships/image" Target="../media/image19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11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117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12" Type="http://schemas.openxmlformats.org/officeDocument/2006/relationships/image" Target="../media/image116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g"/><Relationship Id="rId11" Type="http://schemas.openxmlformats.org/officeDocument/2006/relationships/image" Target="../media/image24.jpg"/><Relationship Id="rId5" Type="http://schemas.openxmlformats.org/officeDocument/2006/relationships/image" Target="../media/image18.jpg"/><Relationship Id="rId15" Type="http://schemas.openxmlformats.org/officeDocument/2006/relationships/image" Target="../media/image119.jpg"/><Relationship Id="rId10" Type="http://schemas.openxmlformats.org/officeDocument/2006/relationships/image" Target="../media/image23.jpg"/><Relationship Id="rId4" Type="http://schemas.openxmlformats.org/officeDocument/2006/relationships/image" Target="../media/image17.png"/><Relationship Id="rId9" Type="http://schemas.openxmlformats.org/officeDocument/2006/relationships/image" Target="../media/image22.jpg"/><Relationship Id="rId14" Type="http://schemas.openxmlformats.org/officeDocument/2006/relationships/image" Target="../media/image118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122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12" Type="http://schemas.openxmlformats.org/officeDocument/2006/relationships/image" Target="../media/image1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11" Type="http://schemas.openxmlformats.org/officeDocument/2006/relationships/image" Target="../media/image120.jpg"/><Relationship Id="rId5" Type="http://schemas.openxmlformats.org/officeDocument/2006/relationships/image" Target="../media/image19.jpg"/><Relationship Id="rId15" Type="http://schemas.openxmlformats.org/officeDocument/2006/relationships/image" Target="../media/image119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123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126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12" Type="http://schemas.openxmlformats.org/officeDocument/2006/relationships/image" Target="../media/image125.jp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g"/><Relationship Id="rId11" Type="http://schemas.openxmlformats.org/officeDocument/2006/relationships/image" Target="../media/image24.jpg"/><Relationship Id="rId5" Type="http://schemas.openxmlformats.org/officeDocument/2006/relationships/image" Target="../media/image18.jpg"/><Relationship Id="rId15" Type="http://schemas.openxmlformats.org/officeDocument/2006/relationships/image" Target="../media/image128.jpg"/><Relationship Id="rId10" Type="http://schemas.openxmlformats.org/officeDocument/2006/relationships/image" Target="../media/image23.jpg"/><Relationship Id="rId4" Type="http://schemas.openxmlformats.org/officeDocument/2006/relationships/image" Target="../media/image17.png"/><Relationship Id="rId9" Type="http://schemas.openxmlformats.org/officeDocument/2006/relationships/image" Target="../media/image22.jpg"/><Relationship Id="rId14" Type="http://schemas.openxmlformats.org/officeDocument/2006/relationships/image" Target="../media/image127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131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12" Type="http://schemas.openxmlformats.org/officeDocument/2006/relationships/image" Target="../media/image130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11" Type="http://schemas.openxmlformats.org/officeDocument/2006/relationships/image" Target="../media/image129.jpg"/><Relationship Id="rId5" Type="http://schemas.openxmlformats.org/officeDocument/2006/relationships/image" Target="../media/image19.jpg"/><Relationship Id="rId15" Type="http://schemas.openxmlformats.org/officeDocument/2006/relationships/image" Target="../media/image128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132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135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12" Type="http://schemas.openxmlformats.org/officeDocument/2006/relationships/image" Target="../media/image134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11" Type="http://schemas.openxmlformats.org/officeDocument/2006/relationships/image" Target="../media/image133.jpg"/><Relationship Id="rId5" Type="http://schemas.openxmlformats.org/officeDocument/2006/relationships/image" Target="../media/image19.jpg"/><Relationship Id="rId15" Type="http://schemas.openxmlformats.org/officeDocument/2006/relationships/image" Target="../media/image137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136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140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12" Type="http://schemas.openxmlformats.org/officeDocument/2006/relationships/image" Target="../media/image139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11" Type="http://schemas.openxmlformats.org/officeDocument/2006/relationships/image" Target="../media/image138.jpg"/><Relationship Id="rId5" Type="http://schemas.openxmlformats.org/officeDocument/2006/relationships/image" Target="../media/image19.jpg"/><Relationship Id="rId15" Type="http://schemas.openxmlformats.org/officeDocument/2006/relationships/image" Target="../media/image137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141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144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12" Type="http://schemas.openxmlformats.org/officeDocument/2006/relationships/image" Target="../media/image143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11" Type="http://schemas.openxmlformats.org/officeDocument/2006/relationships/image" Target="../media/image142.jpg"/><Relationship Id="rId5" Type="http://schemas.openxmlformats.org/officeDocument/2006/relationships/image" Target="../media/image19.jpg"/><Relationship Id="rId15" Type="http://schemas.openxmlformats.org/officeDocument/2006/relationships/image" Target="../media/image146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145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149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12" Type="http://schemas.openxmlformats.org/officeDocument/2006/relationships/image" Target="../media/image148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11" Type="http://schemas.openxmlformats.org/officeDocument/2006/relationships/image" Target="../media/image147.jpg"/><Relationship Id="rId5" Type="http://schemas.openxmlformats.org/officeDocument/2006/relationships/image" Target="../media/image19.jpg"/><Relationship Id="rId15" Type="http://schemas.openxmlformats.org/officeDocument/2006/relationships/image" Target="../media/image146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150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153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12" Type="http://schemas.openxmlformats.org/officeDocument/2006/relationships/image" Target="../media/image152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11" Type="http://schemas.openxmlformats.org/officeDocument/2006/relationships/image" Target="../media/image151.jpg"/><Relationship Id="rId5" Type="http://schemas.openxmlformats.org/officeDocument/2006/relationships/image" Target="../media/image19.jpg"/><Relationship Id="rId15" Type="http://schemas.openxmlformats.org/officeDocument/2006/relationships/image" Target="../media/image155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154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158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12" Type="http://schemas.openxmlformats.org/officeDocument/2006/relationships/image" Target="../media/image15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11" Type="http://schemas.openxmlformats.org/officeDocument/2006/relationships/image" Target="../media/image156.jpg"/><Relationship Id="rId5" Type="http://schemas.openxmlformats.org/officeDocument/2006/relationships/image" Target="../media/image19.jpg"/><Relationship Id="rId15" Type="http://schemas.openxmlformats.org/officeDocument/2006/relationships/image" Target="../media/image155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15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ximaholland.commo&#382;eteprona&#263;iipunuMaximu/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162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12" Type="http://schemas.openxmlformats.org/officeDocument/2006/relationships/image" Target="../media/image161.jpg"/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g"/><Relationship Id="rId11" Type="http://schemas.openxmlformats.org/officeDocument/2006/relationships/image" Target="../media/image24.jpg"/><Relationship Id="rId5" Type="http://schemas.openxmlformats.org/officeDocument/2006/relationships/image" Target="../media/image18.jpg"/><Relationship Id="rId15" Type="http://schemas.openxmlformats.org/officeDocument/2006/relationships/image" Target="../media/image164.jpg"/><Relationship Id="rId10" Type="http://schemas.openxmlformats.org/officeDocument/2006/relationships/image" Target="../media/image23.jpg"/><Relationship Id="rId4" Type="http://schemas.openxmlformats.org/officeDocument/2006/relationships/image" Target="../media/image17.png"/><Relationship Id="rId9" Type="http://schemas.openxmlformats.org/officeDocument/2006/relationships/image" Target="../media/image22.jpg"/><Relationship Id="rId14" Type="http://schemas.openxmlformats.org/officeDocument/2006/relationships/image" Target="../media/image163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166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12" Type="http://schemas.openxmlformats.org/officeDocument/2006/relationships/image" Target="../media/image16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11" Type="http://schemas.openxmlformats.org/officeDocument/2006/relationships/image" Target="../media/image165.jpg"/><Relationship Id="rId5" Type="http://schemas.openxmlformats.org/officeDocument/2006/relationships/image" Target="../media/image19.jpg"/><Relationship Id="rId15" Type="http://schemas.openxmlformats.org/officeDocument/2006/relationships/image" Target="../media/image164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167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161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12" Type="http://schemas.openxmlformats.org/officeDocument/2006/relationships/image" Target="../media/image168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g"/><Relationship Id="rId11" Type="http://schemas.openxmlformats.org/officeDocument/2006/relationships/image" Target="../media/image24.jpg"/><Relationship Id="rId5" Type="http://schemas.openxmlformats.org/officeDocument/2006/relationships/image" Target="../media/image18.jpg"/><Relationship Id="rId15" Type="http://schemas.openxmlformats.org/officeDocument/2006/relationships/image" Target="../media/image170.jpg"/><Relationship Id="rId10" Type="http://schemas.openxmlformats.org/officeDocument/2006/relationships/image" Target="../media/image23.jpg"/><Relationship Id="rId4" Type="http://schemas.openxmlformats.org/officeDocument/2006/relationships/image" Target="../media/image17.png"/><Relationship Id="rId9" Type="http://schemas.openxmlformats.org/officeDocument/2006/relationships/image" Target="../media/image22.jpg"/><Relationship Id="rId14" Type="http://schemas.openxmlformats.org/officeDocument/2006/relationships/image" Target="../media/image169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174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12" Type="http://schemas.openxmlformats.org/officeDocument/2006/relationships/image" Target="../media/image173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11" Type="http://schemas.openxmlformats.org/officeDocument/2006/relationships/image" Target="../media/image172.jpg"/><Relationship Id="rId5" Type="http://schemas.openxmlformats.org/officeDocument/2006/relationships/image" Target="../media/image19.jpg"/><Relationship Id="rId15" Type="http://schemas.openxmlformats.org/officeDocument/2006/relationships/image" Target="../media/image164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175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178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12" Type="http://schemas.openxmlformats.org/officeDocument/2006/relationships/image" Target="../media/image17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11" Type="http://schemas.openxmlformats.org/officeDocument/2006/relationships/image" Target="../media/image176.jpg"/><Relationship Id="rId5" Type="http://schemas.openxmlformats.org/officeDocument/2006/relationships/image" Target="../media/image19.jpg"/><Relationship Id="rId15" Type="http://schemas.openxmlformats.org/officeDocument/2006/relationships/image" Target="../media/image164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179.jp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182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12" Type="http://schemas.openxmlformats.org/officeDocument/2006/relationships/image" Target="../media/image181.jpg"/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g"/><Relationship Id="rId11" Type="http://schemas.openxmlformats.org/officeDocument/2006/relationships/image" Target="../media/image24.jpg"/><Relationship Id="rId5" Type="http://schemas.openxmlformats.org/officeDocument/2006/relationships/image" Target="../media/image18.jpg"/><Relationship Id="rId15" Type="http://schemas.openxmlformats.org/officeDocument/2006/relationships/image" Target="../media/image184.jpg"/><Relationship Id="rId10" Type="http://schemas.openxmlformats.org/officeDocument/2006/relationships/image" Target="../media/image23.jpg"/><Relationship Id="rId4" Type="http://schemas.openxmlformats.org/officeDocument/2006/relationships/image" Target="../media/image17.png"/><Relationship Id="rId9" Type="http://schemas.openxmlformats.org/officeDocument/2006/relationships/image" Target="../media/image22.jpg"/><Relationship Id="rId14" Type="http://schemas.openxmlformats.org/officeDocument/2006/relationships/image" Target="../media/image183.jp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187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12" Type="http://schemas.openxmlformats.org/officeDocument/2006/relationships/image" Target="../media/image186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11" Type="http://schemas.openxmlformats.org/officeDocument/2006/relationships/image" Target="../media/image185.jpg"/><Relationship Id="rId5" Type="http://schemas.openxmlformats.org/officeDocument/2006/relationships/image" Target="../media/image19.jpg"/><Relationship Id="rId15" Type="http://schemas.openxmlformats.org/officeDocument/2006/relationships/image" Target="../media/image184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188.jp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191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12" Type="http://schemas.openxmlformats.org/officeDocument/2006/relationships/image" Target="../media/image190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11" Type="http://schemas.openxmlformats.org/officeDocument/2006/relationships/image" Target="../media/image189.jpg"/><Relationship Id="rId5" Type="http://schemas.openxmlformats.org/officeDocument/2006/relationships/image" Target="../media/image19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192.jp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195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12" Type="http://schemas.openxmlformats.org/officeDocument/2006/relationships/image" Target="../media/image194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11" Type="http://schemas.openxmlformats.org/officeDocument/2006/relationships/image" Target="../media/image193.jpg"/><Relationship Id="rId5" Type="http://schemas.openxmlformats.org/officeDocument/2006/relationships/image" Target="../media/image19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196.jp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199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12" Type="http://schemas.openxmlformats.org/officeDocument/2006/relationships/image" Target="../media/image198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11" Type="http://schemas.openxmlformats.org/officeDocument/2006/relationships/image" Target="../media/image197.jpg"/><Relationship Id="rId5" Type="http://schemas.openxmlformats.org/officeDocument/2006/relationships/image" Target="../media/image19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20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03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12" Type="http://schemas.openxmlformats.org/officeDocument/2006/relationships/image" Target="../media/image202.jpg"/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g"/><Relationship Id="rId11" Type="http://schemas.openxmlformats.org/officeDocument/2006/relationships/image" Target="../media/image24.jpg"/><Relationship Id="rId5" Type="http://schemas.openxmlformats.org/officeDocument/2006/relationships/image" Target="../media/image18.jpg"/><Relationship Id="rId15" Type="http://schemas.openxmlformats.org/officeDocument/2006/relationships/image" Target="../media/image205.jpg"/><Relationship Id="rId10" Type="http://schemas.openxmlformats.org/officeDocument/2006/relationships/image" Target="../media/image23.jpg"/><Relationship Id="rId4" Type="http://schemas.openxmlformats.org/officeDocument/2006/relationships/image" Target="../media/image17.png"/><Relationship Id="rId9" Type="http://schemas.openxmlformats.org/officeDocument/2006/relationships/image" Target="../media/image22.jpg"/><Relationship Id="rId14" Type="http://schemas.openxmlformats.org/officeDocument/2006/relationships/image" Target="../media/image204.jp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06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12" Type="http://schemas.openxmlformats.org/officeDocument/2006/relationships/image" Target="../media/image202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g"/><Relationship Id="rId11" Type="http://schemas.openxmlformats.org/officeDocument/2006/relationships/image" Target="../media/image24.jpg"/><Relationship Id="rId5" Type="http://schemas.openxmlformats.org/officeDocument/2006/relationships/image" Target="../media/image18.jpg"/><Relationship Id="rId15" Type="http://schemas.openxmlformats.org/officeDocument/2006/relationships/image" Target="../media/image208.jpg"/><Relationship Id="rId10" Type="http://schemas.openxmlformats.org/officeDocument/2006/relationships/image" Target="../media/image23.jpg"/><Relationship Id="rId4" Type="http://schemas.openxmlformats.org/officeDocument/2006/relationships/image" Target="../media/image17.png"/><Relationship Id="rId9" Type="http://schemas.openxmlformats.org/officeDocument/2006/relationships/image" Target="../media/image22.jpg"/><Relationship Id="rId14" Type="http://schemas.openxmlformats.org/officeDocument/2006/relationships/image" Target="../media/image207.jp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11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12" Type="http://schemas.openxmlformats.org/officeDocument/2006/relationships/image" Target="../media/image202.jpg"/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g"/><Relationship Id="rId11" Type="http://schemas.openxmlformats.org/officeDocument/2006/relationships/image" Target="../media/image24.jpg"/><Relationship Id="rId5" Type="http://schemas.openxmlformats.org/officeDocument/2006/relationships/image" Target="../media/image18.jpg"/><Relationship Id="rId15" Type="http://schemas.openxmlformats.org/officeDocument/2006/relationships/image" Target="../media/image213.jpg"/><Relationship Id="rId10" Type="http://schemas.openxmlformats.org/officeDocument/2006/relationships/image" Target="../media/image23.jpg"/><Relationship Id="rId4" Type="http://schemas.openxmlformats.org/officeDocument/2006/relationships/image" Target="../media/image17.png"/><Relationship Id="rId9" Type="http://schemas.openxmlformats.org/officeDocument/2006/relationships/image" Target="../media/image22.jpg"/><Relationship Id="rId14" Type="http://schemas.openxmlformats.org/officeDocument/2006/relationships/image" Target="../media/image212.jp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215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12" Type="http://schemas.openxmlformats.org/officeDocument/2006/relationships/image" Target="../media/image214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11" Type="http://schemas.openxmlformats.org/officeDocument/2006/relationships/image" Target="../media/image202.jpg"/><Relationship Id="rId5" Type="http://schemas.openxmlformats.org/officeDocument/2006/relationships/image" Target="../media/image19.jpg"/><Relationship Id="rId15" Type="http://schemas.openxmlformats.org/officeDocument/2006/relationships/image" Target="../media/image217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216.jp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219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12" Type="http://schemas.openxmlformats.org/officeDocument/2006/relationships/image" Target="../media/image218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11" Type="http://schemas.openxmlformats.org/officeDocument/2006/relationships/image" Target="../media/image202.jpg"/><Relationship Id="rId5" Type="http://schemas.openxmlformats.org/officeDocument/2006/relationships/image" Target="../media/image19.jpg"/><Relationship Id="rId15" Type="http://schemas.openxmlformats.org/officeDocument/2006/relationships/image" Target="../media/image221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220.jp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24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12" Type="http://schemas.openxmlformats.org/officeDocument/2006/relationships/image" Target="../media/image223.jpg"/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g"/><Relationship Id="rId11" Type="http://schemas.openxmlformats.org/officeDocument/2006/relationships/image" Target="../media/image24.jpg"/><Relationship Id="rId5" Type="http://schemas.openxmlformats.org/officeDocument/2006/relationships/image" Target="../media/image18.jpg"/><Relationship Id="rId15" Type="http://schemas.openxmlformats.org/officeDocument/2006/relationships/image" Target="../media/image226.jpg"/><Relationship Id="rId10" Type="http://schemas.openxmlformats.org/officeDocument/2006/relationships/image" Target="../media/image23.jpg"/><Relationship Id="rId4" Type="http://schemas.openxmlformats.org/officeDocument/2006/relationships/image" Target="../media/image17.png"/><Relationship Id="rId9" Type="http://schemas.openxmlformats.org/officeDocument/2006/relationships/image" Target="../media/image22.jpg"/><Relationship Id="rId14" Type="http://schemas.openxmlformats.org/officeDocument/2006/relationships/image" Target="../media/image225.jp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229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12" Type="http://schemas.openxmlformats.org/officeDocument/2006/relationships/image" Target="../media/image228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11" Type="http://schemas.openxmlformats.org/officeDocument/2006/relationships/image" Target="../media/image227.jpg"/><Relationship Id="rId5" Type="http://schemas.openxmlformats.org/officeDocument/2006/relationships/image" Target="../media/image19.jpg"/><Relationship Id="rId15" Type="http://schemas.openxmlformats.org/officeDocument/2006/relationships/image" Target="../media/image226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230.jp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33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12" Type="http://schemas.openxmlformats.org/officeDocument/2006/relationships/image" Target="../media/image232.jpg"/><Relationship Id="rId2" Type="http://schemas.openxmlformats.org/officeDocument/2006/relationships/image" Target="../media/image23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g"/><Relationship Id="rId11" Type="http://schemas.openxmlformats.org/officeDocument/2006/relationships/image" Target="../media/image24.jpg"/><Relationship Id="rId5" Type="http://schemas.openxmlformats.org/officeDocument/2006/relationships/image" Target="../media/image18.jpg"/><Relationship Id="rId15" Type="http://schemas.openxmlformats.org/officeDocument/2006/relationships/image" Target="../media/image235.jpg"/><Relationship Id="rId10" Type="http://schemas.openxmlformats.org/officeDocument/2006/relationships/image" Target="../media/image23.jpg"/><Relationship Id="rId4" Type="http://schemas.openxmlformats.org/officeDocument/2006/relationships/image" Target="../media/image17.png"/><Relationship Id="rId9" Type="http://schemas.openxmlformats.org/officeDocument/2006/relationships/image" Target="../media/image22.jpg"/><Relationship Id="rId14" Type="http://schemas.openxmlformats.org/officeDocument/2006/relationships/image" Target="../media/image234.jp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238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12" Type="http://schemas.openxmlformats.org/officeDocument/2006/relationships/image" Target="../media/image23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11" Type="http://schemas.openxmlformats.org/officeDocument/2006/relationships/image" Target="../media/image236.jpg"/><Relationship Id="rId5" Type="http://schemas.openxmlformats.org/officeDocument/2006/relationships/image" Target="../media/image19.jpg"/><Relationship Id="rId15" Type="http://schemas.openxmlformats.org/officeDocument/2006/relationships/image" Target="../media/image235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239.jp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242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12" Type="http://schemas.openxmlformats.org/officeDocument/2006/relationships/image" Target="../media/image24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11" Type="http://schemas.openxmlformats.org/officeDocument/2006/relationships/image" Target="../media/image240.jpg"/><Relationship Id="rId5" Type="http://schemas.openxmlformats.org/officeDocument/2006/relationships/image" Target="../media/image19.jpg"/><Relationship Id="rId15" Type="http://schemas.openxmlformats.org/officeDocument/2006/relationships/image" Target="../media/image235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24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246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12" Type="http://schemas.openxmlformats.org/officeDocument/2006/relationships/image" Target="../media/image245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11" Type="http://schemas.openxmlformats.org/officeDocument/2006/relationships/image" Target="../media/image244.jpg"/><Relationship Id="rId5" Type="http://schemas.openxmlformats.org/officeDocument/2006/relationships/image" Target="../media/image19.jpg"/><Relationship Id="rId15" Type="http://schemas.openxmlformats.org/officeDocument/2006/relationships/image" Target="../media/image248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247.jp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251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12" Type="http://schemas.openxmlformats.org/officeDocument/2006/relationships/image" Target="../media/image250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11" Type="http://schemas.openxmlformats.org/officeDocument/2006/relationships/image" Target="../media/image249.jpg"/><Relationship Id="rId5" Type="http://schemas.openxmlformats.org/officeDocument/2006/relationships/image" Target="../media/image19.jpg"/><Relationship Id="rId15" Type="http://schemas.openxmlformats.org/officeDocument/2006/relationships/image" Target="../media/image253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252.jp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255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12" Type="http://schemas.openxmlformats.org/officeDocument/2006/relationships/image" Target="../media/image254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11" Type="http://schemas.openxmlformats.org/officeDocument/2006/relationships/image" Target="../media/image249.jpg"/><Relationship Id="rId5" Type="http://schemas.openxmlformats.org/officeDocument/2006/relationships/image" Target="../media/image19.jpg"/><Relationship Id="rId15" Type="http://schemas.openxmlformats.org/officeDocument/2006/relationships/image" Target="../media/image256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252.jp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59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12" Type="http://schemas.openxmlformats.org/officeDocument/2006/relationships/image" Target="../media/image258.jpg"/><Relationship Id="rId2" Type="http://schemas.openxmlformats.org/officeDocument/2006/relationships/image" Target="../media/image25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g"/><Relationship Id="rId11" Type="http://schemas.openxmlformats.org/officeDocument/2006/relationships/image" Target="../media/image24.jpg"/><Relationship Id="rId5" Type="http://schemas.openxmlformats.org/officeDocument/2006/relationships/image" Target="../media/image18.jpg"/><Relationship Id="rId15" Type="http://schemas.openxmlformats.org/officeDocument/2006/relationships/image" Target="../media/image261.jpg"/><Relationship Id="rId10" Type="http://schemas.openxmlformats.org/officeDocument/2006/relationships/image" Target="../media/image23.jpg"/><Relationship Id="rId4" Type="http://schemas.openxmlformats.org/officeDocument/2006/relationships/image" Target="../media/image17.png"/><Relationship Id="rId9" Type="http://schemas.openxmlformats.org/officeDocument/2006/relationships/image" Target="../media/image22.jpg"/><Relationship Id="rId14" Type="http://schemas.openxmlformats.org/officeDocument/2006/relationships/image" Target="../media/image260.jp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259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12" Type="http://schemas.openxmlformats.org/officeDocument/2006/relationships/image" Target="../media/image263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11" Type="http://schemas.openxmlformats.org/officeDocument/2006/relationships/image" Target="../media/image262.jpg"/><Relationship Id="rId5" Type="http://schemas.openxmlformats.org/officeDocument/2006/relationships/image" Target="../media/image19.jpg"/><Relationship Id="rId15" Type="http://schemas.openxmlformats.org/officeDocument/2006/relationships/image" Target="../media/image261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264.jp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267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12" Type="http://schemas.openxmlformats.org/officeDocument/2006/relationships/image" Target="../media/image266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11" Type="http://schemas.openxmlformats.org/officeDocument/2006/relationships/image" Target="../media/image265.jpg"/><Relationship Id="rId5" Type="http://schemas.openxmlformats.org/officeDocument/2006/relationships/image" Target="../media/image19.jpg"/><Relationship Id="rId15" Type="http://schemas.openxmlformats.org/officeDocument/2006/relationships/image" Target="../media/image269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268.jp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272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12" Type="http://schemas.openxmlformats.org/officeDocument/2006/relationships/image" Target="../media/image27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11" Type="http://schemas.openxmlformats.org/officeDocument/2006/relationships/image" Target="../media/image270.jpg"/><Relationship Id="rId5" Type="http://schemas.openxmlformats.org/officeDocument/2006/relationships/image" Target="../media/image19.jpg"/><Relationship Id="rId15" Type="http://schemas.openxmlformats.org/officeDocument/2006/relationships/image" Target="../media/image274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273.jp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276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12" Type="http://schemas.openxmlformats.org/officeDocument/2006/relationships/image" Target="../media/image275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11" Type="http://schemas.openxmlformats.org/officeDocument/2006/relationships/image" Target="../media/image274.jpg"/><Relationship Id="rId5" Type="http://schemas.openxmlformats.org/officeDocument/2006/relationships/image" Target="../media/image19.jpg"/><Relationship Id="rId15" Type="http://schemas.openxmlformats.org/officeDocument/2006/relationships/image" Target="../media/image278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277.jp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280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12" Type="http://schemas.openxmlformats.org/officeDocument/2006/relationships/image" Target="../media/image279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11" Type="http://schemas.openxmlformats.org/officeDocument/2006/relationships/image" Target="../media/image274.jpg"/><Relationship Id="rId5" Type="http://schemas.openxmlformats.org/officeDocument/2006/relationships/image" Target="../media/image19.jpg"/><Relationship Id="rId15" Type="http://schemas.openxmlformats.org/officeDocument/2006/relationships/image" Target="../media/image282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281.jp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284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12" Type="http://schemas.openxmlformats.org/officeDocument/2006/relationships/image" Target="../media/image283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11" Type="http://schemas.openxmlformats.org/officeDocument/2006/relationships/image" Target="../media/image274.jpg"/><Relationship Id="rId5" Type="http://schemas.openxmlformats.org/officeDocument/2006/relationships/image" Target="../media/image19.jpg"/><Relationship Id="rId15" Type="http://schemas.openxmlformats.org/officeDocument/2006/relationships/image" Target="../media/image286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28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288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12" Type="http://schemas.openxmlformats.org/officeDocument/2006/relationships/image" Target="../media/image28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11" Type="http://schemas.openxmlformats.org/officeDocument/2006/relationships/image" Target="../media/image274.jpg"/><Relationship Id="rId5" Type="http://schemas.openxmlformats.org/officeDocument/2006/relationships/image" Target="../media/image19.jpg"/><Relationship Id="rId15" Type="http://schemas.openxmlformats.org/officeDocument/2006/relationships/image" Target="../media/image290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289.jp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293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12" Type="http://schemas.openxmlformats.org/officeDocument/2006/relationships/image" Target="../media/image292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11" Type="http://schemas.openxmlformats.org/officeDocument/2006/relationships/image" Target="../media/image291.jpg"/><Relationship Id="rId5" Type="http://schemas.openxmlformats.org/officeDocument/2006/relationships/image" Target="../media/image19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294.jp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296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12" Type="http://schemas.openxmlformats.org/officeDocument/2006/relationships/image" Target="../media/image295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11" Type="http://schemas.openxmlformats.org/officeDocument/2006/relationships/image" Target="../media/image274.jpg"/><Relationship Id="rId5" Type="http://schemas.openxmlformats.org/officeDocument/2006/relationships/image" Target="../media/image19.jpg"/><Relationship Id="rId15" Type="http://schemas.openxmlformats.org/officeDocument/2006/relationships/image" Target="../media/image298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297.jp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300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12" Type="http://schemas.openxmlformats.org/officeDocument/2006/relationships/image" Target="../media/image299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11" Type="http://schemas.openxmlformats.org/officeDocument/2006/relationships/image" Target="../media/image274.jpg"/><Relationship Id="rId5" Type="http://schemas.openxmlformats.org/officeDocument/2006/relationships/image" Target="../media/image19.jpg"/><Relationship Id="rId15" Type="http://schemas.openxmlformats.org/officeDocument/2006/relationships/image" Target="../media/image302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301.jp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305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12" Type="http://schemas.openxmlformats.org/officeDocument/2006/relationships/image" Target="../media/image304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11" Type="http://schemas.openxmlformats.org/officeDocument/2006/relationships/image" Target="../media/image303.jpg"/><Relationship Id="rId5" Type="http://schemas.openxmlformats.org/officeDocument/2006/relationships/image" Target="../media/image19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306.jp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309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12" Type="http://schemas.openxmlformats.org/officeDocument/2006/relationships/image" Target="../media/image308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11" Type="http://schemas.openxmlformats.org/officeDocument/2006/relationships/image" Target="../media/image307.jpg"/><Relationship Id="rId5" Type="http://schemas.openxmlformats.org/officeDocument/2006/relationships/image" Target="../media/image19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310.jp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313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12" Type="http://schemas.openxmlformats.org/officeDocument/2006/relationships/image" Target="../media/image312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11" Type="http://schemas.openxmlformats.org/officeDocument/2006/relationships/image" Target="../media/image311.jpg"/><Relationship Id="rId5" Type="http://schemas.openxmlformats.org/officeDocument/2006/relationships/image" Target="../media/image19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314.jp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316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12" Type="http://schemas.openxmlformats.org/officeDocument/2006/relationships/image" Target="../media/image315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11" Type="http://schemas.openxmlformats.org/officeDocument/2006/relationships/image" Target="../media/image274.jpg"/><Relationship Id="rId5" Type="http://schemas.openxmlformats.org/officeDocument/2006/relationships/image" Target="../media/image19.jpg"/><Relationship Id="rId15" Type="http://schemas.openxmlformats.org/officeDocument/2006/relationships/image" Target="../media/image318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317.jp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320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12" Type="http://schemas.openxmlformats.org/officeDocument/2006/relationships/image" Target="../media/image319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11" Type="http://schemas.openxmlformats.org/officeDocument/2006/relationships/image" Target="../media/image274.jpg"/><Relationship Id="rId5" Type="http://schemas.openxmlformats.org/officeDocument/2006/relationships/image" Target="../media/image19.jpg"/><Relationship Id="rId15" Type="http://schemas.openxmlformats.org/officeDocument/2006/relationships/image" Target="../media/image322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321.jp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324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12" Type="http://schemas.openxmlformats.org/officeDocument/2006/relationships/image" Target="../media/image323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11" Type="http://schemas.openxmlformats.org/officeDocument/2006/relationships/image" Target="../media/image274.jpg"/><Relationship Id="rId5" Type="http://schemas.openxmlformats.org/officeDocument/2006/relationships/image" Target="../media/image19.jpg"/><Relationship Id="rId15" Type="http://schemas.openxmlformats.org/officeDocument/2006/relationships/image" Target="../media/image326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32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6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12" Type="http://schemas.openxmlformats.org/officeDocument/2006/relationships/image" Target="../media/image25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g"/><Relationship Id="rId11" Type="http://schemas.openxmlformats.org/officeDocument/2006/relationships/image" Target="../media/image24.jpg"/><Relationship Id="rId5" Type="http://schemas.openxmlformats.org/officeDocument/2006/relationships/image" Target="../media/image18.jpg"/><Relationship Id="rId15" Type="http://schemas.openxmlformats.org/officeDocument/2006/relationships/image" Target="../media/image28.jpg"/><Relationship Id="rId10" Type="http://schemas.openxmlformats.org/officeDocument/2006/relationships/image" Target="../media/image23.jpg"/><Relationship Id="rId4" Type="http://schemas.openxmlformats.org/officeDocument/2006/relationships/image" Target="../media/image17.png"/><Relationship Id="rId9" Type="http://schemas.openxmlformats.org/officeDocument/2006/relationships/image" Target="../media/image22.jpg"/><Relationship Id="rId14" Type="http://schemas.openxmlformats.org/officeDocument/2006/relationships/image" Target="../media/image27.jp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329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12" Type="http://schemas.openxmlformats.org/officeDocument/2006/relationships/image" Target="../media/image328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11" Type="http://schemas.openxmlformats.org/officeDocument/2006/relationships/image" Target="../media/image327.jpg"/><Relationship Id="rId5" Type="http://schemas.openxmlformats.org/officeDocument/2006/relationships/image" Target="../media/image19.jpg"/><Relationship Id="rId15" Type="http://schemas.openxmlformats.org/officeDocument/2006/relationships/image" Target="../media/image119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33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31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12" Type="http://schemas.openxmlformats.org/officeDocument/2006/relationships/image" Target="../media/image30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11" Type="http://schemas.openxmlformats.org/officeDocument/2006/relationships/image" Target="../media/image29.jpg"/><Relationship Id="rId5" Type="http://schemas.openxmlformats.org/officeDocument/2006/relationships/image" Target="../media/image19.jpg"/><Relationship Id="rId15" Type="http://schemas.openxmlformats.org/officeDocument/2006/relationships/image" Target="../media/image28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29055" y="0"/>
            <a:ext cx="2874645" cy="2319655"/>
            <a:chOff x="829055" y="0"/>
            <a:chExt cx="2874645" cy="2319655"/>
          </a:xfrm>
        </p:grpSpPr>
        <p:sp>
          <p:nvSpPr>
            <p:cNvPr id="3" name="object 3"/>
            <p:cNvSpPr/>
            <p:nvPr/>
          </p:nvSpPr>
          <p:spPr>
            <a:xfrm>
              <a:off x="829055" y="0"/>
              <a:ext cx="2874645" cy="2319655"/>
            </a:xfrm>
            <a:custGeom>
              <a:avLst/>
              <a:gdLst/>
              <a:ahLst/>
              <a:cxnLst/>
              <a:rect l="l" t="t" r="r" b="b"/>
              <a:pathLst>
                <a:path w="2874645" h="2319655">
                  <a:moveTo>
                    <a:pt x="2874263" y="2319528"/>
                  </a:moveTo>
                  <a:lnTo>
                    <a:pt x="0" y="2319528"/>
                  </a:lnTo>
                  <a:lnTo>
                    <a:pt x="0" y="0"/>
                  </a:lnTo>
                  <a:lnTo>
                    <a:pt x="2874263" y="0"/>
                  </a:lnTo>
                  <a:lnTo>
                    <a:pt x="2874263" y="2319528"/>
                  </a:lnTo>
                  <a:close/>
                </a:path>
              </a:pathLst>
            </a:custGeom>
            <a:solidFill>
              <a:srgbClr val="FFCA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09472" y="342900"/>
              <a:ext cx="2311908" cy="72847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95756" y="330720"/>
              <a:ext cx="2339340" cy="759460"/>
            </a:xfrm>
            <a:custGeom>
              <a:avLst/>
              <a:gdLst/>
              <a:ahLst/>
              <a:cxnLst/>
              <a:rect l="l" t="t" r="r" b="b"/>
              <a:pathLst>
                <a:path w="2339340" h="759460">
                  <a:moveTo>
                    <a:pt x="2339327" y="379463"/>
                  </a:moveTo>
                  <a:lnTo>
                    <a:pt x="2336279" y="347472"/>
                  </a:lnTo>
                  <a:lnTo>
                    <a:pt x="2319515" y="312178"/>
                  </a:lnTo>
                  <a:lnTo>
                    <a:pt x="2319515" y="379463"/>
                  </a:lnTo>
                  <a:lnTo>
                    <a:pt x="2317991" y="400812"/>
                  </a:lnTo>
                  <a:lnTo>
                    <a:pt x="2301227" y="443484"/>
                  </a:lnTo>
                  <a:lnTo>
                    <a:pt x="2269223" y="484619"/>
                  </a:lnTo>
                  <a:lnTo>
                    <a:pt x="2223503" y="522719"/>
                  </a:lnTo>
                  <a:lnTo>
                    <a:pt x="2162543" y="560819"/>
                  </a:lnTo>
                  <a:lnTo>
                    <a:pt x="2127491" y="577596"/>
                  </a:lnTo>
                  <a:lnTo>
                    <a:pt x="2089391" y="594360"/>
                  </a:lnTo>
                  <a:lnTo>
                    <a:pt x="2049767" y="609587"/>
                  </a:lnTo>
                  <a:lnTo>
                    <a:pt x="2005571" y="624840"/>
                  </a:lnTo>
                  <a:lnTo>
                    <a:pt x="1959851" y="640080"/>
                  </a:lnTo>
                  <a:lnTo>
                    <a:pt x="1911083" y="653783"/>
                  </a:lnTo>
                  <a:lnTo>
                    <a:pt x="1805927" y="678180"/>
                  </a:lnTo>
                  <a:lnTo>
                    <a:pt x="1693151" y="699516"/>
                  </a:lnTo>
                  <a:lnTo>
                    <a:pt x="1632191" y="707136"/>
                  </a:lnTo>
                  <a:lnTo>
                    <a:pt x="1571231" y="716280"/>
                  </a:lnTo>
                  <a:lnTo>
                    <a:pt x="1443215" y="728472"/>
                  </a:lnTo>
                  <a:lnTo>
                    <a:pt x="1376159" y="733031"/>
                  </a:lnTo>
                  <a:lnTo>
                    <a:pt x="1309103" y="736079"/>
                  </a:lnTo>
                  <a:lnTo>
                    <a:pt x="1240523" y="737616"/>
                  </a:lnTo>
                  <a:lnTo>
                    <a:pt x="1100315" y="737616"/>
                  </a:lnTo>
                  <a:lnTo>
                    <a:pt x="1031735" y="736079"/>
                  </a:lnTo>
                  <a:lnTo>
                    <a:pt x="963155" y="733031"/>
                  </a:lnTo>
                  <a:lnTo>
                    <a:pt x="897623" y="728472"/>
                  </a:lnTo>
                  <a:lnTo>
                    <a:pt x="768083" y="716267"/>
                  </a:lnTo>
                  <a:lnTo>
                    <a:pt x="707123" y="707123"/>
                  </a:lnTo>
                  <a:lnTo>
                    <a:pt x="647687" y="699516"/>
                  </a:lnTo>
                  <a:lnTo>
                    <a:pt x="589775" y="688848"/>
                  </a:lnTo>
                  <a:lnTo>
                    <a:pt x="533400" y="678167"/>
                  </a:lnTo>
                  <a:lnTo>
                    <a:pt x="480047" y="665975"/>
                  </a:lnTo>
                  <a:lnTo>
                    <a:pt x="429755" y="653783"/>
                  </a:lnTo>
                  <a:lnTo>
                    <a:pt x="381000" y="640067"/>
                  </a:lnTo>
                  <a:lnTo>
                    <a:pt x="333756" y="624827"/>
                  </a:lnTo>
                  <a:lnTo>
                    <a:pt x="291071" y="609600"/>
                  </a:lnTo>
                  <a:lnTo>
                    <a:pt x="249923" y="594360"/>
                  </a:lnTo>
                  <a:lnTo>
                    <a:pt x="211823" y="577583"/>
                  </a:lnTo>
                  <a:lnTo>
                    <a:pt x="176771" y="560832"/>
                  </a:lnTo>
                  <a:lnTo>
                    <a:pt x="117335" y="522732"/>
                  </a:lnTo>
                  <a:lnTo>
                    <a:pt x="70104" y="484632"/>
                  </a:lnTo>
                  <a:lnTo>
                    <a:pt x="38100" y="443484"/>
                  </a:lnTo>
                  <a:lnTo>
                    <a:pt x="22847" y="400812"/>
                  </a:lnTo>
                  <a:lnTo>
                    <a:pt x="19799" y="379476"/>
                  </a:lnTo>
                  <a:lnTo>
                    <a:pt x="22847" y="356603"/>
                  </a:lnTo>
                  <a:lnTo>
                    <a:pt x="38100" y="313931"/>
                  </a:lnTo>
                  <a:lnTo>
                    <a:pt x="70104" y="272783"/>
                  </a:lnTo>
                  <a:lnTo>
                    <a:pt x="117335" y="234683"/>
                  </a:lnTo>
                  <a:lnTo>
                    <a:pt x="176771" y="198107"/>
                  </a:lnTo>
                  <a:lnTo>
                    <a:pt x="211823" y="179819"/>
                  </a:lnTo>
                  <a:lnTo>
                    <a:pt x="249923" y="163068"/>
                  </a:lnTo>
                  <a:lnTo>
                    <a:pt x="291071" y="147828"/>
                  </a:lnTo>
                  <a:lnTo>
                    <a:pt x="333756" y="132588"/>
                  </a:lnTo>
                  <a:lnTo>
                    <a:pt x="381000" y="117348"/>
                  </a:lnTo>
                  <a:lnTo>
                    <a:pt x="429755" y="103632"/>
                  </a:lnTo>
                  <a:lnTo>
                    <a:pt x="480047" y="91440"/>
                  </a:lnTo>
                  <a:lnTo>
                    <a:pt x="533400" y="79248"/>
                  </a:lnTo>
                  <a:lnTo>
                    <a:pt x="589775" y="68580"/>
                  </a:lnTo>
                  <a:lnTo>
                    <a:pt x="647687" y="59436"/>
                  </a:lnTo>
                  <a:lnTo>
                    <a:pt x="707123" y="50292"/>
                  </a:lnTo>
                  <a:lnTo>
                    <a:pt x="768083" y="42672"/>
                  </a:lnTo>
                  <a:lnTo>
                    <a:pt x="832091" y="35052"/>
                  </a:lnTo>
                  <a:lnTo>
                    <a:pt x="897623" y="28956"/>
                  </a:lnTo>
                  <a:lnTo>
                    <a:pt x="1100315" y="19812"/>
                  </a:lnTo>
                  <a:lnTo>
                    <a:pt x="1240802" y="19812"/>
                  </a:lnTo>
                  <a:lnTo>
                    <a:pt x="1443215" y="28943"/>
                  </a:lnTo>
                  <a:lnTo>
                    <a:pt x="1507223" y="35039"/>
                  </a:lnTo>
                  <a:lnTo>
                    <a:pt x="1632191" y="50279"/>
                  </a:lnTo>
                  <a:lnTo>
                    <a:pt x="1693151" y="59423"/>
                  </a:lnTo>
                  <a:lnTo>
                    <a:pt x="1749539" y="68567"/>
                  </a:lnTo>
                  <a:lnTo>
                    <a:pt x="1805927" y="79235"/>
                  </a:lnTo>
                  <a:lnTo>
                    <a:pt x="1911083" y="103619"/>
                  </a:lnTo>
                  <a:lnTo>
                    <a:pt x="1959851" y="117335"/>
                  </a:lnTo>
                  <a:lnTo>
                    <a:pt x="2005571" y="132575"/>
                  </a:lnTo>
                  <a:lnTo>
                    <a:pt x="2049767" y="147815"/>
                  </a:lnTo>
                  <a:lnTo>
                    <a:pt x="2089391" y="163055"/>
                  </a:lnTo>
                  <a:lnTo>
                    <a:pt x="2127491" y="179819"/>
                  </a:lnTo>
                  <a:lnTo>
                    <a:pt x="2162543" y="198107"/>
                  </a:lnTo>
                  <a:lnTo>
                    <a:pt x="2223503" y="234683"/>
                  </a:lnTo>
                  <a:lnTo>
                    <a:pt x="2269223" y="272783"/>
                  </a:lnTo>
                  <a:lnTo>
                    <a:pt x="2301227" y="313931"/>
                  </a:lnTo>
                  <a:lnTo>
                    <a:pt x="2317991" y="356616"/>
                  </a:lnTo>
                  <a:lnTo>
                    <a:pt x="2319515" y="379463"/>
                  </a:lnTo>
                  <a:lnTo>
                    <a:pt x="2319515" y="312178"/>
                  </a:lnTo>
                  <a:lnTo>
                    <a:pt x="2281415" y="257543"/>
                  </a:lnTo>
                  <a:lnTo>
                    <a:pt x="2249411" y="228587"/>
                  </a:lnTo>
                  <a:lnTo>
                    <a:pt x="2209787" y="201168"/>
                  </a:lnTo>
                  <a:lnTo>
                    <a:pt x="2164067" y="175247"/>
                  </a:lnTo>
                  <a:lnTo>
                    <a:pt x="2112251" y="150863"/>
                  </a:lnTo>
                  <a:lnTo>
                    <a:pt x="2054339" y="128003"/>
                  </a:lnTo>
                  <a:lnTo>
                    <a:pt x="1988807" y="105143"/>
                  </a:lnTo>
                  <a:lnTo>
                    <a:pt x="1947659" y="92951"/>
                  </a:lnTo>
                  <a:lnTo>
                    <a:pt x="1903463" y="80759"/>
                  </a:lnTo>
                  <a:lnTo>
                    <a:pt x="1859267" y="70091"/>
                  </a:lnTo>
                  <a:lnTo>
                    <a:pt x="1812023" y="59423"/>
                  </a:lnTo>
                  <a:lnTo>
                    <a:pt x="1764779" y="50279"/>
                  </a:lnTo>
                  <a:lnTo>
                    <a:pt x="1714487" y="41135"/>
                  </a:lnTo>
                  <a:lnTo>
                    <a:pt x="1613903" y="25895"/>
                  </a:lnTo>
                  <a:lnTo>
                    <a:pt x="1560563" y="19799"/>
                  </a:lnTo>
                  <a:lnTo>
                    <a:pt x="1552816" y="19799"/>
                  </a:lnTo>
                  <a:lnTo>
                    <a:pt x="1507223" y="15240"/>
                  </a:lnTo>
                  <a:lnTo>
                    <a:pt x="1397495" y="6096"/>
                  </a:lnTo>
                  <a:lnTo>
                    <a:pt x="1341107" y="3048"/>
                  </a:lnTo>
                  <a:lnTo>
                    <a:pt x="1228331" y="0"/>
                  </a:lnTo>
                  <a:lnTo>
                    <a:pt x="1170419" y="0"/>
                  </a:lnTo>
                  <a:lnTo>
                    <a:pt x="1112507" y="0"/>
                  </a:lnTo>
                  <a:lnTo>
                    <a:pt x="998207" y="3048"/>
                  </a:lnTo>
                  <a:lnTo>
                    <a:pt x="941819" y="6096"/>
                  </a:lnTo>
                  <a:lnTo>
                    <a:pt x="778751" y="19812"/>
                  </a:lnTo>
                  <a:lnTo>
                    <a:pt x="726935" y="25908"/>
                  </a:lnTo>
                  <a:lnTo>
                    <a:pt x="675119" y="33528"/>
                  </a:lnTo>
                  <a:lnTo>
                    <a:pt x="624827" y="41148"/>
                  </a:lnTo>
                  <a:lnTo>
                    <a:pt x="527304" y="59436"/>
                  </a:lnTo>
                  <a:lnTo>
                    <a:pt x="435851" y="80772"/>
                  </a:lnTo>
                  <a:lnTo>
                    <a:pt x="350507" y="105156"/>
                  </a:lnTo>
                  <a:lnTo>
                    <a:pt x="286499" y="128016"/>
                  </a:lnTo>
                  <a:lnTo>
                    <a:pt x="227063" y="150876"/>
                  </a:lnTo>
                  <a:lnTo>
                    <a:pt x="175247" y="175260"/>
                  </a:lnTo>
                  <a:lnTo>
                    <a:pt x="129527" y="201168"/>
                  </a:lnTo>
                  <a:lnTo>
                    <a:pt x="89903" y="228600"/>
                  </a:lnTo>
                  <a:lnTo>
                    <a:pt x="57899" y="257556"/>
                  </a:lnTo>
                  <a:lnTo>
                    <a:pt x="3035" y="347472"/>
                  </a:lnTo>
                  <a:lnTo>
                    <a:pt x="0" y="379476"/>
                  </a:lnTo>
                  <a:lnTo>
                    <a:pt x="3035" y="409956"/>
                  </a:lnTo>
                  <a:lnTo>
                    <a:pt x="33515" y="470903"/>
                  </a:lnTo>
                  <a:lnTo>
                    <a:pt x="89903" y="528828"/>
                  </a:lnTo>
                  <a:lnTo>
                    <a:pt x="129527" y="556260"/>
                  </a:lnTo>
                  <a:lnTo>
                    <a:pt x="175247" y="582155"/>
                  </a:lnTo>
                  <a:lnTo>
                    <a:pt x="227063" y="606552"/>
                  </a:lnTo>
                  <a:lnTo>
                    <a:pt x="286499" y="630923"/>
                  </a:lnTo>
                  <a:lnTo>
                    <a:pt x="350507" y="652272"/>
                  </a:lnTo>
                  <a:lnTo>
                    <a:pt x="435851" y="676656"/>
                  </a:lnTo>
                  <a:lnTo>
                    <a:pt x="527304" y="697979"/>
                  </a:lnTo>
                  <a:lnTo>
                    <a:pt x="624827" y="716267"/>
                  </a:lnTo>
                  <a:lnTo>
                    <a:pt x="675119" y="723900"/>
                  </a:lnTo>
                  <a:lnTo>
                    <a:pt x="726935" y="731520"/>
                  </a:lnTo>
                  <a:lnTo>
                    <a:pt x="778751" y="737616"/>
                  </a:lnTo>
                  <a:lnTo>
                    <a:pt x="832091" y="742175"/>
                  </a:lnTo>
                  <a:lnTo>
                    <a:pt x="886955" y="748271"/>
                  </a:lnTo>
                  <a:lnTo>
                    <a:pt x="998207" y="754367"/>
                  </a:lnTo>
                  <a:lnTo>
                    <a:pt x="1170419" y="758952"/>
                  </a:lnTo>
                  <a:lnTo>
                    <a:pt x="1341107" y="754367"/>
                  </a:lnTo>
                  <a:lnTo>
                    <a:pt x="1452359" y="748271"/>
                  </a:lnTo>
                  <a:lnTo>
                    <a:pt x="1507223" y="742175"/>
                  </a:lnTo>
                  <a:lnTo>
                    <a:pt x="1552943" y="737616"/>
                  </a:lnTo>
                  <a:lnTo>
                    <a:pt x="1613903" y="731520"/>
                  </a:lnTo>
                  <a:lnTo>
                    <a:pt x="1714487" y="716280"/>
                  </a:lnTo>
                  <a:lnTo>
                    <a:pt x="1764779" y="707136"/>
                  </a:lnTo>
                  <a:lnTo>
                    <a:pt x="1812023" y="697979"/>
                  </a:lnTo>
                  <a:lnTo>
                    <a:pt x="1859267" y="687324"/>
                  </a:lnTo>
                  <a:lnTo>
                    <a:pt x="1903463" y="676656"/>
                  </a:lnTo>
                  <a:lnTo>
                    <a:pt x="1947659" y="664464"/>
                  </a:lnTo>
                  <a:lnTo>
                    <a:pt x="1988807" y="652272"/>
                  </a:lnTo>
                  <a:lnTo>
                    <a:pt x="2054339" y="630936"/>
                  </a:lnTo>
                  <a:lnTo>
                    <a:pt x="2112251" y="606539"/>
                  </a:lnTo>
                  <a:lnTo>
                    <a:pt x="2164067" y="582168"/>
                  </a:lnTo>
                  <a:lnTo>
                    <a:pt x="2209787" y="556260"/>
                  </a:lnTo>
                  <a:lnTo>
                    <a:pt x="2249411" y="528815"/>
                  </a:lnTo>
                  <a:lnTo>
                    <a:pt x="2281415" y="499872"/>
                  </a:lnTo>
                  <a:lnTo>
                    <a:pt x="2307323" y="470916"/>
                  </a:lnTo>
                  <a:lnTo>
                    <a:pt x="2336279" y="409943"/>
                  </a:lnTo>
                  <a:lnTo>
                    <a:pt x="2339327" y="379463"/>
                  </a:lnTo>
                  <a:close/>
                </a:path>
              </a:pathLst>
            </a:custGeom>
            <a:solidFill>
              <a:srgbClr val="E6E6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886711" y="583691"/>
              <a:ext cx="184403" cy="24231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30083" y="496836"/>
              <a:ext cx="1240790" cy="318770"/>
            </a:xfrm>
            <a:custGeom>
              <a:avLst/>
              <a:gdLst/>
              <a:ahLst/>
              <a:cxnLst/>
              <a:rect l="l" t="t" r="r" b="b"/>
              <a:pathLst>
                <a:path w="1240789" h="318769">
                  <a:moveTo>
                    <a:pt x="295656" y="96012"/>
                  </a:moveTo>
                  <a:lnTo>
                    <a:pt x="291084" y="54864"/>
                  </a:lnTo>
                  <a:lnTo>
                    <a:pt x="275844" y="25908"/>
                  </a:lnTo>
                  <a:lnTo>
                    <a:pt x="252984" y="7620"/>
                  </a:lnTo>
                  <a:lnTo>
                    <a:pt x="220980" y="0"/>
                  </a:lnTo>
                  <a:lnTo>
                    <a:pt x="201168" y="3048"/>
                  </a:lnTo>
                  <a:lnTo>
                    <a:pt x="184404" y="10668"/>
                  </a:lnTo>
                  <a:lnTo>
                    <a:pt x="170688" y="22860"/>
                  </a:lnTo>
                  <a:lnTo>
                    <a:pt x="158496" y="41148"/>
                  </a:lnTo>
                  <a:lnTo>
                    <a:pt x="147828" y="22860"/>
                  </a:lnTo>
                  <a:lnTo>
                    <a:pt x="134112" y="10668"/>
                  </a:lnTo>
                  <a:lnTo>
                    <a:pt x="117348" y="3048"/>
                  </a:lnTo>
                  <a:lnTo>
                    <a:pt x="99060" y="0"/>
                  </a:lnTo>
                  <a:lnTo>
                    <a:pt x="80772" y="3048"/>
                  </a:lnTo>
                  <a:lnTo>
                    <a:pt x="64008" y="10668"/>
                  </a:lnTo>
                  <a:lnTo>
                    <a:pt x="50292" y="22860"/>
                  </a:lnTo>
                  <a:lnTo>
                    <a:pt x="38100" y="41148"/>
                  </a:lnTo>
                  <a:lnTo>
                    <a:pt x="36576" y="41148"/>
                  </a:lnTo>
                  <a:lnTo>
                    <a:pt x="36576" y="7620"/>
                  </a:lnTo>
                  <a:lnTo>
                    <a:pt x="0" y="7620"/>
                  </a:lnTo>
                  <a:lnTo>
                    <a:pt x="0" y="318516"/>
                  </a:lnTo>
                  <a:lnTo>
                    <a:pt x="42672" y="318516"/>
                  </a:lnTo>
                  <a:lnTo>
                    <a:pt x="42672" y="71628"/>
                  </a:lnTo>
                  <a:lnTo>
                    <a:pt x="53340" y="57912"/>
                  </a:lnTo>
                  <a:lnTo>
                    <a:pt x="64008" y="47244"/>
                  </a:lnTo>
                  <a:lnTo>
                    <a:pt x="74676" y="41148"/>
                  </a:lnTo>
                  <a:lnTo>
                    <a:pt x="86868" y="38100"/>
                  </a:lnTo>
                  <a:lnTo>
                    <a:pt x="105156" y="42672"/>
                  </a:lnTo>
                  <a:lnTo>
                    <a:pt x="117348" y="56388"/>
                  </a:lnTo>
                  <a:lnTo>
                    <a:pt x="124968" y="79248"/>
                  </a:lnTo>
                  <a:lnTo>
                    <a:pt x="128016" y="111252"/>
                  </a:lnTo>
                  <a:lnTo>
                    <a:pt x="128016" y="318516"/>
                  </a:lnTo>
                  <a:lnTo>
                    <a:pt x="169164" y="318516"/>
                  </a:lnTo>
                  <a:lnTo>
                    <a:pt x="169164" y="109728"/>
                  </a:lnTo>
                  <a:lnTo>
                    <a:pt x="172212" y="77724"/>
                  </a:lnTo>
                  <a:lnTo>
                    <a:pt x="179832" y="56388"/>
                  </a:lnTo>
                  <a:lnTo>
                    <a:pt x="193548" y="42672"/>
                  </a:lnTo>
                  <a:lnTo>
                    <a:pt x="213360" y="38100"/>
                  </a:lnTo>
                  <a:lnTo>
                    <a:pt x="230124" y="42672"/>
                  </a:lnTo>
                  <a:lnTo>
                    <a:pt x="243840" y="56388"/>
                  </a:lnTo>
                  <a:lnTo>
                    <a:pt x="251460" y="79248"/>
                  </a:lnTo>
                  <a:lnTo>
                    <a:pt x="252984" y="109728"/>
                  </a:lnTo>
                  <a:lnTo>
                    <a:pt x="252984" y="318516"/>
                  </a:lnTo>
                  <a:lnTo>
                    <a:pt x="295656" y="318516"/>
                  </a:lnTo>
                  <a:lnTo>
                    <a:pt x="295656" y="96012"/>
                  </a:lnTo>
                  <a:close/>
                </a:path>
                <a:path w="1240789" h="318769">
                  <a:moveTo>
                    <a:pt x="864120" y="99060"/>
                  </a:moveTo>
                  <a:lnTo>
                    <a:pt x="821448" y="99060"/>
                  </a:lnTo>
                  <a:lnTo>
                    <a:pt x="821448" y="318503"/>
                  </a:lnTo>
                  <a:lnTo>
                    <a:pt x="864120" y="318503"/>
                  </a:lnTo>
                  <a:lnTo>
                    <a:pt x="864120" y="99060"/>
                  </a:lnTo>
                  <a:close/>
                </a:path>
                <a:path w="1240789" h="318769">
                  <a:moveTo>
                    <a:pt x="1240548" y="187439"/>
                  </a:moveTo>
                  <a:lnTo>
                    <a:pt x="1234452" y="147815"/>
                  </a:lnTo>
                  <a:lnTo>
                    <a:pt x="1220736" y="117335"/>
                  </a:lnTo>
                  <a:lnTo>
                    <a:pt x="1197876" y="99047"/>
                  </a:lnTo>
                  <a:lnTo>
                    <a:pt x="1165872" y="92951"/>
                  </a:lnTo>
                  <a:lnTo>
                    <a:pt x="1146060" y="95999"/>
                  </a:lnTo>
                  <a:lnTo>
                    <a:pt x="1129296" y="103619"/>
                  </a:lnTo>
                  <a:lnTo>
                    <a:pt x="1114056" y="115811"/>
                  </a:lnTo>
                  <a:lnTo>
                    <a:pt x="1103388" y="132575"/>
                  </a:lnTo>
                  <a:lnTo>
                    <a:pt x="1092720" y="115811"/>
                  </a:lnTo>
                  <a:lnTo>
                    <a:pt x="1077480" y="103619"/>
                  </a:lnTo>
                  <a:lnTo>
                    <a:pt x="1062240" y="95999"/>
                  </a:lnTo>
                  <a:lnTo>
                    <a:pt x="1042428" y="92951"/>
                  </a:lnTo>
                  <a:lnTo>
                    <a:pt x="1025664" y="95999"/>
                  </a:lnTo>
                  <a:lnTo>
                    <a:pt x="1008900" y="102095"/>
                  </a:lnTo>
                  <a:lnTo>
                    <a:pt x="995184" y="115811"/>
                  </a:lnTo>
                  <a:lnTo>
                    <a:pt x="982992" y="132575"/>
                  </a:lnTo>
                  <a:lnTo>
                    <a:pt x="981468" y="132575"/>
                  </a:lnTo>
                  <a:lnTo>
                    <a:pt x="981468" y="99047"/>
                  </a:lnTo>
                  <a:lnTo>
                    <a:pt x="944892" y="99047"/>
                  </a:lnTo>
                  <a:lnTo>
                    <a:pt x="944892" y="318503"/>
                  </a:lnTo>
                  <a:lnTo>
                    <a:pt x="986040" y="318503"/>
                  </a:lnTo>
                  <a:lnTo>
                    <a:pt x="986040" y="164579"/>
                  </a:lnTo>
                  <a:lnTo>
                    <a:pt x="998232" y="149339"/>
                  </a:lnTo>
                  <a:lnTo>
                    <a:pt x="1008900" y="138671"/>
                  </a:lnTo>
                  <a:lnTo>
                    <a:pt x="1019568" y="132575"/>
                  </a:lnTo>
                  <a:lnTo>
                    <a:pt x="1031760" y="131051"/>
                  </a:lnTo>
                  <a:lnTo>
                    <a:pt x="1050048" y="135623"/>
                  </a:lnTo>
                  <a:lnTo>
                    <a:pt x="1062240" y="149339"/>
                  </a:lnTo>
                  <a:lnTo>
                    <a:pt x="1069860" y="170675"/>
                  </a:lnTo>
                  <a:lnTo>
                    <a:pt x="1072908" y="202679"/>
                  </a:lnTo>
                  <a:lnTo>
                    <a:pt x="1072908" y="318503"/>
                  </a:lnTo>
                  <a:lnTo>
                    <a:pt x="1114056" y="318503"/>
                  </a:lnTo>
                  <a:lnTo>
                    <a:pt x="1114056" y="202679"/>
                  </a:lnTo>
                  <a:lnTo>
                    <a:pt x="1117104" y="170675"/>
                  </a:lnTo>
                  <a:lnTo>
                    <a:pt x="1124724" y="147815"/>
                  </a:lnTo>
                  <a:lnTo>
                    <a:pt x="1138440" y="135623"/>
                  </a:lnTo>
                  <a:lnTo>
                    <a:pt x="1158252" y="131051"/>
                  </a:lnTo>
                  <a:lnTo>
                    <a:pt x="1175016" y="135623"/>
                  </a:lnTo>
                  <a:lnTo>
                    <a:pt x="1188732" y="149339"/>
                  </a:lnTo>
                  <a:lnTo>
                    <a:pt x="1194828" y="170675"/>
                  </a:lnTo>
                  <a:lnTo>
                    <a:pt x="1197876" y="202679"/>
                  </a:lnTo>
                  <a:lnTo>
                    <a:pt x="1197876" y="318503"/>
                  </a:lnTo>
                  <a:lnTo>
                    <a:pt x="1240548" y="318503"/>
                  </a:lnTo>
                  <a:lnTo>
                    <a:pt x="1240548" y="1874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820923" y="583691"/>
              <a:ext cx="184403" cy="24231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243327" y="438912"/>
              <a:ext cx="167639" cy="14325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895855" y="504443"/>
              <a:ext cx="1104900" cy="410209"/>
            </a:xfrm>
            <a:custGeom>
              <a:avLst/>
              <a:gdLst/>
              <a:ahLst/>
              <a:cxnLst/>
              <a:rect l="l" t="t" r="r" b="b"/>
              <a:pathLst>
                <a:path w="1104900" h="410209">
                  <a:moveTo>
                    <a:pt x="1104899" y="409956"/>
                  </a:moveTo>
                  <a:lnTo>
                    <a:pt x="484632" y="409956"/>
                  </a:lnTo>
                  <a:lnTo>
                    <a:pt x="429767" y="397763"/>
                  </a:lnTo>
                  <a:lnTo>
                    <a:pt x="388619" y="365760"/>
                  </a:lnTo>
                  <a:lnTo>
                    <a:pt x="361188" y="329184"/>
                  </a:lnTo>
                  <a:lnTo>
                    <a:pt x="336804" y="284988"/>
                  </a:lnTo>
                  <a:lnTo>
                    <a:pt x="315467" y="240792"/>
                  </a:lnTo>
                  <a:lnTo>
                    <a:pt x="268224" y="310895"/>
                  </a:lnTo>
                  <a:lnTo>
                    <a:pt x="219456" y="310895"/>
                  </a:lnTo>
                  <a:lnTo>
                    <a:pt x="295656" y="198119"/>
                  </a:lnTo>
                  <a:lnTo>
                    <a:pt x="260604" y="128016"/>
                  </a:lnTo>
                  <a:lnTo>
                    <a:pt x="240792" y="96012"/>
                  </a:lnTo>
                  <a:lnTo>
                    <a:pt x="217932" y="67056"/>
                  </a:lnTo>
                  <a:lnTo>
                    <a:pt x="188976" y="45719"/>
                  </a:lnTo>
                  <a:lnTo>
                    <a:pt x="153924" y="38100"/>
                  </a:lnTo>
                  <a:lnTo>
                    <a:pt x="0" y="38100"/>
                  </a:lnTo>
                  <a:lnTo>
                    <a:pt x="0" y="0"/>
                  </a:lnTo>
                  <a:lnTo>
                    <a:pt x="153924" y="0"/>
                  </a:lnTo>
                  <a:lnTo>
                    <a:pt x="207264" y="12192"/>
                  </a:lnTo>
                  <a:lnTo>
                    <a:pt x="248412" y="44195"/>
                  </a:lnTo>
                  <a:lnTo>
                    <a:pt x="277368" y="80772"/>
                  </a:lnTo>
                  <a:lnTo>
                    <a:pt x="294132" y="111252"/>
                  </a:lnTo>
                  <a:lnTo>
                    <a:pt x="320040" y="161543"/>
                  </a:lnTo>
                  <a:lnTo>
                    <a:pt x="365760" y="91439"/>
                  </a:lnTo>
                  <a:lnTo>
                    <a:pt x="414528" y="91439"/>
                  </a:lnTo>
                  <a:lnTo>
                    <a:pt x="339852" y="204216"/>
                  </a:lnTo>
                  <a:lnTo>
                    <a:pt x="377952" y="281940"/>
                  </a:lnTo>
                  <a:lnTo>
                    <a:pt x="396240" y="313943"/>
                  </a:lnTo>
                  <a:lnTo>
                    <a:pt x="419100" y="342900"/>
                  </a:lnTo>
                  <a:lnTo>
                    <a:pt x="448055" y="364236"/>
                  </a:lnTo>
                  <a:lnTo>
                    <a:pt x="484632" y="371856"/>
                  </a:lnTo>
                  <a:lnTo>
                    <a:pt x="1104899" y="371856"/>
                  </a:lnTo>
                  <a:lnTo>
                    <a:pt x="1104899" y="4099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5" y="501395"/>
              <a:ext cx="83819" cy="8382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822960" y="2828544"/>
            <a:ext cx="2884931" cy="722985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950964" y="7254240"/>
            <a:ext cx="821690" cy="207645"/>
          </a:xfrm>
          <a:custGeom>
            <a:avLst/>
            <a:gdLst/>
            <a:ahLst/>
            <a:cxnLst/>
            <a:rect l="l" t="t" r="r" b="b"/>
            <a:pathLst>
              <a:path w="821690" h="207645">
                <a:moveTo>
                  <a:pt x="821435" y="207264"/>
                </a:moveTo>
                <a:lnTo>
                  <a:pt x="0" y="207264"/>
                </a:lnTo>
                <a:lnTo>
                  <a:pt x="0" y="0"/>
                </a:lnTo>
                <a:lnTo>
                  <a:pt x="821435" y="0"/>
                </a:lnTo>
                <a:lnTo>
                  <a:pt x="821435" y="207264"/>
                </a:lnTo>
                <a:close/>
              </a:path>
            </a:pathLst>
          </a:custGeom>
          <a:solidFill>
            <a:srgbClr val="F68C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950964" y="6899147"/>
            <a:ext cx="821690" cy="207645"/>
          </a:xfrm>
          <a:custGeom>
            <a:avLst/>
            <a:gdLst/>
            <a:ahLst/>
            <a:cxnLst/>
            <a:rect l="l" t="t" r="r" b="b"/>
            <a:pathLst>
              <a:path w="821690" h="207645">
                <a:moveTo>
                  <a:pt x="821435" y="207264"/>
                </a:moveTo>
                <a:lnTo>
                  <a:pt x="0" y="207264"/>
                </a:lnTo>
                <a:lnTo>
                  <a:pt x="0" y="0"/>
                </a:lnTo>
                <a:lnTo>
                  <a:pt x="821435" y="0"/>
                </a:lnTo>
                <a:lnTo>
                  <a:pt x="821435" y="207264"/>
                </a:lnTo>
                <a:close/>
              </a:path>
            </a:pathLst>
          </a:custGeom>
          <a:solidFill>
            <a:srgbClr val="FFCA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950964" y="8679180"/>
            <a:ext cx="821690" cy="207645"/>
          </a:xfrm>
          <a:custGeom>
            <a:avLst/>
            <a:gdLst/>
            <a:ahLst/>
            <a:cxnLst/>
            <a:rect l="l" t="t" r="r" b="b"/>
            <a:pathLst>
              <a:path w="821690" h="207645">
                <a:moveTo>
                  <a:pt x="821435" y="207264"/>
                </a:moveTo>
                <a:lnTo>
                  <a:pt x="0" y="207264"/>
                </a:lnTo>
                <a:lnTo>
                  <a:pt x="0" y="0"/>
                </a:lnTo>
                <a:lnTo>
                  <a:pt x="821435" y="0"/>
                </a:lnTo>
                <a:lnTo>
                  <a:pt x="821435" y="207264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950964" y="7610855"/>
            <a:ext cx="821690" cy="207645"/>
          </a:xfrm>
          <a:custGeom>
            <a:avLst/>
            <a:gdLst/>
            <a:ahLst/>
            <a:cxnLst/>
            <a:rect l="l" t="t" r="r" b="b"/>
            <a:pathLst>
              <a:path w="821690" h="207645">
                <a:moveTo>
                  <a:pt x="821435" y="207264"/>
                </a:moveTo>
                <a:lnTo>
                  <a:pt x="0" y="207264"/>
                </a:lnTo>
                <a:lnTo>
                  <a:pt x="0" y="0"/>
                </a:lnTo>
                <a:lnTo>
                  <a:pt x="821435" y="0"/>
                </a:lnTo>
                <a:lnTo>
                  <a:pt x="821435" y="207264"/>
                </a:lnTo>
                <a:close/>
              </a:path>
            </a:pathLst>
          </a:custGeom>
          <a:solidFill>
            <a:srgbClr val="AC4F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950964" y="9034271"/>
            <a:ext cx="821690" cy="207645"/>
          </a:xfrm>
          <a:custGeom>
            <a:avLst/>
            <a:gdLst/>
            <a:ahLst/>
            <a:cxnLst/>
            <a:rect l="l" t="t" r="r" b="b"/>
            <a:pathLst>
              <a:path w="821690" h="207645">
                <a:moveTo>
                  <a:pt x="821435" y="207264"/>
                </a:moveTo>
                <a:lnTo>
                  <a:pt x="0" y="207264"/>
                </a:lnTo>
                <a:lnTo>
                  <a:pt x="0" y="0"/>
                </a:lnTo>
                <a:lnTo>
                  <a:pt x="821435" y="0"/>
                </a:lnTo>
                <a:lnTo>
                  <a:pt x="821435" y="207264"/>
                </a:lnTo>
                <a:close/>
              </a:path>
            </a:pathLst>
          </a:custGeom>
          <a:solidFill>
            <a:srgbClr val="79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950964" y="7967471"/>
            <a:ext cx="821690" cy="207645"/>
          </a:xfrm>
          <a:custGeom>
            <a:avLst/>
            <a:gdLst/>
            <a:ahLst/>
            <a:cxnLst/>
            <a:rect l="l" t="t" r="r" b="b"/>
            <a:pathLst>
              <a:path w="821690" h="207645">
                <a:moveTo>
                  <a:pt x="821435" y="207264"/>
                </a:moveTo>
                <a:lnTo>
                  <a:pt x="0" y="207264"/>
                </a:lnTo>
                <a:lnTo>
                  <a:pt x="0" y="0"/>
                </a:lnTo>
                <a:lnTo>
                  <a:pt x="821435" y="0"/>
                </a:lnTo>
                <a:lnTo>
                  <a:pt x="821435" y="207264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950964" y="9389364"/>
            <a:ext cx="821690" cy="207645"/>
          </a:xfrm>
          <a:custGeom>
            <a:avLst/>
            <a:gdLst/>
            <a:ahLst/>
            <a:cxnLst/>
            <a:rect l="l" t="t" r="r" b="b"/>
            <a:pathLst>
              <a:path w="821690" h="207645">
                <a:moveTo>
                  <a:pt x="821435" y="207264"/>
                </a:moveTo>
                <a:lnTo>
                  <a:pt x="0" y="207264"/>
                </a:lnTo>
                <a:lnTo>
                  <a:pt x="0" y="0"/>
                </a:lnTo>
                <a:lnTo>
                  <a:pt x="821435" y="0"/>
                </a:lnTo>
                <a:lnTo>
                  <a:pt x="821435" y="207264"/>
                </a:lnTo>
                <a:close/>
              </a:path>
            </a:pathLst>
          </a:custGeom>
          <a:solidFill>
            <a:srgbClr val="0074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950964" y="8324088"/>
            <a:ext cx="821690" cy="207645"/>
          </a:xfrm>
          <a:custGeom>
            <a:avLst/>
            <a:gdLst/>
            <a:ahLst/>
            <a:cxnLst/>
            <a:rect l="l" t="t" r="r" b="b"/>
            <a:pathLst>
              <a:path w="821690" h="207645">
                <a:moveTo>
                  <a:pt x="821435" y="207264"/>
                </a:moveTo>
                <a:lnTo>
                  <a:pt x="0" y="207264"/>
                </a:lnTo>
                <a:lnTo>
                  <a:pt x="0" y="0"/>
                </a:lnTo>
                <a:lnTo>
                  <a:pt x="821435" y="0"/>
                </a:lnTo>
                <a:lnTo>
                  <a:pt x="821435" y="207264"/>
                </a:lnTo>
                <a:close/>
              </a:path>
            </a:pathLst>
          </a:custGeom>
          <a:solidFill>
            <a:srgbClr val="1F7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950964" y="9744455"/>
            <a:ext cx="821690" cy="207645"/>
          </a:xfrm>
          <a:custGeom>
            <a:avLst/>
            <a:gdLst/>
            <a:ahLst/>
            <a:cxnLst/>
            <a:rect l="l" t="t" r="r" b="b"/>
            <a:pathLst>
              <a:path w="821690" h="207645">
                <a:moveTo>
                  <a:pt x="821435" y="207264"/>
                </a:moveTo>
                <a:lnTo>
                  <a:pt x="0" y="207264"/>
                </a:lnTo>
                <a:lnTo>
                  <a:pt x="0" y="0"/>
                </a:lnTo>
                <a:lnTo>
                  <a:pt x="821435" y="0"/>
                </a:lnTo>
                <a:lnTo>
                  <a:pt x="821435" y="207264"/>
                </a:lnTo>
                <a:close/>
              </a:path>
            </a:pathLst>
          </a:custGeom>
          <a:solidFill>
            <a:srgbClr val="9A9E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1348512" y="1676400"/>
            <a:ext cx="1928088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FFFFFF"/>
                </a:solidFill>
              </a:rPr>
              <a:t>KATALOG</a:t>
            </a:r>
            <a:endParaRPr sz="2800" dirty="0"/>
          </a:p>
        </p:txBody>
      </p:sp>
      <p:sp>
        <p:nvSpPr>
          <p:cNvPr id="23" name="object 23"/>
          <p:cNvSpPr txBox="1"/>
          <p:nvPr/>
        </p:nvSpPr>
        <p:spPr>
          <a:xfrm>
            <a:off x="4495800" y="6899147"/>
            <a:ext cx="2133600" cy="294183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99060" algn="r">
              <a:lnSpc>
                <a:spcPct val="100000"/>
              </a:lnSpc>
              <a:spcBef>
                <a:spcPts val="120"/>
              </a:spcBef>
            </a:pPr>
            <a:r>
              <a:rPr lang="hr-HR" sz="1100" spc="10" dirty="0" smtClean="0">
                <a:solidFill>
                  <a:srgbClr val="9D9F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OPREMA ZA</a:t>
            </a:r>
            <a:r>
              <a:rPr lang="hr-HR" sz="1100" spc="-20" dirty="0" smtClean="0">
                <a:solidFill>
                  <a:srgbClr val="9D9F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100" spc="10" dirty="0" smtClean="0">
                <a:solidFill>
                  <a:srgbClr val="9D9F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KUHANJE</a:t>
            </a:r>
            <a:endParaRPr lang="hr-HR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810" algn="r">
              <a:lnSpc>
                <a:spcPct val="100000"/>
              </a:lnSpc>
              <a:spcBef>
                <a:spcPts val="1065"/>
              </a:spcBef>
            </a:pPr>
            <a:r>
              <a:rPr lang="hr-HR" sz="1100" spc="10" dirty="0" smtClean="0">
                <a:solidFill>
                  <a:srgbClr val="9D9F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PEĆICE </a:t>
            </a:r>
            <a:r>
              <a:rPr lang="hr-HR" sz="1100" spc="5" dirty="0" smtClean="0">
                <a:solidFill>
                  <a:srgbClr val="9D9F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PARNI UREĐAJI</a:t>
            </a:r>
            <a:endParaRPr lang="hr-HR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0000"/>
              </a:lnSpc>
              <a:spcBef>
                <a:spcPts val="50"/>
              </a:spcBef>
            </a:pPr>
            <a:endParaRPr lang="hr-HR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6040" algn="r">
              <a:lnSpc>
                <a:spcPct val="100000"/>
              </a:lnSpc>
              <a:spcBef>
                <a:spcPts val="5"/>
              </a:spcBef>
            </a:pPr>
            <a:r>
              <a:rPr lang="hr-HR" sz="1100" spc="10" dirty="0" smtClean="0">
                <a:solidFill>
                  <a:srgbClr val="9D9F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OPREMA ZA</a:t>
            </a:r>
            <a:r>
              <a:rPr lang="hr-HR" sz="1100" spc="-20" dirty="0" smtClean="0">
                <a:solidFill>
                  <a:srgbClr val="9D9F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POD</a:t>
            </a:r>
            <a:r>
              <a:rPr lang="hr-HR" sz="1100" spc="10" dirty="0" smtClean="0">
                <a:solidFill>
                  <a:srgbClr val="9D9F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GRIJAVANJE</a:t>
            </a:r>
            <a:endParaRPr lang="hr-HR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6040" algn="r">
              <a:lnSpc>
                <a:spcPct val="100000"/>
              </a:lnSpc>
              <a:spcBef>
                <a:spcPts val="5"/>
              </a:spcBef>
            </a:pPr>
            <a:endParaRPr lang="hr-HR" sz="1100" spc="10" dirty="0" smtClean="0">
              <a:solidFill>
                <a:srgbClr val="9D9FA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6040" algn="r">
              <a:lnSpc>
                <a:spcPct val="100000"/>
              </a:lnSpc>
              <a:spcBef>
                <a:spcPts val="5"/>
              </a:spcBef>
            </a:pPr>
            <a:r>
              <a:rPr lang="hr-HR" sz="1100" spc="10" dirty="0" smtClean="0">
                <a:solidFill>
                  <a:srgbClr val="9D9F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OPREMA ZA BAR</a:t>
            </a:r>
            <a:endParaRPr lang="hr-HR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3880" algn="r">
              <a:lnSpc>
                <a:spcPct val="100000"/>
              </a:lnSpc>
            </a:pPr>
            <a:endParaRPr lang="hr-HR" sz="1100" spc="5" dirty="0" smtClean="0">
              <a:solidFill>
                <a:srgbClr val="9D9FA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3880" algn="r">
              <a:lnSpc>
                <a:spcPct val="100000"/>
              </a:lnSpc>
            </a:pPr>
            <a:r>
              <a:rPr lang="hr-HR" sz="1100" spc="5" dirty="0" smtClean="0">
                <a:solidFill>
                  <a:srgbClr val="9D9F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PRANJE</a:t>
            </a:r>
            <a:r>
              <a:rPr lang="hr-HR" sz="1100" spc="-55" dirty="0" smtClean="0">
                <a:solidFill>
                  <a:srgbClr val="9D9F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100" spc="5" dirty="0" smtClean="0">
                <a:solidFill>
                  <a:srgbClr val="9D9F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POSUĐA  </a:t>
            </a:r>
          </a:p>
          <a:p>
            <a:pPr marL="563880" algn="r">
              <a:lnSpc>
                <a:spcPct val="100000"/>
              </a:lnSpc>
            </a:pPr>
            <a:endParaRPr lang="hr-HR" sz="1100" spc="5" dirty="0">
              <a:solidFill>
                <a:srgbClr val="9D9FA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3880" algn="r">
              <a:lnSpc>
                <a:spcPct val="100000"/>
              </a:lnSpc>
            </a:pPr>
            <a:r>
              <a:rPr lang="hr-HR" sz="1100" spc="5" dirty="0" smtClean="0">
                <a:solidFill>
                  <a:srgbClr val="9D9F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HLADNJAK</a:t>
            </a:r>
            <a:endParaRPr lang="hr-HR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135890" indent="314960" algn="r">
              <a:lnSpc>
                <a:spcPts val="2810"/>
              </a:lnSpc>
              <a:spcBef>
                <a:spcPts val="330"/>
              </a:spcBef>
            </a:pPr>
            <a:r>
              <a:rPr lang="hr-HR" sz="1100" spc="10" dirty="0" smtClean="0">
                <a:solidFill>
                  <a:srgbClr val="9D9F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OBRADA </a:t>
            </a:r>
            <a:r>
              <a:rPr lang="hr-HR" sz="1100" spc="5" dirty="0" smtClean="0">
                <a:solidFill>
                  <a:srgbClr val="9D9F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HRANE  </a:t>
            </a:r>
            <a:r>
              <a:rPr lang="hr-HR" sz="1100" spc="10" dirty="0" smtClean="0">
                <a:solidFill>
                  <a:srgbClr val="9D9F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MAŠINE ZA</a:t>
            </a:r>
            <a:r>
              <a:rPr lang="hr-HR" sz="1100" spc="-55" dirty="0" smtClean="0">
                <a:solidFill>
                  <a:srgbClr val="9D9F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100" spc="10" dirty="0" smtClean="0">
                <a:solidFill>
                  <a:srgbClr val="9D9F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PAKIRANJE</a:t>
            </a:r>
            <a:endParaRPr lang="hr-HR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89584" algn="r">
              <a:lnSpc>
                <a:spcPct val="100000"/>
              </a:lnSpc>
              <a:spcBef>
                <a:spcPts val="1245"/>
              </a:spcBef>
            </a:pPr>
            <a:r>
              <a:rPr lang="hr-HR" sz="1100" spc="-5" dirty="0" smtClean="0">
                <a:solidFill>
                  <a:srgbClr val="9D9F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NEHRĐAJUĆI</a:t>
            </a:r>
            <a:r>
              <a:rPr lang="hr-HR" sz="1100" spc="-20" dirty="0" smtClean="0">
                <a:solidFill>
                  <a:srgbClr val="9D9F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100" spc="-5" dirty="0" smtClean="0">
                <a:solidFill>
                  <a:srgbClr val="9D9F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ČELIK</a:t>
            </a:r>
            <a:endParaRPr lang="hr-H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242815" y="246888"/>
            <a:ext cx="2616707" cy="266283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218426"/>
            <a:ext cx="2032000" cy="2178050"/>
            <a:chOff x="462533" y="7218426"/>
            <a:chExt cx="2032000" cy="2178050"/>
          </a:xfrm>
        </p:grpSpPr>
        <p:sp>
          <p:nvSpPr>
            <p:cNvPr id="20" name="object 20"/>
            <p:cNvSpPr/>
            <p:nvPr/>
          </p:nvSpPr>
          <p:spPr>
            <a:xfrm>
              <a:off x="481584" y="7239000"/>
              <a:ext cx="1991867" cy="213664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231380"/>
              <a:ext cx="2005964" cy="2152015"/>
            </a:xfrm>
            <a:custGeom>
              <a:avLst/>
              <a:gdLst/>
              <a:ahLst/>
              <a:cxnLst/>
              <a:rect l="l" t="t" r="r" b="b"/>
              <a:pathLst>
                <a:path w="2005964" h="2152015">
                  <a:moveTo>
                    <a:pt x="0" y="12192"/>
                  </a:moveTo>
                  <a:lnTo>
                    <a:pt x="0" y="2139696"/>
                  </a:lnTo>
                  <a:lnTo>
                    <a:pt x="0" y="2151887"/>
                  </a:lnTo>
                  <a:lnTo>
                    <a:pt x="13716" y="2151887"/>
                  </a:lnTo>
                  <a:lnTo>
                    <a:pt x="1993391" y="2151887"/>
                  </a:lnTo>
                  <a:lnTo>
                    <a:pt x="2005583" y="2151887"/>
                  </a:lnTo>
                  <a:lnTo>
                    <a:pt x="2005583" y="213969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152894"/>
            <a:ext cx="2032000" cy="2243455"/>
            <a:chOff x="2870454" y="7152894"/>
            <a:chExt cx="2032000" cy="2243455"/>
          </a:xfrm>
        </p:grpSpPr>
        <p:sp>
          <p:nvSpPr>
            <p:cNvPr id="23" name="object 23"/>
            <p:cNvSpPr/>
            <p:nvPr/>
          </p:nvSpPr>
          <p:spPr>
            <a:xfrm>
              <a:off x="2895600" y="7179564"/>
              <a:ext cx="1981200" cy="219151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165848"/>
              <a:ext cx="2005964" cy="2217420"/>
            </a:xfrm>
            <a:custGeom>
              <a:avLst/>
              <a:gdLst/>
              <a:ahLst/>
              <a:cxnLst/>
              <a:rect l="l" t="t" r="r" b="b"/>
              <a:pathLst>
                <a:path w="2005964" h="2217420">
                  <a:moveTo>
                    <a:pt x="0" y="13716"/>
                  </a:moveTo>
                  <a:lnTo>
                    <a:pt x="0" y="2205228"/>
                  </a:lnTo>
                  <a:lnTo>
                    <a:pt x="0" y="2217420"/>
                  </a:lnTo>
                  <a:lnTo>
                    <a:pt x="12192" y="2217420"/>
                  </a:lnTo>
                  <a:lnTo>
                    <a:pt x="1993391" y="2217420"/>
                  </a:lnTo>
                  <a:lnTo>
                    <a:pt x="2005583" y="2217420"/>
                  </a:lnTo>
                  <a:lnTo>
                    <a:pt x="2005583" y="2205228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152894"/>
            <a:ext cx="2032000" cy="2243455"/>
            <a:chOff x="5278374" y="7152894"/>
            <a:chExt cx="2032000" cy="2243455"/>
          </a:xfrm>
        </p:grpSpPr>
        <p:sp>
          <p:nvSpPr>
            <p:cNvPr id="26" name="object 26"/>
            <p:cNvSpPr/>
            <p:nvPr/>
          </p:nvSpPr>
          <p:spPr>
            <a:xfrm>
              <a:off x="5303520" y="7179564"/>
              <a:ext cx="1981200" cy="219151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165848"/>
              <a:ext cx="2005964" cy="2217420"/>
            </a:xfrm>
            <a:custGeom>
              <a:avLst/>
              <a:gdLst/>
              <a:ahLst/>
              <a:cxnLst/>
              <a:rect l="l" t="t" r="r" b="b"/>
              <a:pathLst>
                <a:path w="2005965" h="2217420">
                  <a:moveTo>
                    <a:pt x="0" y="13716"/>
                  </a:moveTo>
                  <a:lnTo>
                    <a:pt x="0" y="2205228"/>
                  </a:lnTo>
                  <a:lnTo>
                    <a:pt x="0" y="2217420"/>
                  </a:lnTo>
                  <a:lnTo>
                    <a:pt x="12192" y="2217420"/>
                  </a:lnTo>
                  <a:lnTo>
                    <a:pt x="1993391" y="2217420"/>
                  </a:lnTo>
                  <a:lnTo>
                    <a:pt x="2005583" y="2217420"/>
                  </a:lnTo>
                  <a:lnTo>
                    <a:pt x="2005583" y="2205228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3881627" y="5942076"/>
            <a:ext cx="3890772" cy="108965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787397" y="1728713"/>
            <a:ext cx="1783714" cy="79380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KONTAKT</a:t>
            </a:r>
            <a:r>
              <a:rPr sz="1850" spc="-4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GRIL</a:t>
            </a:r>
            <a:endParaRPr sz="1850" dirty="0">
              <a:latin typeface="Arial"/>
              <a:cs typeface="Arial"/>
            </a:endParaRPr>
          </a:p>
          <a:p>
            <a:pPr marL="131445">
              <a:lnSpc>
                <a:spcPct val="100000"/>
              </a:lnSpc>
              <a:spcBef>
                <a:spcPts val="131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MCG </a:t>
            </a: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DUPL</a:t>
            </a:r>
            <a:r>
              <a:rPr lang="hr-HR" sz="850" spc="15" dirty="0" smtClean="0">
                <a:solidFill>
                  <a:srgbClr val="929498"/>
                </a:solidFill>
                <a:latin typeface="Arial"/>
                <a:cs typeface="Arial"/>
              </a:rPr>
              <a:t>A PL</a:t>
            </a: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O</a:t>
            </a:r>
            <a:r>
              <a:rPr lang="hr-HR" sz="850" spc="15" dirty="0" smtClean="0">
                <a:solidFill>
                  <a:srgbClr val="929498"/>
                </a:solidFill>
                <a:latin typeface="Arial"/>
                <a:cs typeface="Arial"/>
              </a:rPr>
              <a:t>ČA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81000" y="9475743"/>
            <a:ext cx="1834133" cy="11734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Odvojeni </a:t>
            </a:r>
            <a:r>
              <a:rPr sz="650" spc="-5" dirty="0" err="1">
                <a:solidFill>
                  <a:srgbClr val="FFFFFF"/>
                </a:solidFill>
                <a:latin typeface="Arial"/>
                <a:cs typeface="Arial"/>
              </a:rPr>
              <a:t>varijabilni</a:t>
            </a:r>
            <a:r>
              <a:rPr sz="65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FFFFFF"/>
                </a:solidFill>
                <a:latin typeface="Arial"/>
                <a:cs typeface="Arial"/>
              </a:rPr>
              <a:t>termostati</a:t>
            </a:r>
            <a:r>
              <a:rPr lang="hr-HR" sz="6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10" dirty="0" smtClean="0">
                <a:solidFill>
                  <a:srgbClr val="FFFFFF"/>
                </a:solidFill>
                <a:latin typeface="Arial"/>
                <a:cs typeface="Arial"/>
              </a:rPr>
              <a:t>0 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°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C 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do 300 °</a:t>
            </a:r>
            <a:r>
              <a:rPr sz="6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908809" y="9475743"/>
            <a:ext cx="1381125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Žljebljene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ploče za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roštilj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</a:t>
            </a:r>
            <a:r>
              <a:rPr sz="6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čiste</a:t>
            </a:r>
            <a:endParaRPr sz="650" dirty="0">
              <a:latin typeface="Arial"/>
              <a:cs typeface="Arial"/>
            </a:endParaRPr>
          </a:p>
          <a:p>
            <a:pPr marR="49530" algn="r">
              <a:lnSpc>
                <a:spcPct val="100000"/>
              </a:lnSpc>
              <a:spcBef>
                <a:spcPts val="320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čeličnom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četkom za</a:t>
            </a:r>
            <a:r>
              <a:rPr sz="6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čišćenje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303520" y="9477919"/>
            <a:ext cx="1935480" cy="219932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Kućište </a:t>
            </a:r>
            <a:r>
              <a:rPr sz="650" dirty="0">
                <a:solidFill>
                  <a:srgbClr val="FFFFFF"/>
                </a:solidFill>
                <a:latin typeface="Arial"/>
                <a:cs typeface="Arial"/>
              </a:rPr>
              <a:t>od nehrđajućeg 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čelika </a:t>
            </a:r>
            <a:r>
              <a:rPr sz="650" dirty="0" err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FFFFFF"/>
                </a:solidFill>
                <a:latin typeface="Arial"/>
                <a:cs typeface="Arial"/>
              </a:rPr>
              <a:t>tešk</a:t>
            </a:r>
            <a:r>
              <a:rPr lang="hr-HR" sz="650" spc="5" dirty="0" smtClean="0">
                <a:solidFill>
                  <a:srgbClr val="FFFFFF"/>
                </a:solidFill>
                <a:latin typeface="Arial"/>
                <a:cs typeface="Arial"/>
              </a:rPr>
              <a:t>e </a:t>
            </a:r>
            <a:r>
              <a:rPr sz="650" spc="10" dirty="0" err="1" smtClean="0">
                <a:solidFill>
                  <a:srgbClr val="FFFFFF"/>
                </a:solidFill>
                <a:latin typeface="Arial"/>
                <a:cs typeface="Arial"/>
              </a:rPr>
              <a:t>ploče</a:t>
            </a:r>
            <a:r>
              <a:rPr sz="6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od 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lijevanog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željeza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3177594"/>
            <a:ext cx="1958975" cy="18290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Profesionalna rešetka za </a:t>
            </a:r>
            <a:r>
              <a:rPr sz="650" spc="10" dirty="0" err="1">
                <a:solidFill>
                  <a:srgbClr val="221F1F"/>
                </a:solidFill>
                <a:latin typeface="Arial"/>
                <a:cs typeface="Arial"/>
              </a:rPr>
              <a:t>kontakt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hr-HR" sz="650" spc="5" dirty="0" smtClean="0">
                <a:solidFill>
                  <a:srgbClr val="221F1F"/>
                </a:solidFill>
                <a:latin typeface="Arial"/>
                <a:cs typeface="Arial"/>
              </a:rPr>
              <a:t>–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endParaRPr lang="hr-HR" sz="650" spc="5" dirty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Dvostruko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teške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ploče</a:t>
            </a:r>
            <a:r>
              <a:rPr sz="650" spc="-8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lang="hr-HR"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lijevanog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željeza</a:t>
            </a:r>
            <a:endParaRPr sz="650" dirty="0">
              <a:latin typeface="Arial"/>
              <a:cs typeface="Arial"/>
            </a:endParaRPr>
          </a:p>
          <a:p>
            <a:pPr marL="12700" marR="219075">
              <a:lnSpc>
                <a:spcPct val="195000"/>
              </a:lnSpc>
              <a:spcBef>
                <a:spcPts val="10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Kućište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ručka od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čelika Opremljeni 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ladicom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kapanje</a:t>
            </a:r>
            <a:endParaRPr sz="650" dirty="0">
              <a:latin typeface="Arial"/>
              <a:cs typeface="Arial"/>
            </a:endParaRPr>
          </a:p>
          <a:p>
            <a:pPr marL="12700" marR="902969">
              <a:lnSpc>
                <a:spcPct val="176900"/>
              </a:lnSpc>
              <a:spcBef>
                <a:spcPts val="16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Obje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strane žljebljene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Optimalna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raspodjela</a:t>
            </a:r>
            <a:r>
              <a:rPr sz="650" spc="-4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toplote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Varijabilni termostat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 do 300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Svjetla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indikatora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Uključujući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četku za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čišćenje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Idealno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mnoge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pripreme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87" y="3630638"/>
            <a:ext cx="1099920" cy="17786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500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478790">
              <a:lnSpc>
                <a:spcPct val="150000"/>
              </a:lnSpc>
              <a:spcBef>
                <a:spcPts val="100"/>
              </a:spcBef>
            </a:pP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ct val="150000"/>
              </a:lnSpc>
              <a:spcBef>
                <a:spcPts val="45"/>
              </a:spcBef>
            </a:pPr>
            <a:r>
              <a:rPr sz="650" spc="-10" dirty="0" err="1">
                <a:solidFill>
                  <a:srgbClr val="ECCA17"/>
                </a:solidFill>
                <a:latin typeface="Arial"/>
                <a:cs typeface="Arial"/>
              </a:rPr>
              <a:t>Neto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280035">
              <a:lnSpc>
                <a:spcPct val="150000"/>
              </a:lnSpc>
              <a:spcBef>
                <a:spcPts val="45"/>
              </a:spcBef>
            </a:pP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Bruto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229"/>
              </a:spcBef>
            </a:pPr>
            <a:r>
              <a:rPr sz="650" spc="-10" dirty="0" err="1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aparata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 </a:t>
            </a:r>
            <a:r>
              <a:rPr sz="650" spc="-10" dirty="0" err="1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pakiranja  Ambalažni</a:t>
            </a:r>
            <a:r>
              <a:rPr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materijal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Tarifni broj</a:t>
            </a: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EAN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ECCA17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145289" y="3633754"/>
            <a:ext cx="1131311" cy="1813316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1800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</a:t>
            </a:r>
            <a:r>
              <a:rPr sz="650" spc="-2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24,0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25,5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V210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Š570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D305</a:t>
            </a:r>
            <a:r>
              <a:rPr sz="650" spc="-6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V255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Š670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D450</a:t>
            </a:r>
            <a:r>
              <a:rPr sz="650" spc="-6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0,08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s</a:t>
            </a:r>
            <a:r>
              <a:rPr sz="650" spc="-2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85166070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8719324276931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09300435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5125687"/>
            <a:ext cx="1995805" cy="33727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Obje gornje ploče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rešetke: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Š214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xD214mm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Obje</a:t>
            </a:r>
            <a:r>
              <a:rPr sz="650" spc="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donje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ploče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rešetke: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Š220 xD235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218432" y="417576"/>
            <a:ext cx="2660903" cy="247966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218426"/>
            <a:ext cx="2032000" cy="2178050"/>
            <a:chOff x="462533" y="7218426"/>
            <a:chExt cx="2032000" cy="2178050"/>
          </a:xfrm>
        </p:grpSpPr>
        <p:sp>
          <p:nvSpPr>
            <p:cNvPr id="20" name="object 20"/>
            <p:cNvSpPr/>
            <p:nvPr/>
          </p:nvSpPr>
          <p:spPr>
            <a:xfrm>
              <a:off x="481584" y="7239000"/>
              <a:ext cx="1991867" cy="213664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231380"/>
              <a:ext cx="2005964" cy="2152015"/>
            </a:xfrm>
            <a:custGeom>
              <a:avLst/>
              <a:gdLst/>
              <a:ahLst/>
              <a:cxnLst/>
              <a:rect l="l" t="t" r="r" b="b"/>
              <a:pathLst>
                <a:path w="2005964" h="2152015">
                  <a:moveTo>
                    <a:pt x="0" y="12192"/>
                  </a:moveTo>
                  <a:lnTo>
                    <a:pt x="0" y="2139696"/>
                  </a:lnTo>
                  <a:lnTo>
                    <a:pt x="0" y="2151887"/>
                  </a:lnTo>
                  <a:lnTo>
                    <a:pt x="13716" y="2151887"/>
                  </a:lnTo>
                  <a:lnTo>
                    <a:pt x="1993391" y="2151887"/>
                  </a:lnTo>
                  <a:lnTo>
                    <a:pt x="2005583" y="2151887"/>
                  </a:lnTo>
                  <a:lnTo>
                    <a:pt x="2005583" y="213969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152894"/>
            <a:ext cx="2032000" cy="2243455"/>
            <a:chOff x="2870454" y="7152894"/>
            <a:chExt cx="2032000" cy="2243455"/>
          </a:xfrm>
        </p:grpSpPr>
        <p:sp>
          <p:nvSpPr>
            <p:cNvPr id="23" name="object 23"/>
            <p:cNvSpPr/>
            <p:nvPr/>
          </p:nvSpPr>
          <p:spPr>
            <a:xfrm>
              <a:off x="2895600" y="7179564"/>
              <a:ext cx="1981200" cy="219151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165848"/>
              <a:ext cx="2005964" cy="2217420"/>
            </a:xfrm>
            <a:custGeom>
              <a:avLst/>
              <a:gdLst/>
              <a:ahLst/>
              <a:cxnLst/>
              <a:rect l="l" t="t" r="r" b="b"/>
              <a:pathLst>
                <a:path w="2005964" h="2217420">
                  <a:moveTo>
                    <a:pt x="0" y="13716"/>
                  </a:moveTo>
                  <a:lnTo>
                    <a:pt x="0" y="2205228"/>
                  </a:lnTo>
                  <a:lnTo>
                    <a:pt x="0" y="2217420"/>
                  </a:lnTo>
                  <a:lnTo>
                    <a:pt x="12192" y="2217420"/>
                  </a:lnTo>
                  <a:lnTo>
                    <a:pt x="1993391" y="2217420"/>
                  </a:lnTo>
                  <a:lnTo>
                    <a:pt x="2005583" y="2217420"/>
                  </a:lnTo>
                  <a:lnTo>
                    <a:pt x="2005583" y="2205228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152894"/>
            <a:ext cx="2032000" cy="2243455"/>
            <a:chOff x="5278374" y="7152894"/>
            <a:chExt cx="2032000" cy="2243455"/>
          </a:xfrm>
        </p:grpSpPr>
        <p:sp>
          <p:nvSpPr>
            <p:cNvPr id="26" name="object 26"/>
            <p:cNvSpPr/>
            <p:nvPr/>
          </p:nvSpPr>
          <p:spPr>
            <a:xfrm>
              <a:off x="5303520" y="7179564"/>
              <a:ext cx="1981200" cy="219151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165848"/>
              <a:ext cx="2005964" cy="2217420"/>
            </a:xfrm>
            <a:custGeom>
              <a:avLst/>
              <a:gdLst/>
              <a:ahLst/>
              <a:cxnLst/>
              <a:rect l="l" t="t" r="r" b="b"/>
              <a:pathLst>
                <a:path w="2005965" h="2217420">
                  <a:moveTo>
                    <a:pt x="0" y="13716"/>
                  </a:moveTo>
                  <a:lnTo>
                    <a:pt x="0" y="2205228"/>
                  </a:lnTo>
                  <a:lnTo>
                    <a:pt x="0" y="2217420"/>
                  </a:lnTo>
                  <a:lnTo>
                    <a:pt x="12192" y="2217420"/>
                  </a:lnTo>
                  <a:lnTo>
                    <a:pt x="1993391" y="2217420"/>
                  </a:lnTo>
                  <a:lnTo>
                    <a:pt x="2005583" y="2217420"/>
                  </a:lnTo>
                  <a:lnTo>
                    <a:pt x="2005583" y="2205228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3881627" y="5942076"/>
            <a:ext cx="3890772" cy="108965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787397" y="1728713"/>
            <a:ext cx="1814195" cy="72455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KONTAKT</a:t>
            </a:r>
            <a:r>
              <a:rPr sz="1850" spc="-3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GRIL</a:t>
            </a:r>
            <a:endParaRPr sz="1850" dirty="0">
              <a:latin typeface="Arial"/>
              <a:cs typeface="Arial"/>
            </a:endParaRPr>
          </a:p>
          <a:p>
            <a:pPr marL="180340" algn="ctr">
              <a:lnSpc>
                <a:spcPct val="100000"/>
              </a:lnSpc>
              <a:spcBef>
                <a:spcPts val="131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MCG </a:t>
            </a: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DUPL</a:t>
            </a:r>
            <a:r>
              <a:rPr lang="hr-HR" sz="850" spc="15" dirty="0" smtClean="0">
                <a:solidFill>
                  <a:srgbClr val="929498"/>
                </a:solidFill>
                <a:latin typeface="Arial"/>
                <a:cs typeface="Arial"/>
              </a:rPr>
              <a:t>A PLOČA GLATKA</a:t>
            </a:r>
            <a:endParaRPr sz="8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81000" y="9475743"/>
            <a:ext cx="1975231" cy="11734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Odvojeni </a:t>
            </a:r>
            <a:r>
              <a:rPr sz="650" spc="-5" dirty="0" err="1">
                <a:solidFill>
                  <a:srgbClr val="FFFFFF"/>
                </a:solidFill>
                <a:latin typeface="Arial"/>
                <a:cs typeface="Arial"/>
              </a:rPr>
              <a:t>varijabilni</a:t>
            </a:r>
            <a:r>
              <a:rPr sz="65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FFFFFF"/>
                </a:solidFill>
                <a:latin typeface="Arial"/>
                <a:cs typeface="Arial"/>
              </a:rPr>
              <a:t>termostati</a:t>
            </a:r>
            <a:r>
              <a:rPr lang="hr-HR" sz="6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10" dirty="0" smtClean="0">
                <a:solidFill>
                  <a:srgbClr val="FFFFFF"/>
                </a:solidFill>
                <a:latin typeface="Arial"/>
                <a:cs typeface="Arial"/>
              </a:rPr>
              <a:t>0 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°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C 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do 300 °</a:t>
            </a:r>
            <a:r>
              <a:rPr sz="6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908809" y="9475743"/>
            <a:ext cx="1381125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Žljebljene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ploče za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roštilj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</a:t>
            </a:r>
            <a:r>
              <a:rPr sz="6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čiste</a:t>
            </a:r>
            <a:endParaRPr sz="650" dirty="0">
              <a:latin typeface="Arial"/>
              <a:cs typeface="Arial"/>
            </a:endParaRPr>
          </a:p>
          <a:p>
            <a:pPr marR="49530" algn="r">
              <a:lnSpc>
                <a:spcPct val="100000"/>
              </a:lnSpc>
              <a:spcBef>
                <a:spcPts val="320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čeličnom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četkom za</a:t>
            </a:r>
            <a:r>
              <a:rPr sz="6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čišćenje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476784" y="9477919"/>
            <a:ext cx="1762216" cy="219932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Kućište </a:t>
            </a:r>
            <a:r>
              <a:rPr sz="650" dirty="0">
                <a:solidFill>
                  <a:srgbClr val="FFFFFF"/>
                </a:solidFill>
                <a:latin typeface="Arial"/>
                <a:cs typeface="Arial"/>
              </a:rPr>
              <a:t>od nehrđajućeg 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čelika </a:t>
            </a:r>
            <a:r>
              <a:rPr sz="650" dirty="0" err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FFFFFF"/>
                </a:solidFill>
                <a:latin typeface="Arial"/>
                <a:cs typeface="Arial"/>
              </a:rPr>
              <a:t>tešk</a:t>
            </a:r>
            <a:r>
              <a:rPr lang="hr-HR" sz="650" spc="5" dirty="0" smtClean="0">
                <a:solidFill>
                  <a:srgbClr val="FFFFFF"/>
                </a:solidFill>
                <a:latin typeface="Arial"/>
                <a:cs typeface="Arial"/>
              </a:rPr>
              <a:t>e </a:t>
            </a:r>
            <a:r>
              <a:rPr sz="650" spc="10" dirty="0" err="1" smtClean="0">
                <a:solidFill>
                  <a:srgbClr val="FFFFFF"/>
                </a:solidFill>
                <a:latin typeface="Arial"/>
                <a:cs typeface="Arial"/>
              </a:rPr>
              <a:t>ploče</a:t>
            </a:r>
            <a:r>
              <a:rPr sz="6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od 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lijevanog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željeza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3177594"/>
            <a:ext cx="1958975" cy="18290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Profesionalna rešetka za </a:t>
            </a:r>
            <a:r>
              <a:rPr sz="650" spc="10" dirty="0" err="1">
                <a:solidFill>
                  <a:srgbClr val="221F1F"/>
                </a:solidFill>
                <a:latin typeface="Arial"/>
                <a:cs typeface="Arial"/>
              </a:rPr>
              <a:t>kontakt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hr-HR" sz="650" spc="5" dirty="0" smtClean="0">
                <a:solidFill>
                  <a:srgbClr val="221F1F"/>
                </a:solidFill>
                <a:latin typeface="Arial"/>
                <a:cs typeface="Arial"/>
              </a:rPr>
              <a:t>–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endParaRPr lang="hr-HR" sz="650" spc="5" dirty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Dvostruko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teške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ploče</a:t>
            </a:r>
            <a:r>
              <a:rPr sz="650" spc="-8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lang="hr-HR"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lijevanog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željeza</a:t>
            </a:r>
            <a:endParaRPr sz="650" dirty="0">
              <a:latin typeface="Arial"/>
              <a:cs typeface="Arial"/>
            </a:endParaRPr>
          </a:p>
          <a:p>
            <a:pPr marL="12700" marR="219075">
              <a:lnSpc>
                <a:spcPct val="195000"/>
              </a:lnSpc>
              <a:spcBef>
                <a:spcPts val="10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Kućište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ručka od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čelika Opremljeni 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ladicom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kapanje</a:t>
            </a:r>
            <a:endParaRPr sz="650" dirty="0">
              <a:latin typeface="Arial"/>
              <a:cs typeface="Arial"/>
            </a:endParaRPr>
          </a:p>
          <a:p>
            <a:pPr marL="12700" marR="902969">
              <a:lnSpc>
                <a:spcPct val="176900"/>
              </a:lnSpc>
              <a:spcBef>
                <a:spcPts val="16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Obje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strane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glatke  Optimalna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raspodjela</a:t>
            </a:r>
            <a:r>
              <a:rPr sz="650" spc="-4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toplote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Varijabilni termostat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 do 300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Svjetla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indikatora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Uključujući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četku za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čišćenje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Idealno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mnoge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pripreme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87" y="3630638"/>
            <a:ext cx="927048" cy="18010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 </a:t>
            </a:r>
            <a:r>
              <a:rPr sz="650" spc="-10" dirty="0" err="1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 p</a:t>
            </a:r>
            <a:r>
              <a:rPr sz="650" spc="-10" dirty="0" err="1" smtClean="0">
                <a:solidFill>
                  <a:srgbClr val="ECCA17"/>
                </a:solidFill>
                <a:latin typeface="Arial"/>
                <a:cs typeface="Arial"/>
              </a:rPr>
              <a:t>akiranja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Ambalažni</a:t>
            </a:r>
            <a:r>
              <a:rPr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HS </a:t>
            </a:r>
            <a:r>
              <a:rPr lang="hr-HR" sz="650" spc="-5" dirty="0" smtClean="0">
                <a:solidFill>
                  <a:srgbClr val="ECCA17"/>
                </a:solidFill>
                <a:latin typeface="Arial"/>
                <a:cs typeface="Arial"/>
              </a:rPr>
              <a:t>Tarifni broj </a:t>
            </a:r>
          </a:p>
          <a:p>
            <a:pPr marL="12700" marR="5080">
              <a:lnSpc>
                <a:spcPct val="166200"/>
              </a:lnSpc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EAN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lang="hr-HR" sz="650" spc="-5" dirty="0" smtClean="0">
                <a:solidFill>
                  <a:srgbClr val="ECCA17"/>
                </a:solidFill>
                <a:latin typeface="Arial"/>
                <a:cs typeface="Arial"/>
              </a:rPr>
              <a:t>Kod 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145289" y="3633754"/>
            <a:ext cx="1207511" cy="1813316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1800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</a:t>
            </a:r>
            <a:r>
              <a:rPr sz="650" spc="-2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24,0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25,5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V210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Š570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D305</a:t>
            </a:r>
            <a:r>
              <a:rPr sz="650" spc="-6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V255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Š670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D450</a:t>
            </a:r>
            <a:r>
              <a:rPr sz="650" spc="-6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0,08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s</a:t>
            </a:r>
            <a:r>
              <a:rPr sz="650" spc="-2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85166070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8719324276948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09300437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5125687"/>
            <a:ext cx="1995805" cy="33727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Obje gornje ploče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rešetke: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Š214 xD214mm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endParaRPr lang="hr-HR" sz="650" spc="-10" dirty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Obje</a:t>
            </a:r>
            <a:r>
              <a:rPr sz="650" spc="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donje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ploče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rešetke: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Š220 xD235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55688" y="929640"/>
            <a:ext cx="2840298" cy="18955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89204" y="7571232"/>
              <a:ext cx="1979675" cy="179984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95600" y="7571232"/>
              <a:ext cx="1981200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303520" y="7571232"/>
              <a:ext cx="1981200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3881627" y="5942076"/>
            <a:ext cx="3820667" cy="108965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709636" y="1728713"/>
            <a:ext cx="2566964" cy="79380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1850" spc="-15" dirty="0" smtClean="0">
                <a:solidFill>
                  <a:srgbClr val="929498"/>
                </a:solidFill>
                <a:latin typeface="Arial"/>
                <a:cs typeface="Arial"/>
              </a:rPr>
              <a:t>PLOČA ZA PALAČINKE</a:t>
            </a:r>
            <a:endParaRPr sz="1850" dirty="0">
              <a:latin typeface="Arial"/>
              <a:cs typeface="Arial"/>
            </a:endParaRPr>
          </a:p>
          <a:p>
            <a:pPr marL="635635">
              <a:lnSpc>
                <a:spcPct val="100000"/>
              </a:lnSpc>
              <a:spcBef>
                <a:spcPts val="131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CP</a:t>
            </a:r>
            <a:r>
              <a:rPr sz="850" spc="-1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1</a:t>
            </a:r>
            <a:endParaRPr sz="850" dirty="0" smtClean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 smtClean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517916" y="9633049"/>
            <a:ext cx="1340084" cy="11734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dirty="0">
                <a:solidFill>
                  <a:srgbClr val="FFFFFF"/>
                </a:solidFill>
                <a:latin typeface="Arial"/>
                <a:cs typeface="Arial"/>
              </a:rPr>
              <a:t>tople i spremne za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posluživanje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40958" y="3345383"/>
            <a:ext cx="2269758" cy="85638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Profesionalna krep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rešetka</a:t>
            </a:r>
            <a:endParaRPr sz="650" dirty="0">
              <a:latin typeface="Arial"/>
              <a:cs typeface="Arial"/>
            </a:endParaRPr>
          </a:p>
          <a:p>
            <a:pPr marL="12700" marR="261620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Robustan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jednostavan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dizajn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26162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Moćan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uređaj  za brzo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pečenje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Kućište 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ladica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odlaganje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od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Ploča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 lijevanog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željeza 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neprianjajućim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premazom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4267200"/>
            <a:ext cx="1464310" cy="8166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Optimalna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raspodjela toplote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Varijabilni termostat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 do 300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</a:t>
            </a:r>
            <a:r>
              <a:rPr sz="650" spc="-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Svjetlo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indikatora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temperature</a:t>
            </a:r>
            <a:endParaRPr sz="650" dirty="0">
              <a:latin typeface="Arial"/>
              <a:cs typeface="Arial"/>
            </a:endParaRPr>
          </a:p>
          <a:p>
            <a:pPr marL="12700" marR="124460">
              <a:lnSpc>
                <a:spcPct val="180000"/>
              </a:lnSpc>
            </a:pP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Č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etiri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 err="1">
                <a:solidFill>
                  <a:srgbClr val="221F1F"/>
                </a:solidFill>
                <a:latin typeface="Arial"/>
                <a:cs typeface="Arial"/>
              </a:rPr>
              <a:t>gumene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hr-HR" sz="650" spc="-15" dirty="0" smtClean="0">
                <a:solidFill>
                  <a:srgbClr val="221F1F"/>
                </a:solidFill>
                <a:latin typeface="Arial"/>
                <a:cs typeface="Arial"/>
              </a:rPr>
              <a:t>nožice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2446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Lako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87" y="3630638"/>
            <a:ext cx="927048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 </a:t>
            </a:r>
            <a:r>
              <a:rPr sz="650" spc="-10" dirty="0" err="1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pakiranja  Ambalažni</a:t>
            </a:r>
            <a:r>
              <a:rPr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materijal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HS </a:t>
            </a:r>
            <a:r>
              <a:rPr sz="650" spc="-5" dirty="0" err="1" smtClean="0">
                <a:solidFill>
                  <a:srgbClr val="ECCA17"/>
                </a:solidFill>
                <a:latin typeface="Arial"/>
                <a:cs typeface="Arial"/>
              </a:rPr>
              <a:t>carinski</a:t>
            </a:r>
            <a:r>
              <a:rPr lang="hr-HR" sz="650" spc="-5" dirty="0" smtClean="0">
                <a:solidFill>
                  <a:srgbClr val="ECCA17"/>
                </a:solidFill>
                <a:latin typeface="Arial"/>
                <a:cs typeface="Arial"/>
              </a:rPr>
              <a:t> kod</a:t>
            </a:r>
          </a:p>
          <a:p>
            <a:pPr marL="12700" marR="5080">
              <a:lnSpc>
                <a:spcPct val="166200"/>
              </a:lnSpc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EAN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ECCA17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145289" y="3680992"/>
            <a:ext cx="1204595" cy="17506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3000</a:t>
            </a:r>
            <a:r>
              <a:rPr sz="650" spc="-10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W</a:t>
            </a:r>
            <a:endParaRPr sz="650" dirty="0">
              <a:latin typeface="Arial"/>
              <a:cs typeface="Arial"/>
            </a:endParaRPr>
          </a:p>
          <a:p>
            <a:pPr marL="12700" marR="469900">
              <a:lnSpc>
                <a:spcPct val="146200"/>
              </a:lnSpc>
              <a:spcBef>
                <a:spcPts val="12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</a:t>
            </a:r>
            <a:r>
              <a:rPr sz="650" spc="-8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1faza  17,0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18,0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1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V230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Š450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D490 mm </a:t>
            </a:r>
            <a:endParaRPr lang="hr-HR" sz="650" spc="-10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100"/>
              </a:lnSpc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V260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Š570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D500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0,07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85166090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8719324276955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09300559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5145500"/>
            <a:ext cx="121856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Glatka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okrugla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rešetka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Ø400</a:t>
            </a:r>
            <a:r>
              <a:rPr sz="650" spc="-6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47215" y="9501445"/>
            <a:ext cx="1664691" cy="11605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Varijabilni termostat od </a:t>
            </a: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0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° </a:t>
            </a:r>
            <a:r>
              <a:rPr sz="650" spc="20" dirty="0">
                <a:solidFill>
                  <a:srgbClr val="FFFFFF"/>
                </a:solidFill>
                <a:latin typeface="Arial"/>
                <a:cs typeface="Arial"/>
              </a:rPr>
              <a:t>C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do 300 °</a:t>
            </a:r>
            <a:r>
              <a:rPr sz="65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2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091523" y="9493553"/>
            <a:ext cx="1240790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Glatka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okrugla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rešetka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Ø 400</a:t>
            </a:r>
            <a:r>
              <a:rPr sz="6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303520" y="9497252"/>
            <a:ext cx="2240280" cy="1128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Uključujući ladicu </a:t>
            </a:r>
            <a:r>
              <a:rPr sz="650" dirty="0">
                <a:solidFill>
                  <a:srgbClr val="FFFFFF"/>
                </a:solidFill>
                <a:latin typeface="Arial"/>
                <a:cs typeface="Arial"/>
              </a:rPr>
              <a:t>za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odlaganje </a:t>
            </a:r>
            <a:r>
              <a:rPr sz="650" dirty="0">
                <a:solidFill>
                  <a:srgbClr val="FFFFFF"/>
                </a:solidFill>
                <a:latin typeface="Arial"/>
                <a:cs typeface="Arial"/>
              </a:rPr>
              <a:t>kako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bi neke palačinke</a:t>
            </a:r>
            <a:r>
              <a:rPr sz="65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bile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098035" y="1124712"/>
            <a:ext cx="2980943" cy="126463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89204" y="7571232"/>
              <a:ext cx="1979675" cy="179984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95600" y="7571232"/>
              <a:ext cx="1981200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303520" y="7571232"/>
              <a:ext cx="1981200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135368" y="8851392"/>
              <a:ext cx="158750" cy="161925"/>
            </a:xfrm>
            <a:custGeom>
              <a:avLst/>
              <a:gdLst/>
              <a:ahLst/>
              <a:cxnLst/>
              <a:rect l="l" t="t" r="r" b="b"/>
              <a:pathLst>
                <a:path w="158750" h="161925">
                  <a:moveTo>
                    <a:pt x="147828" y="161543"/>
                  </a:moveTo>
                  <a:lnTo>
                    <a:pt x="0" y="54863"/>
                  </a:lnTo>
                  <a:lnTo>
                    <a:pt x="25908" y="0"/>
                  </a:lnTo>
                  <a:lnTo>
                    <a:pt x="158496" y="35051"/>
                  </a:lnTo>
                  <a:lnTo>
                    <a:pt x="147828" y="1615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3881627" y="5942076"/>
            <a:ext cx="3820667" cy="108965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609600" y="1728713"/>
            <a:ext cx="2590799" cy="79380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1850" spc="-15" dirty="0" smtClean="0">
                <a:solidFill>
                  <a:srgbClr val="929498"/>
                </a:solidFill>
                <a:latin typeface="Arial"/>
                <a:cs typeface="Arial"/>
              </a:rPr>
              <a:t>PLOČA ZA PALAČINKE</a:t>
            </a:r>
            <a:endParaRPr sz="1850" dirty="0">
              <a:latin typeface="Arial"/>
              <a:cs typeface="Arial"/>
            </a:endParaRPr>
          </a:p>
          <a:p>
            <a:pPr marL="635635">
              <a:lnSpc>
                <a:spcPct val="100000"/>
              </a:lnSpc>
              <a:spcBef>
                <a:spcPts val="131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CP</a:t>
            </a:r>
            <a:r>
              <a:rPr sz="850" spc="-1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2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181600" y="9633049"/>
            <a:ext cx="1219200" cy="11734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dirty="0">
                <a:solidFill>
                  <a:srgbClr val="FFFFFF"/>
                </a:solidFill>
                <a:latin typeface="Arial"/>
                <a:cs typeface="Arial"/>
              </a:rPr>
              <a:t>tople i spremne za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posluživanje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168920"/>
            <a:ext cx="2643136" cy="184794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Profesionalna krep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rešetka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–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  <a:spcBef>
                <a:spcPts val="90"/>
              </a:spcBef>
            </a:pPr>
            <a:endParaRPr lang="hr-HR" sz="650" spc="-5" dirty="0">
              <a:solidFill>
                <a:srgbClr val="221F1F"/>
              </a:solidFill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dvostruko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robustan</a:t>
            </a:r>
            <a:r>
              <a:rPr sz="65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i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jednostavan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dizajn</a:t>
            </a:r>
            <a:endParaRPr sz="650" dirty="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  <a:spcBef>
                <a:spcPts val="62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Moćan uređaj za brzo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pečenje</a:t>
            </a:r>
            <a:endParaRPr sz="650" dirty="0">
              <a:latin typeface="Arial"/>
              <a:cs typeface="Arial"/>
            </a:endParaRPr>
          </a:p>
          <a:p>
            <a:pPr marL="12700" marR="5080" algn="just">
              <a:lnSpc>
                <a:spcPts val="1400"/>
              </a:lnSpc>
              <a:spcBef>
                <a:spcPts val="15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Kućište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i ladica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od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50" spc="10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 algn="just">
              <a:lnSpc>
                <a:spcPts val="1400"/>
              </a:lnSpc>
              <a:spcBef>
                <a:spcPts val="155"/>
              </a:spcBef>
            </a:pP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Ploče</a:t>
            </a:r>
            <a:r>
              <a:rPr sz="650" spc="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od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lijevanog 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željeza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neprianjajućim </a:t>
            </a:r>
            <a:r>
              <a:rPr sz="650" spc="10" dirty="0" err="1">
                <a:solidFill>
                  <a:srgbClr val="221F1F"/>
                </a:solidFill>
                <a:latin typeface="Arial"/>
                <a:cs typeface="Arial"/>
              </a:rPr>
              <a:t>premazom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 algn="just">
              <a:lnSpc>
                <a:spcPts val="1400"/>
              </a:lnSpc>
              <a:spcBef>
                <a:spcPts val="155"/>
              </a:spcBef>
            </a:pP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Optimalna</a:t>
            </a:r>
            <a:r>
              <a:rPr sz="650" spc="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raspodjela  topline</a:t>
            </a:r>
            <a:endParaRPr sz="650" dirty="0">
              <a:latin typeface="Arial"/>
              <a:cs typeface="Arial"/>
            </a:endParaRPr>
          </a:p>
          <a:p>
            <a:pPr marL="12700" marR="264160">
              <a:lnSpc>
                <a:spcPts val="1400"/>
              </a:lnSpc>
              <a:spcBef>
                <a:spcPts val="1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Varijabilni termostat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 do 300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C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264160">
              <a:lnSpc>
                <a:spcPts val="1400"/>
              </a:lnSpc>
              <a:spcBef>
                <a:spcPts val="10"/>
              </a:spcBef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Indikator  temperature</a:t>
            </a:r>
            <a:endParaRPr sz="650" dirty="0">
              <a:latin typeface="Arial"/>
              <a:cs typeface="Arial"/>
            </a:endParaRPr>
          </a:p>
          <a:p>
            <a:pPr marL="12700" marR="718185">
              <a:lnSpc>
                <a:spcPts val="1400"/>
              </a:lnSpc>
              <a:spcBef>
                <a:spcPts val="1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Stoje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četiri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gumene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718185">
              <a:lnSpc>
                <a:spcPts val="14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Lako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87" y="3630638"/>
            <a:ext cx="1100063" cy="1813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Bruto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 </a:t>
            </a:r>
            <a:r>
              <a:rPr sz="650" spc="-10" dirty="0" err="1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pakiranja  Ambalažni</a:t>
            </a:r>
            <a:r>
              <a:rPr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materijal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ECCA17"/>
                </a:solidFill>
                <a:latin typeface="Arial"/>
                <a:cs typeface="Arial"/>
              </a:rPr>
              <a:t>broj </a:t>
            </a:r>
          </a:p>
          <a:p>
            <a:pPr marL="12700" marR="5080">
              <a:lnSpc>
                <a:spcPct val="166200"/>
              </a:lnSpc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EAN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15" dirty="0" smtClean="0">
                <a:solidFill>
                  <a:srgbClr val="ECCA17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145289" y="3633754"/>
            <a:ext cx="1335527" cy="1813316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3000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vata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</a:t>
            </a:r>
            <a:r>
              <a:rPr sz="650" spc="-2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30,5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32,6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V230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Š870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D490</a:t>
            </a:r>
            <a:r>
              <a:rPr sz="650" spc="-6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V260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Š560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D900</a:t>
            </a:r>
            <a:r>
              <a:rPr sz="650" spc="-6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0,13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s</a:t>
            </a:r>
            <a:r>
              <a:rPr sz="650" spc="-2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85166090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8719324276962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09300560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5145500"/>
            <a:ext cx="121856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Glatke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okrugle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rešetke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Ø400</a:t>
            </a:r>
            <a:r>
              <a:rPr sz="650" spc="-6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47215" y="9501445"/>
            <a:ext cx="1567917" cy="11605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Varijabilni termostat od </a:t>
            </a: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0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° </a:t>
            </a:r>
            <a:r>
              <a:rPr sz="650" spc="20" dirty="0">
                <a:solidFill>
                  <a:srgbClr val="FFFFFF"/>
                </a:solidFill>
                <a:latin typeface="Arial"/>
                <a:cs typeface="Arial"/>
              </a:rPr>
              <a:t>C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do 300 °</a:t>
            </a:r>
            <a:r>
              <a:rPr sz="65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2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065996" y="9493553"/>
            <a:ext cx="1240790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Glatke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okrugle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rešetke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Ø 400</a:t>
            </a:r>
            <a:r>
              <a:rPr sz="6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181600" y="9497252"/>
            <a:ext cx="2209800" cy="1128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Uključujući ladicu </a:t>
            </a:r>
            <a:r>
              <a:rPr sz="650" dirty="0">
                <a:solidFill>
                  <a:srgbClr val="FFFFFF"/>
                </a:solidFill>
                <a:latin typeface="Arial"/>
                <a:cs typeface="Arial"/>
              </a:rPr>
              <a:t>za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odlaganje </a:t>
            </a:r>
            <a:r>
              <a:rPr sz="650" dirty="0">
                <a:solidFill>
                  <a:srgbClr val="FFFFFF"/>
                </a:solidFill>
                <a:latin typeface="Arial"/>
                <a:cs typeface="Arial"/>
              </a:rPr>
              <a:t>kako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bi neke palačinke</a:t>
            </a:r>
            <a:r>
              <a:rPr sz="65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bile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8015"/>
          </a:xfrm>
          <a:custGeom>
            <a:avLst/>
            <a:gdLst/>
            <a:ahLst/>
            <a:cxnLst/>
            <a:rect l="l" t="t" r="r" b="b"/>
            <a:pathLst>
              <a:path w="2883535" h="628015">
                <a:moveTo>
                  <a:pt x="2883408" y="627887"/>
                </a:moveTo>
                <a:lnTo>
                  <a:pt x="0" y="627887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7887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5375" y="0"/>
                </a:lnTo>
                <a:lnTo>
                  <a:pt x="7295375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4888992" y="0"/>
                </a:lnTo>
                <a:lnTo>
                  <a:pt x="488899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54296" y="513587"/>
            <a:ext cx="1859279" cy="246208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1" name="object 21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341869"/>
            <a:ext cx="2032000" cy="2054860"/>
            <a:chOff x="2870454" y="7341869"/>
            <a:chExt cx="2032000" cy="2054860"/>
          </a:xfrm>
        </p:grpSpPr>
        <p:sp>
          <p:nvSpPr>
            <p:cNvPr id="24" name="object 24"/>
            <p:cNvSpPr/>
            <p:nvPr/>
          </p:nvSpPr>
          <p:spPr>
            <a:xfrm>
              <a:off x="2895600" y="7408164"/>
              <a:ext cx="1933955" cy="196291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354823"/>
              <a:ext cx="2005964" cy="2028825"/>
            </a:xfrm>
            <a:custGeom>
              <a:avLst/>
              <a:gdLst/>
              <a:ahLst/>
              <a:cxnLst/>
              <a:rect l="l" t="t" r="r" b="b"/>
              <a:pathLst>
                <a:path w="2005964" h="2028825">
                  <a:moveTo>
                    <a:pt x="0" y="13716"/>
                  </a:moveTo>
                  <a:lnTo>
                    <a:pt x="0" y="2016252"/>
                  </a:lnTo>
                  <a:lnTo>
                    <a:pt x="0" y="2028444"/>
                  </a:lnTo>
                  <a:lnTo>
                    <a:pt x="12192" y="2028444"/>
                  </a:lnTo>
                  <a:lnTo>
                    <a:pt x="1991867" y="2028444"/>
                  </a:lnTo>
                  <a:lnTo>
                    <a:pt x="2005583" y="2028444"/>
                  </a:lnTo>
                  <a:lnTo>
                    <a:pt x="2005583" y="2016252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341869"/>
            <a:ext cx="2030095" cy="2054860"/>
            <a:chOff x="5278374" y="7341869"/>
            <a:chExt cx="2030095" cy="2054860"/>
          </a:xfrm>
        </p:grpSpPr>
        <p:sp>
          <p:nvSpPr>
            <p:cNvPr id="27" name="object 27"/>
            <p:cNvSpPr/>
            <p:nvPr/>
          </p:nvSpPr>
          <p:spPr>
            <a:xfrm>
              <a:off x="5303520" y="7383780"/>
              <a:ext cx="1979675" cy="184708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354823"/>
              <a:ext cx="2004060" cy="2028825"/>
            </a:xfrm>
            <a:custGeom>
              <a:avLst/>
              <a:gdLst/>
              <a:ahLst/>
              <a:cxnLst/>
              <a:rect l="l" t="t" r="r" b="b"/>
              <a:pathLst>
                <a:path w="2004059" h="2028825">
                  <a:moveTo>
                    <a:pt x="0" y="13716"/>
                  </a:moveTo>
                  <a:lnTo>
                    <a:pt x="0" y="2016252"/>
                  </a:lnTo>
                  <a:lnTo>
                    <a:pt x="0" y="2028444"/>
                  </a:lnTo>
                  <a:lnTo>
                    <a:pt x="12192" y="2028444"/>
                  </a:lnTo>
                  <a:lnTo>
                    <a:pt x="1991867" y="2028444"/>
                  </a:lnTo>
                  <a:lnTo>
                    <a:pt x="2004059" y="2028444"/>
                  </a:lnTo>
                  <a:lnTo>
                    <a:pt x="2004059" y="2016252"/>
                  </a:lnTo>
                  <a:lnTo>
                    <a:pt x="2004059" y="13716"/>
                  </a:lnTo>
                  <a:lnTo>
                    <a:pt x="2004059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3890772" y="5948171"/>
            <a:ext cx="3881627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986975" y="1728713"/>
            <a:ext cx="1783080" cy="79380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50" spc="-15" dirty="0">
                <a:solidFill>
                  <a:srgbClr val="929498"/>
                </a:solidFill>
                <a:latin typeface="Arial"/>
                <a:cs typeface="Arial"/>
              </a:rPr>
              <a:t>DÖNER</a:t>
            </a:r>
            <a:r>
              <a:rPr sz="1850" spc="-2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GRILL</a:t>
            </a:r>
            <a:endParaRPr sz="1850" dirty="0">
              <a:latin typeface="Arial"/>
              <a:cs typeface="Arial"/>
            </a:endParaRPr>
          </a:p>
          <a:p>
            <a:pPr marL="36830">
              <a:lnSpc>
                <a:spcPct val="100000"/>
              </a:lnSpc>
              <a:spcBef>
                <a:spcPts val="131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1 PLAMENIK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-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BM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-</a:t>
            </a:r>
            <a:r>
              <a:rPr sz="850" spc="-7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PLIN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168920"/>
            <a:ext cx="2345958" cy="72199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Profesionalni roštilj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Döner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Gyros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Kebab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Opremljen</a:t>
            </a:r>
            <a:r>
              <a:rPr sz="650" spc="4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1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plinskim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plamenikom</a:t>
            </a:r>
            <a:endParaRPr sz="650" dirty="0">
              <a:latin typeface="Arial"/>
              <a:cs typeface="Arial"/>
            </a:endParaRPr>
          </a:p>
          <a:p>
            <a:pPr marL="12700" marR="122555">
              <a:lnSpc>
                <a:spcPts val="1400"/>
              </a:lnSpc>
              <a:spcBef>
                <a:spcPts val="15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Zaštitna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mreža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od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čelika (AISI 310) </a:t>
            </a:r>
            <a:r>
              <a:rPr sz="650" spc="10" dirty="0" err="1">
                <a:solidFill>
                  <a:srgbClr val="221F1F"/>
                </a:solidFill>
                <a:latin typeface="Arial"/>
                <a:cs typeface="Arial"/>
              </a:rPr>
              <a:t>Opremljena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ladicom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za kapanje od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48542" y="3962400"/>
            <a:ext cx="2257058" cy="171611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Kućište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Ražanj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meso od nehrđajućeg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Ražanj za meso mora se okretati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ručno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Ražanj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 može  okretati lijevo-desno</a:t>
            </a:r>
            <a:endParaRPr sz="650" dirty="0">
              <a:latin typeface="Arial"/>
              <a:cs typeface="Arial"/>
            </a:endParaRPr>
          </a:p>
          <a:p>
            <a:pPr marL="12700" marR="1382395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Ražanj je</a:t>
            </a:r>
            <a:r>
              <a:rPr sz="650" spc="-7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podesiv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382395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Lako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  <a:p>
            <a:pPr marL="12700" marR="420370" algn="just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Maks.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10 kg mesa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420370" algn="just">
              <a:lnSpc>
                <a:spcPct val="18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Prečnik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mesne  ploče: 120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420370" algn="just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Dimenzije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ražnja: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12 x12 mm 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420370" algn="just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Dužina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ražnja: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300 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5678943"/>
            <a:ext cx="1060450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Potrošnja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plina: 0,262 m3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</a:t>
            </a:r>
            <a:r>
              <a:rPr sz="650" spc="-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h</a:t>
            </a:r>
            <a:endParaRPr sz="6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87" y="3630638"/>
            <a:ext cx="998717" cy="18010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5" dirty="0" err="1" smtClean="0">
                <a:solidFill>
                  <a:srgbClr val="ECCA17"/>
                </a:solidFill>
                <a:latin typeface="Arial"/>
                <a:cs typeface="Arial"/>
              </a:rPr>
              <a:t>Bruto</a:t>
            </a:r>
            <a:r>
              <a:rPr sz="650" spc="-95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 </a:t>
            </a:r>
            <a:r>
              <a:rPr sz="650" spc="-10" dirty="0" err="1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pakiranja  Ambalažni</a:t>
            </a:r>
            <a:r>
              <a:rPr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materijal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ECCA17"/>
                </a:solidFill>
                <a:latin typeface="Arial"/>
                <a:cs typeface="Arial"/>
              </a:rPr>
              <a:t>ko</a:t>
            </a:r>
            <a:r>
              <a:rPr lang="hr-HR" sz="650" spc="-5" dirty="0" smtClean="0">
                <a:solidFill>
                  <a:srgbClr val="ECCA17"/>
                </a:solidFill>
                <a:latin typeface="Arial"/>
                <a:cs typeface="Arial"/>
              </a:rPr>
              <a:t>d</a:t>
            </a:r>
          </a:p>
          <a:p>
            <a:pPr marL="12700" marR="5080">
              <a:lnSpc>
                <a:spcPct val="166200"/>
              </a:lnSpc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EAN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ECCA17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45289" y="3633754"/>
            <a:ext cx="1204595" cy="1821908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3,32 kW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12,0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sz="650" spc="5" dirty="0">
                <a:solidFill>
                  <a:srgbClr val="ECCA17"/>
                </a:solidFill>
                <a:latin typeface="Arial"/>
                <a:cs typeface="Arial"/>
              </a:rPr>
              <a:t>17,0</a:t>
            </a:r>
            <a:r>
              <a:rPr sz="650" spc="-7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V440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Š380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D370 mm </a:t>
            </a:r>
            <a:endParaRPr lang="hr-HR" sz="650" spc="-10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0"/>
              </a:spcBef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V540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Š480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D470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0,12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8419818090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8719632124702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09370200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69391" y="9465091"/>
            <a:ext cx="1969009" cy="304571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Opremljen doner roštiljem od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nehrđajućeg</a:t>
            </a:r>
            <a:r>
              <a:rPr sz="6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 marL="530860">
              <a:lnSpc>
                <a:spcPct val="100000"/>
              </a:lnSpc>
              <a:spcBef>
                <a:spcPts val="365"/>
              </a:spcBef>
            </a:pPr>
            <a:r>
              <a:rPr sz="650" spc="-5" dirty="0" smtClean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lang="hr-HR" sz="650" spc="-5" dirty="0" smtClean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65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kapaljkom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883536" y="9435936"/>
            <a:ext cx="1947340" cy="1548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2085" marR="5080" indent="-160020">
              <a:lnSpc>
                <a:spcPct val="141600"/>
              </a:lnSpc>
              <a:spcBef>
                <a:spcPts val="10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podesivim ražnjem </a:t>
            </a:r>
            <a:r>
              <a:rPr sz="650" spc="-10" dirty="0" err="1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sz="650" spc="-10" dirty="0" err="1" smtClean="0">
                <a:solidFill>
                  <a:srgbClr val="FFFFFF"/>
                </a:solidFill>
                <a:latin typeface="Arial"/>
                <a:cs typeface="Arial"/>
              </a:rPr>
              <a:t>savršen</a:t>
            </a: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650" spc="-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FFFFFF"/>
                </a:solidFill>
                <a:latin typeface="Arial"/>
                <a:cs typeface="Arial"/>
              </a:rPr>
              <a:t>priprem</a:t>
            </a: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615482" y="9491995"/>
            <a:ext cx="89725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demontira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čisti</a:t>
            </a:r>
            <a:endParaRPr sz="65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5375" y="0"/>
                </a:lnTo>
                <a:lnTo>
                  <a:pt x="7295375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4892027" y="0"/>
                </a:lnTo>
                <a:lnTo>
                  <a:pt x="4892027" y="627380"/>
                </a:lnTo>
                <a:lnTo>
                  <a:pt x="2886456" y="627380"/>
                </a:lnTo>
                <a:lnTo>
                  <a:pt x="2886456" y="0"/>
                </a:lnTo>
                <a:lnTo>
                  <a:pt x="0" y="0"/>
                </a:lnTo>
                <a:lnTo>
                  <a:pt x="0" y="627380"/>
                </a:lnTo>
                <a:lnTo>
                  <a:pt x="0" y="627888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616896" y="367284"/>
            <a:ext cx="1688972" cy="259619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5278374" y="6916673"/>
            <a:ext cx="2030095" cy="2479675"/>
            <a:chOff x="5278374" y="6916673"/>
            <a:chExt cx="2030095" cy="2479675"/>
          </a:xfrm>
        </p:grpSpPr>
        <p:sp>
          <p:nvSpPr>
            <p:cNvPr id="23" name="object 23"/>
            <p:cNvSpPr/>
            <p:nvPr/>
          </p:nvSpPr>
          <p:spPr>
            <a:xfrm>
              <a:off x="5382768" y="7199376"/>
              <a:ext cx="1879091" cy="211683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291328" y="6929627"/>
              <a:ext cx="2004060" cy="2453640"/>
            </a:xfrm>
            <a:custGeom>
              <a:avLst/>
              <a:gdLst/>
              <a:ahLst/>
              <a:cxnLst/>
              <a:rect l="l" t="t" r="r" b="b"/>
              <a:pathLst>
                <a:path w="2004059" h="2453640">
                  <a:moveTo>
                    <a:pt x="0" y="12192"/>
                  </a:moveTo>
                  <a:lnTo>
                    <a:pt x="0" y="2441447"/>
                  </a:lnTo>
                  <a:lnTo>
                    <a:pt x="0" y="2453640"/>
                  </a:lnTo>
                  <a:lnTo>
                    <a:pt x="12192" y="2453640"/>
                  </a:lnTo>
                  <a:lnTo>
                    <a:pt x="1991867" y="2453640"/>
                  </a:lnTo>
                  <a:lnTo>
                    <a:pt x="2004059" y="2453640"/>
                  </a:lnTo>
                  <a:lnTo>
                    <a:pt x="2004059" y="2441447"/>
                  </a:lnTo>
                  <a:lnTo>
                    <a:pt x="2004059" y="12192"/>
                  </a:lnTo>
                  <a:lnTo>
                    <a:pt x="2004059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2873502" y="7546085"/>
            <a:ext cx="2032000" cy="1850389"/>
            <a:chOff x="2873502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3060192" y="7571231"/>
              <a:ext cx="1700783" cy="175107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886456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962642" y="1728713"/>
            <a:ext cx="1833245" cy="72455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6830">
              <a:lnSpc>
                <a:spcPct val="100000"/>
              </a:lnSpc>
              <a:spcBef>
                <a:spcPts val="90"/>
              </a:spcBef>
            </a:pPr>
            <a:r>
              <a:rPr sz="1850" spc="-15" dirty="0">
                <a:solidFill>
                  <a:srgbClr val="929498"/>
                </a:solidFill>
                <a:latin typeface="Arial"/>
                <a:cs typeface="Arial"/>
              </a:rPr>
              <a:t>DÖNER</a:t>
            </a:r>
            <a:r>
              <a:rPr sz="1850" spc="-2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GRILL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1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2 </a:t>
            </a: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PLAMENIK</a:t>
            </a:r>
            <a:r>
              <a:rPr lang="hr-HR" sz="850" spc="15" dirty="0" smtClean="0">
                <a:solidFill>
                  <a:srgbClr val="929498"/>
                </a:solidFill>
                <a:latin typeface="Arial"/>
                <a:cs typeface="Arial"/>
              </a:rPr>
              <a:t>A</a:t>
            </a: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-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BM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-</a:t>
            </a:r>
            <a:r>
              <a:rPr sz="850" spc="-7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PLIN</a:t>
            </a:r>
            <a:endParaRPr sz="850" dirty="0">
              <a:latin typeface="Arial"/>
              <a:cs typeface="Arial"/>
            </a:endParaRPr>
          </a:p>
          <a:p>
            <a:pPr marL="919480">
              <a:lnSpc>
                <a:spcPct val="100000"/>
              </a:lnSpc>
            </a:pPr>
            <a:endParaRPr sz="85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435842" y="3168920"/>
            <a:ext cx="2406015" cy="203722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Profesionalni roštilj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Döner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Gyros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Kebab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endParaRPr lang="hr-HR" sz="650" spc="-10" dirty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Opremljen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s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a</a:t>
            </a:r>
            <a:r>
              <a:rPr sz="650" spc="3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2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plinska</a:t>
            </a:r>
            <a:r>
              <a:rPr sz="650" spc="-5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plamenika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Temperatura se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može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podesiti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za svaki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plamenik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5"/>
              </a:spcBef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Zaštitna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mreža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od  nehrđajućeg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čelika (AISI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310)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5"/>
              </a:spcBef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Opremljena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posudom za kapanje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od  nehrđajućeg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Kućište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čelika</a:t>
            </a:r>
            <a:endParaRPr sz="650" dirty="0">
              <a:latin typeface="Arial"/>
              <a:cs typeface="Arial"/>
            </a:endParaRPr>
          </a:p>
          <a:p>
            <a:pPr marL="12700" marR="90170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Ražnja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mesna ploča od nehrđajućeg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9017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Pouzdani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motor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na  dnu</a:t>
            </a:r>
            <a:endParaRPr sz="650" dirty="0">
              <a:latin typeface="Arial"/>
              <a:cs typeface="Arial"/>
            </a:endParaRPr>
          </a:p>
          <a:p>
            <a:pPr marL="12700" marR="746125">
              <a:lnSpc>
                <a:spcPct val="1799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Ražanj se može okretati lijevo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desno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746125">
              <a:lnSpc>
                <a:spcPct val="179900"/>
              </a:lnSpc>
            </a:pPr>
            <a:r>
              <a:rPr sz="650" spc="-15" dirty="0" err="1" smtClean="0">
                <a:solidFill>
                  <a:srgbClr val="221F1F"/>
                </a:solidFill>
                <a:latin typeface="Arial"/>
                <a:cs typeface="Arial"/>
              </a:rPr>
              <a:t>Ražanj</a:t>
            </a: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je podesiv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Lako se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9687" y="3630638"/>
            <a:ext cx="814313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Snaga  </a:t>
            </a: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lang="hr-HR"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težina </a:t>
            </a: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Bruto</a:t>
            </a:r>
            <a:r>
              <a:rPr lang="hr-HR"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lang="hr-HR"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lang="hr-HR"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Dimenzije pakiranja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 </a:t>
            </a: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pakiranja  Ambalažni</a:t>
            </a:r>
            <a:r>
              <a:rPr lang="hr-HR"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materijal  </a:t>
            </a:r>
          </a:p>
          <a:p>
            <a:pPr marL="12700" marR="5080">
              <a:lnSpc>
                <a:spcPct val="166200"/>
              </a:lnSpc>
            </a:pP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HS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carinski</a:t>
            </a:r>
            <a:r>
              <a:rPr lang="hr-HR" sz="650" spc="-9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kod</a:t>
            </a:r>
          </a:p>
          <a:p>
            <a:pPr marL="12700" marR="5080">
              <a:lnSpc>
                <a:spcPct val="166200"/>
              </a:lnSpc>
            </a:pP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EAN kod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Broj</a:t>
            </a:r>
            <a:r>
              <a:rPr lang="hr-HR"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Artikla</a:t>
            </a:r>
            <a:endParaRPr lang="hr-HR"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145289" y="3633754"/>
            <a:ext cx="1204595" cy="1809084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6,64 kW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25,0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30,0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V803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Š555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D406 mm </a:t>
            </a:r>
            <a:endParaRPr lang="hr-HR" sz="650" spc="-10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V900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Š650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D510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0,30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8419818090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8719632124719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09370205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5304002"/>
            <a:ext cx="1628775" cy="65017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Maks.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20 kg mesa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Prečnik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mesne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ploče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: 190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Dimenzije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ražnja: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12 x12 mm 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Dužina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ražnja: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450 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6017259"/>
            <a:ext cx="2297430" cy="33727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Ražanj brzine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rotacije: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rotacija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minuti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endParaRPr lang="hr-HR" sz="650" spc="-5" dirty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Potrošnja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plina:</a:t>
            </a:r>
            <a:r>
              <a:rPr sz="65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0,524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m3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h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28918" y="9465091"/>
            <a:ext cx="1727313" cy="253274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Opremljen doner roštiljem od </a:t>
            </a:r>
            <a:r>
              <a:rPr sz="650" spc="10" dirty="0" err="1">
                <a:solidFill>
                  <a:srgbClr val="FFFFFF"/>
                </a:solidFill>
                <a:latin typeface="Arial"/>
                <a:cs typeface="Arial"/>
              </a:rPr>
              <a:t>nehrđajućeg</a:t>
            </a:r>
            <a:r>
              <a:rPr sz="6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15" dirty="0" err="1" smtClean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r>
              <a:rPr lang="hr-HR" sz="650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65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kapaljkom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927107" y="9500310"/>
            <a:ext cx="1833868" cy="11605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Ulaz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za 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plin i električni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kabel na stražnjoj</a:t>
            </a:r>
            <a:r>
              <a:rPr sz="6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strani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648978" y="9438620"/>
            <a:ext cx="1646409" cy="1548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2720" marR="5080" indent="-160655">
              <a:lnSpc>
                <a:spcPct val="141600"/>
              </a:lnSpc>
              <a:spcBef>
                <a:spcPts val="10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podesivim ražnjem </a:t>
            </a:r>
            <a:r>
              <a:rPr sz="650" spc="-10" dirty="0" err="1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sz="650" spc="-10" dirty="0" err="1" smtClean="0">
                <a:solidFill>
                  <a:srgbClr val="FFFFFF"/>
                </a:solidFill>
                <a:latin typeface="Arial"/>
                <a:cs typeface="Arial"/>
              </a:rPr>
              <a:t>savršen</a:t>
            </a: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650" spc="-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FFFFFF"/>
                </a:solidFill>
                <a:latin typeface="Arial"/>
                <a:cs typeface="Arial"/>
              </a:rPr>
              <a:t>priprem</a:t>
            </a: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5375" y="0"/>
                </a:lnTo>
                <a:lnTo>
                  <a:pt x="7295375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4892027" y="0"/>
                </a:lnTo>
                <a:lnTo>
                  <a:pt x="4892027" y="627380"/>
                </a:lnTo>
                <a:lnTo>
                  <a:pt x="2886456" y="627380"/>
                </a:lnTo>
                <a:lnTo>
                  <a:pt x="2886456" y="0"/>
                </a:lnTo>
                <a:lnTo>
                  <a:pt x="0" y="0"/>
                </a:lnTo>
                <a:lnTo>
                  <a:pt x="0" y="627380"/>
                </a:lnTo>
                <a:lnTo>
                  <a:pt x="0" y="627888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584191" y="297180"/>
            <a:ext cx="1763267" cy="262820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5278374" y="6534150"/>
            <a:ext cx="2030095" cy="2862580"/>
            <a:chOff x="5278374" y="6534150"/>
            <a:chExt cx="2030095" cy="2862580"/>
          </a:xfrm>
        </p:grpSpPr>
        <p:sp>
          <p:nvSpPr>
            <p:cNvPr id="23" name="object 23"/>
            <p:cNvSpPr/>
            <p:nvPr/>
          </p:nvSpPr>
          <p:spPr>
            <a:xfrm>
              <a:off x="5318760" y="6987539"/>
              <a:ext cx="1964435" cy="23378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291328" y="6547103"/>
              <a:ext cx="2004060" cy="2836545"/>
            </a:xfrm>
            <a:custGeom>
              <a:avLst/>
              <a:gdLst/>
              <a:ahLst/>
              <a:cxnLst/>
              <a:rect l="l" t="t" r="r" b="b"/>
              <a:pathLst>
                <a:path w="2004059" h="2836545">
                  <a:moveTo>
                    <a:pt x="0" y="12192"/>
                  </a:moveTo>
                  <a:lnTo>
                    <a:pt x="0" y="2823972"/>
                  </a:lnTo>
                  <a:lnTo>
                    <a:pt x="0" y="2836164"/>
                  </a:lnTo>
                  <a:lnTo>
                    <a:pt x="12192" y="2836164"/>
                  </a:lnTo>
                  <a:lnTo>
                    <a:pt x="1991867" y="2836164"/>
                  </a:lnTo>
                  <a:lnTo>
                    <a:pt x="2004059" y="2836164"/>
                  </a:lnTo>
                  <a:lnTo>
                    <a:pt x="2004059" y="2823972"/>
                  </a:lnTo>
                  <a:lnTo>
                    <a:pt x="2004059" y="12192"/>
                  </a:lnTo>
                  <a:lnTo>
                    <a:pt x="2004059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2873502" y="7546085"/>
            <a:ext cx="2032000" cy="1850389"/>
            <a:chOff x="2873502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3035808" y="7571231"/>
              <a:ext cx="1757511" cy="1738883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886456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962642" y="1728713"/>
            <a:ext cx="1833245" cy="9264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6830">
              <a:lnSpc>
                <a:spcPct val="100000"/>
              </a:lnSpc>
              <a:spcBef>
                <a:spcPts val="90"/>
              </a:spcBef>
            </a:pPr>
            <a:r>
              <a:rPr sz="1850" spc="-15" dirty="0">
                <a:solidFill>
                  <a:srgbClr val="929498"/>
                </a:solidFill>
                <a:latin typeface="Arial"/>
                <a:cs typeface="Arial"/>
              </a:rPr>
              <a:t>DÖNER</a:t>
            </a:r>
            <a:r>
              <a:rPr sz="1850" spc="-2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GRILL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1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3 PLAMENIKA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-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BM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-</a:t>
            </a:r>
            <a:r>
              <a:rPr sz="850" spc="-7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PLIN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  <a:p>
            <a:pPr marL="922019">
              <a:lnSpc>
                <a:spcPct val="100000"/>
              </a:lnSpc>
            </a:pPr>
            <a:r>
              <a:rPr sz="850" spc="10" dirty="0" smtClean="0">
                <a:solidFill>
                  <a:srgbClr val="929498"/>
                </a:solidFill>
                <a:latin typeface="Arial"/>
                <a:cs typeface="Arial"/>
              </a:rPr>
              <a:t>-</a:t>
            </a:r>
            <a:endParaRPr sz="8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250229" y="9475743"/>
            <a:ext cx="2217371" cy="11734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podesivim ražnjem </a:t>
            </a:r>
            <a:r>
              <a:rPr sz="650" spc="-5" dirty="0" err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 err="1" smtClean="0">
                <a:solidFill>
                  <a:srgbClr val="FFFFFF"/>
                </a:solidFill>
                <a:latin typeface="Arial"/>
                <a:cs typeface="Arial"/>
              </a:rPr>
              <a:t>plamenicima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savršenu pripremu.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28918" y="9496350"/>
            <a:ext cx="1852533" cy="221856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Opremljen doner roštiljem od </a:t>
            </a:r>
            <a:r>
              <a:rPr sz="650" spc="10" dirty="0" err="1">
                <a:solidFill>
                  <a:srgbClr val="FFFFFF"/>
                </a:solidFill>
                <a:latin typeface="Arial"/>
                <a:cs typeface="Arial"/>
              </a:rPr>
              <a:t>nehrđajućeg</a:t>
            </a:r>
            <a:r>
              <a:rPr sz="6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15" dirty="0" err="1" smtClean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r>
              <a:rPr lang="hr-HR" sz="650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lang="hr-HR" sz="650" spc="-5" dirty="0" smtClean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65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kapaljkom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927107" y="9495286"/>
            <a:ext cx="1866212" cy="121187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Ulaz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za 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plin i električni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kabel na stražnjoj</a:t>
            </a:r>
            <a:r>
              <a:rPr sz="6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strani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435842" y="3168920"/>
            <a:ext cx="2406015" cy="209262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Profesionalni roštilj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Döner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Gyros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Kebab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endParaRPr lang="hr-HR" sz="650" spc="-10" dirty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Opremljen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s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a</a:t>
            </a:r>
            <a:r>
              <a:rPr sz="650" spc="3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3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plinska</a:t>
            </a:r>
            <a:r>
              <a:rPr sz="650" spc="-5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plamenika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Temperatura se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može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podesiti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za svaki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plamenik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5"/>
              </a:spcBef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Zaštitna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mreža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od  nehrđajućeg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čelika (AISI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310)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5"/>
              </a:spcBef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Opremljena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posudom za kapanje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od  nehrđajućeg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Kućište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čelika</a:t>
            </a:r>
            <a:endParaRPr sz="650" dirty="0">
              <a:latin typeface="Arial"/>
              <a:cs typeface="Arial"/>
            </a:endParaRPr>
          </a:p>
          <a:p>
            <a:pPr marL="12700" marR="90170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Ražnja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mesna ploča od nehrđajućeg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9017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Pouzdani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motor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na  dnu</a:t>
            </a:r>
            <a:endParaRPr sz="650" dirty="0">
              <a:latin typeface="Arial"/>
              <a:cs typeface="Arial"/>
            </a:endParaRPr>
          </a:p>
          <a:p>
            <a:pPr marL="12700" marR="723900">
              <a:lnSpc>
                <a:spcPts val="1400"/>
              </a:lnSpc>
              <a:spcBef>
                <a:spcPts val="150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Ražanj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se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može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okretati lijevo i </a:t>
            </a:r>
            <a:r>
              <a:rPr sz="650" spc="10" dirty="0" err="1">
                <a:solidFill>
                  <a:srgbClr val="221F1F"/>
                </a:solidFill>
                <a:latin typeface="Arial"/>
                <a:cs typeface="Arial"/>
              </a:rPr>
              <a:t>desno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723900">
              <a:lnSpc>
                <a:spcPts val="1400"/>
              </a:lnSpc>
              <a:spcBef>
                <a:spcPts val="150"/>
              </a:spcBef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Ražanj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i 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plamenici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su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prilagodljivi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723900">
              <a:lnSpc>
                <a:spcPts val="1400"/>
              </a:lnSpc>
              <a:spcBef>
                <a:spcPts val="150"/>
              </a:spcBef>
            </a:pP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Jednostavno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čišćenje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9687" y="3630638"/>
            <a:ext cx="1003289" cy="18010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Snaga  </a:t>
            </a: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lang="hr-HR"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težina </a:t>
            </a: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Bruto</a:t>
            </a:r>
            <a:r>
              <a:rPr lang="hr-HR"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lang="hr-HR"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lang="hr-HR"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Dimenzije pakiranja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 </a:t>
            </a: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pakiranja  Ambalažni</a:t>
            </a:r>
            <a:r>
              <a:rPr lang="hr-HR"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materijal  </a:t>
            </a:r>
          </a:p>
          <a:p>
            <a:pPr marL="12700" marR="5080">
              <a:lnSpc>
                <a:spcPct val="166200"/>
              </a:lnSpc>
            </a:pP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HS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carinski</a:t>
            </a:r>
            <a:r>
              <a:rPr lang="hr-HR" sz="650" spc="-9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kod</a:t>
            </a:r>
          </a:p>
          <a:p>
            <a:pPr marL="12700" marR="5080">
              <a:lnSpc>
                <a:spcPct val="166200"/>
              </a:lnSpc>
            </a:pP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EAN kod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Broj</a:t>
            </a:r>
            <a:r>
              <a:rPr lang="hr-HR"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Artikla</a:t>
            </a:r>
            <a:endParaRPr lang="hr-HR"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145289" y="3633754"/>
            <a:ext cx="1250315" cy="1809084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9,96 kW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34,0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39,0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V912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Š664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D565 mm </a:t>
            </a:r>
            <a:endParaRPr lang="hr-HR" sz="650" spc="-10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V1010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Š760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D650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0,50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8419818090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8719632124726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09370210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5304002"/>
            <a:ext cx="1628775" cy="65017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Maks.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40 kg mesa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Prečnik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mesne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ploče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: 190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Dimenzije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ražnja: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12 x12 mm 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Dužina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ražnja: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570 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6017259"/>
            <a:ext cx="2297430" cy="33727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Ražanj brzine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rotacije: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rotacija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minuti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Potrošnja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plina:</a:t>
            </a:r>
            <a:r>
              <a:rPr sz="65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0,786m3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h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5375" y="0"/>
                </a:lnTo>
                <a:lnTo>
                  <a:pt x="7295375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4888992" y="0"/>
                </a:lnTo>
                <a:lnTo>
                  <a:pt x="4888992" y="627380"/>
                </a:lnTo>
                <a:lnTo>
                  <a:pt x="2883408" y="627380"/>
                </a:lnTo>
                <a:lnTo>
                  <a:pt x="2883408" y="0"/>
                </a:lnTo>
                <a:lnTo>
                  <a:pt x="0" y="0"/>
                </a:lnTo>
                <a:lnTo>
                  <a:pt x="0" y="627380"/>
                </a:lnTo>
                <a:lnTo>
                  <a:pt x="0" y="627888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621781" y="198119"/>
            <a:ext cx="1663194" cy="279362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5278374" y="6534150"/>
            <a:ext cx="2030095" cy="2862580"/>
            <a:chOff x="5278374" y="6534150"/>
            <a:chExt cx="2030095" cy="2862580"/>
          </a:xfrm>
        </p:grpSpPr>
        <p:sp>
          <p:nvSpPr>
            <p:cNvPr id="23" name="object 23"/>
            <p:cNvSpPr/>
            <p:nvPr/>
          </p:nvSpPr>
          <p:spPr>
            <a:xfrm>
              <a:off x="5379720" y="6720839"/>
              <a:ext cx="1869997" cy="265023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291328" y="6547103"/>
              <a:ext cx="2004060" cy="2836545"/>
            </a:xfrm>
            <a:custGeom>
              <a:avLst/>
              <a:gdLst/>
              <a:ahLst/>
              <a:cxnLst/>
              <a:rect l="l" t="t" r="r" b="b"/>
              <a:pathLst>
                <a:path w="2004059" h="2836545">
                  <a:moveTo>
                    <a:pt x="0" y="12192"/>
                  </a:moveTo>
                  <a:lnTo>
                    <a:pt x="0" y="2823972"/>
                  </a:lnTo>
                  <a:lnTo>
                    <a:pt x="0" y="2836164"/>
                  </a:lnTo>
                  <a:lnTo>
                    <a:pt x="12192" y="2836164"/>
                  </a:lnTo>
                  <a:lnTo>
                    <a:pt x="1991867" y="2836164"/>
                  </a:lnTo>
                  <a:lnTo>
                    <a:pt x="2004059" y="2836164"/>
                  </a:lnTo>
                  <a:lnTo>
                    <a:pt x="2004059" y="2823972"/>
                  </a:lnTo>
                  <a:lnTo>
                    <a:pt x="2004059" y="12192"/>
                  </a:lnTo>
                  <a:lnTo>
                    <a:pt x="2004059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2959608" y="7571231"/>
              <a:ext cx="1915667" cy="1738883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962642" y="1728713"/>
            <a:ext cx="1833245" cy="79380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6830">
              <a:lnSpc>
                <a:spcPct val="100000"/>
              </a:lnSpc>
              <a:spcBef>
                <a:spcPts val="90"/>
              </a:spcBef>
            </a:pPr>
            <a:r>
              <a:rPr sz="1850" spc="-15" dirty="0">
                <a:solidFill>
                  <a:srgbClr val="929498"/>
                </a:solidFill>
                <a:latin typeface="Arial"/>
                <a:cs typeface="Arial"/>
              </a:rPr>
              <a:t>DÖNER</a:t>
            </a:r>
            <a:r>
              <a:rPr sz="1850" spc="-2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GRILL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1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4 PLAMENIKA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-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BM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-</a:t>
            </a:r>
            <a:r>
              <a:rPr sz="850" spc="-7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PLIN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429513" y="9475743"/>
            <a:ext cx="1344295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podesivim ražnjem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plamenicima</a:t>
            </a:r>
            <a:endParaRPr sz="650" dirty="0">
              <a:latin typeface="Arial"/>
              <a:cs typeface="Arial"/>
            </a:endParaRPr>
          </a:p>
          <a:p>
            <a:pPr marL="309880">
              <a:lnSpc>
                <a:spcPct val="100000"/>
              </a:lnSpc>
              <a:spcBef>
                <a:spcPts val="3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za savršenu pripremu.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28918" y="9496350"/>
            <a:ext cx="1355725" cy="221856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Opremljen doner roštiljem od </a:t>
            </a:r>
            <a:r>
              <a:rPr sz="650" spc="10" dirty="0" err="1">
                <a:solidFill>
                  <a:srgbClr val="FFFFFF"/>
                </a:solidFill>
                <a:latin typeface="Arial"/>
                <a:cs typeface="Arial"/>
              </a:rPr>
              <a:t>nehrđajućeg</a:t>
            </a:r>
            <a:r>
              <a:rPr sz="6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15" dirty="0" err="1" smtClean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r>
              <a:rPr lang="hr-HR" sz="650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lang="hr-HR" sz="650" spc="-5" dirty="0" smtClean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65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kapaljkom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927106" y="9495286"/>
            <a:ext cx="1873493" cy="121187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Ulaz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za 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plin i električni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kabel na stražnjoj</a:t>
            </a:r>
            <a:r>
              <a:rPr sz="6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strani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435842" y="3168920"/>
            <a:ext cx="2406015" cy="187423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Profesionalni roštilj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Döner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Gyros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Kebab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Opremljen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sa</a:t>
            </a:r>
            <a:r>
              <a:rPr sz="650" spc="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4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plinska</a:t>
            </a:r>
            <a:r>
              <a:rPr sz="650" spc="-5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plamenika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5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Temperatura se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može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podesiti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za svaki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plamenik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55"/>
              </a:spcBef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Zaštitna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mreža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od  nehrđajućeg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čelika (AISI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310)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55"/>
              </a:spcBef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Opremljena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posudom za kapanje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od  nehrđajućeg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484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Kućište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čelika</a:t>
            </a:r>
            <a:endParaRPr sz="650" dirty="0">
              <a:latin typeface="Arial"/>
              <a:cs typeface="Arial"/>
            </a:endParaRPr>
          </a:p>
          <a:p>
            <a:pPr marL="12700" marR="90170">
              <a:lnSpc>
                <a:spcPct val="15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Ražnja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mesna ploča od nehrđajućeg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9017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Pouzdani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motor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na  dnu</a:t>
            </a:r>
            <a:endParaRPr sz="650" dirty="0">
              <a:latin typeface="Arial"/>
              <a:cs typeface="Arial"/>
            </a:endParaRPr>
          </a:p>
          <a:p>
            <a:pPr marL="12700" marR="723900">
              <a:lnSpc>
                <a:spcPct val="150000"/>
              </a:lnSpc>
              <a:spcBef>
                <a:spcPts val="150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Ražanj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se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može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okretati lijevo i </a:t>
            </a:r>
            <a:r>
              <a:rPr sz="650" spc="10" dirty="0" err="1">
                <a:solidFill>
                  <a:srgbClr val="221F1F"/>
                </a:solidFill>
                <a:latin typeface="Arial"/>
                <a:cs typeface="Arial"/>
              </a:rPr>
              <a:t>desno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723900">
              <a:lnSpc>
                <a:spcPct val="150000"/>
              </a:lnSpc>
              <a:spcBef>
                <a:spcPts val="150"/>
              </a:spcBef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Ražanj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i 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plamenici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su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prilagodljivi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723900">
              <a:lnSpc>
                <a:spcPct val="150000"/>
              </a:lnSpc>
              <a:spcBef>
                <a:spcPts val="150"/>
              </a:spcBef>
            </a:pP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Jednostavno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čišćenje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9687" y="3630638"/>
            <a:ext cx="927048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Snaga  </a:t>
            </a: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lang="hr-HR"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težina </a:t>
            </a: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Bruto</a:t>
            </a:r>
            <a:r>
              <a:rPr lang="hr-HR"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lang="hr-HR"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lang="hr-HR"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Dimenzije pakiranja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 </a:t>
            </a: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pakiranja  Ambalažni</a:t>
            </a:r>
            <a:r>
              <a:rPr lang="hr-HR"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materijal  </a:t>
            </a:r>
          </a:p>
          <a:p>
            <a:pPr marL="12700" marR="5080">
              <a:lnSpc>
                <a:spcPct val="166200"/>
              </a:lnSpc>
            </a:pP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HS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carinski</a:t>
            </a:r>
            <a:r>
              <a:rPr lang="hr-HR" sz="650" spc="-9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kod</a:t>
            </a:r>
          </a:p>
          <a:p>
            <a:pPr marL="12700" marR="5080">
              <a:lnSpc>
                <a:spcPct val="166200"/>
              </a:lnSpc>
            </a:pP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EAN kod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Broj</a:t>
            </a:r>
            <a:r>
              <a:rPr lang="hr-HR"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Artikla</a:t>
            </a:r>
            <a:endParaRPr lang="hr-HR"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145289" y="3680992"/>
            <a:ext cx="1295400" cy="178959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13,28 kW</a:t>
            </a:r>
            <a:endParaRPr sz="650" dirty="0">
              <a:latin typeface="Arial"/>
              <a:cs typeface="Arial"/>
            </a:endParaRPr>
          </a:p>
          <a:p>
            <a:pPr marL="12700" marR="560705">
              <a:lnSpc>
                <a:spcPct val="146200"/>
              </a:lnSpc>
              <a:spcBef>
                <a:spcPts val="12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</a:t>
            </a:r>
            <a:r>
              <a:rPr sz="650" spc="-8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1faza  41,0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46,0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5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V1087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Š664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D565 mm </a:t>
            </a:r>
            <a:endParaRPr lang="hr-HR" sz="650" spc="-10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55"/>
              </a:spcBef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V1190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Š760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D650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0,59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8419818090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8719632124733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09370215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54892" y="5080692"/>
            <a:ext cx="1628775" cy="65017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Maks.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70 kg mesa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Prečnik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mesneploče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: 190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Dimenzije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ražnja: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12 x12 mm 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Dužina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ražnja: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730 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54892" y="5811084"/>
            <a:ext cx="2297430" cy="32444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Ražanj brzine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rotacije: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rotacija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minuti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Potrošnja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plina:</a:t>
            </a:r>
            <a:r>
              <a:rPr sz="65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1.048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m3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h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5375" y="0"/>
                </a:lnTo>
                <a:lnTo>
                  <a:pt x="7295375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4892027" y="0"/>
                </a:lnTo>
                <a:lnTo>
                  <a:pt x="4892027" y="627380"/>
                </a:lnTo>
                <a:lnTo>
                  <a:pt x="2886456" y="627380"/>
                </a:lnTo>
                <a:lnTo>
                  <a:pt x="2886456" y="0"/>
                </a:lnTo>
                <a:lnTo>
                  <a:pt x="0" y="0"/>
                </a:lnTo>
                <a:lnTo>
                  <a:pt x="0" y="627380"/>
                </a:lnTo>
                <a:lnTo>
                  <a:pt x="0" y="627888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688621" y="135636"/>
            <a:ext cx="1539104" cy="29184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5278374" y="6534150"/>
            <a:ext cx="2030095" cy="2862580"/>
            <a:chOff x="5278374" y="6534150"/>
            <a:chExt cx="2030095" cy="2862580"/>
          </a:xfrm>
        </p:grpSpPr>
        <p:sp>
          <p:nvSpPr>
            <p:cNvPr id="23" name="object 23"/>
            <p:cNvSpPr/>
            <p:nvPr/>
          </p:nvSpPr>
          <p:spPr>
            <a:xfrm>
              <a:off x="5416296" y="6559296"/>
              <a:ext cx="1845563" cy="281178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291328" y="6547103"/>
              <a:ext cx="2004060" cy="2836545"/>
            </a:xfrm>
            <a:custGeom>
              <a:avLst/>
              <a:gdLst/>
              <a:ahLst/>
              <a:cxnLst/>
              <a:rect l="l" t="t" r="r" b="b"/>
              <a:pathLst>
                <a:path w="2004059" h="2836545">
                  <a:moveTo>
                    <a:pt x="0" y="12192"/>
                  </a:moveTo>
                  <a:lnTo>
                    <a:pt x="0" y="2823972"/>
                  </a:lnTo>
                  <a:lnTo>
                    <a:pt x="0" y="2836164"/>
                  </a:lnTo>
                  <a:lnTo>
                    <a:pt x="12192" y="2836164"/>
                  </a:lnTo>
                  <a:lnTo>
                    <a:pt x="1991867" y="2836164"/>
                  </a:lnTo>
                  <a:lnTo>
                    <a:pt x="2004059" y="2836164"/>
                  </a:lnTo>
                  <a:lnTo>
                    <a:pt x="2004059" y="2823972"/>
                  </a:lnTo>
                  <a:lnTo>
                    <a:pt x="2004059" y="12192"/>
                  </a:lnTo>
                  <a:lnTo>
                    <a:pt x="2004059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2873502" y="7546085"/>
            <a:ext cx="2032000" cy="1850389"/>
            <a:chOff x="2873502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2938272" y="7571231"/>
              <a:ext cx="1940051" cy="178765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886456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962642" y="1728713"/>
            <a:ext cx="1833245" cy="79380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6830">
              <a:lnSpc>
                <a:spcPct val="100000"/>
              </a:lnSpc>
              <a:spcBef>
                <a:spcPts val="90"/>
              </a:spcBef>
            </a:pPr>
            <a:r>
              <a:rPr sz="1850" spc="-15" dirty="0">
                <a:solidFill>
                  <a:srgbClr val="929498"/>
                </a:solidFill>
                <a:latin typeface="Arial"/>
                <a:cs typeface="Arial"/>
              </a:rPr>
              <a:t>DÖNER</a:t>
            </a:r>
            <a:r>
              <a:rPr sz="1850" spc="-2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GRILL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1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5 PLAMENIKA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-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BM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-</a:t>
            </a:r>
            <a:r>
              <a:rPr sz="850" spc="-7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PLIN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429513" y="9475743"/>
            <a:ext cx="1344295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podesivim ražnjem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plamenicima</a:t>
            </a:r>
            <a:endParaRPr sz="650">
              <a:latin typeface="Arial"/>
              <a:cs typeface="Arial"/>
            </a:endParaRPr>
          </a:p>
          <a:p>
            <a:pPr marL="309880">
              <a:lnSpc>
                <a:spcPct val="100000"/>
              </a:lnSpc>
              <a:spcBef>
                <a:spcPts val="3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za savršenu pripremu.</a:t>
            </a:r>
            <a:endParaRPr sz="6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28918" y="9496350"/>
            <a:ext cx="1355725" cy="2540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Opremljen doner roštiljem od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nehrđajućeg</a:t>
            </a:r>
            <a:r>
              <a:rPr sz="4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450">
              <a:latin typeface="Arial"/>
              <a:cs typeface="Arial"/>
            </a:endParaRPr>
          </a:p>
          <a:p>
            <a:pPr marL="530860">
              <a:lnSpc>
                <a:spcPct val="100000"/>
              </a:lnSpc>
              <a:spcBef>
                <a:spcPts val="36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kapaljkom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927107" y="9495286"/>
            <a:ext cx="1534160" cy="123189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Ulaz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za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plin i električni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kabel na stražnjoj</a:t>
            </a:r>
            <a:r>
              <a:rPr sz="5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strani</a:t>
            </a:r>
            <a:endParaRPr sz="5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435842" y="3168920"/>
            <a:ext cx="2406015" cy="209262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Profesionalni roštilj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Döner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Gyros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Kebab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endParaRPr lang="hr-HR" sz="650" spc="-10" dirty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Opremljen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</a:t>
            </a:r>
            <a:r>
              <a:rPr sz="650" spc="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5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plinskih</a:t>
            </a:r>
            <a:r>
              <a:rPr sz="650" spc="-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plamenika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Temperatura se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može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podesiti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za svaki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plamenik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5"/>
              </a:spcBef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Zaštitna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mreža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od  nehrđajućeg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čelika (AISI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310)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5"/>
              </a:spcBef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Opremljena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posudom za kapanje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od  nehrđajućeg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Kućište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čelika</a:t>
            </a:r>
            <a:endParaRPr sz="650" dirty="0">
              <a:latin typeface="Arial"/>
              <a:cs typeface="Arial"/>
            </a:endParaRPr>
          </a:p>
          <a:p>
            <a:pPr marL="12700" marR="90170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Ražnja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mesna ploča od nehrđajućeg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9017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Pouzdani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motor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na  dnu</a:t>
            </a:r>
            <a:endParaRPr sz="650" dirty="0">
              <a:latin typeface="Arial"/>
              <a:cs typeface="Arial"/>
            </a:endParaRPr>
          </a:p>
          <a:p>
            <a:pPr marL="12700" marR="723900">
              <a:lnSpc>
                <a:spcPts val="1400"/>
              </a:lnSpc>
              <a:spcBef>
                <a:spcPts val="150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Ražanj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se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može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okretati lijevo i </a:t>
            </a:r>
            <a:r>
              <a:rPr sz="650" spc="10" dirty="0" err="1">
                <a:solidFill>
                  <a:srgbClr val="221F1F"/>
                </a:solidFill>
                <a:latin typeface="Arial"/>
                <a:cs typeface="Arial"/>
              </a:rPr>
              <a:t>desno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723900">
              <a:lnSpc>
                <a:spcPts val="1400"/>
              </a:lnSpc>
              <a:spcBef>
                <a:spcPts val="150"/>
              </a:spcBef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Ražanj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i 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plamenici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su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prilagodljivi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723900">
              <a:lnSpc>
                <a:spcPts val="1400"/>
              </a:lnSpc>
              <a:spcBef>
                <a:spcPts val="150"/>
              </a:spcBef>
            </a:pP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Jednostavno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čišćenje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9687" y="3630638"/>
            <a:ext cx="1003289" cy="18010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Snaga  </a:t>
            </a: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lang="hr-HR"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težina </a:t>
            </a: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Bruto</a:t>
            </a:r>
            <a:r>
              <a:rPr lang="hr-HR"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lang="hr-HR"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lang="hr-HR"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Dimenzije pakiranja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 </a:t>
            </a: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pakiranja  Ambalažni</a:t>
            </a:r>
            <a:r>
              <a:rPr lang="hr-HR"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materijal  </a:t>
            </a:r>
          </a:p>
          <a:p>
            <a:pPr marL="12700" marR="5080">
              <a:lnSpc>
                <a:spcPct val="166200"/>
              </a:lnSpc>
            </a:pP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HS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carinski</a:t>
            </a:r>
            <a:r>
              <a:rPr lang="hr-HR" sz="650" spc="-9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kod</a:t>
            </a:r>
          </a:p>
          <a:p>
            <a:pPr marL="12700" marR="5080">
              <a:lnSpc>
                <a:spcPct val="166200"/>
              </a:lnSpc>
            </a:pP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EAN kod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Broj</a:t>
            </a:r>
            <a:r>
              <a:rPr lang="hr-HR"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Artikla</a:t>
            </a:r>
            <a:endParaRPr lang="hr-HR"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145289" y="3633754"/>
            <a:ext cx="1343146" cy="1813316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16,60 kW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</a:t>
            </a:r>
            <a:r>
              <a:rPr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44,0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49,0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V1262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Š664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D565</a:t>
            </a:r>
            <a:r>
              <a:rPr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V1360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Š760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D650</a:t>
            </a:r>
            <a:r>
              <a:rPr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0,67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s</a:t>
            </a:r>
            <a:r>
              <a:rPr sz="650" spc="-2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8419818090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8719632124740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09370220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5304002"/>
            <a:ext cx="1628775" cy="65017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Maks.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80 kg mesa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Prečnik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mesne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ploče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: 190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Dimenzije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ražnja: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12 x12 mm 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Dužina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ražnja: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930 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6017259"/>
            <a:ext cx="2297430" cy="33727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Ražanj brzine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rotacije: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rotacija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minuti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endParaRPr lang="hr-HR" sz="650" spc="-5" dirty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Potrošnja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plina:</a:t>
            </a:r>
            <a:r>
              <a:rPr sz="65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1.310m3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h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5375" y="0"/>
                </a:lnTo>
                <a:lnTo>
                  <a:pt x="7295375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4892027" y="0"/>
                </a:lnTo>
                <a:lnTo>
                  <a:pt x="4892027" y="627380"/>
                </a:lnTo>
                <a:lnTo>
                  <a:pt x="2886456" y="627380"/>
                </a:lnTo>
                <a:lnTo>
                  <a:pt x="2886456" y="0"/>
                </a:lnTo>
                <a:lnTo>
                  <a:pt x="0" y="0"/>
                </a:lnTo>
                <a:lnTo>
                  <a:pt x="0" y="627380"/>
                </a:lnTo>
                <a:lnTo>
                  <a:pt x="0" y="627888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783835" y="272796"/>
            <a:ext cx="1530508" cy="266140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5278374" y="6916673"/>
            <a:ext cx="2030095" cy="2479675"/>
            <a:chOff x="5278374" y="6916673"/>
            <a:chExt cx="2030095" cy="2479675"/>
          </a:xfrm>
        </p:grpSpPr>
        <p:sp>
          <p:nvSpPr>
            <p:cNvPr id="23" name="object 23"/>
            <p:cNvSpPr/>
            <p:nvPr/>
          </p:nvSpPr>
          <p:spPr>
            <a:xfrm>
              <a:off x="5512307" y="7030212"/>
              <a:ext cx="1627632" cy="2206751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291328" y="6929627"/>
              <a:ext cx="2004060" cy="2453640"/>
            </a:xfrm>
            <a:custGeom>
              <a:avLst/>
              <a:gdLst/>
              <a:ahLst/>
              <a:cxnLst/>
              <a:rect l="l" t="t" r="r" b="b"/>
              <a:pathLst>
                <a:path w="2004059" h="2453640">
                  <a:moveTo>
                    <a:pt x="0" y="12192"/>
                  </a:moveTo>
                  <a:lnTo>
                    <a:pt x="0" y="2441447"/>
                  </a:lnTo>
                  <a:lnTo>
                    <a:pt x="0" y="2453640"/>
                  </a:lnTo>
                  <a:lnTo>
                    <a:pt x="12192" y="2453640"/>
                  </a:lnTo>
                  <a:lnTo>
                    <a:pt x="1991867" y="2453640"/>
                  </a:lnTo>
                  <a:lnTo>
                    <a:pt x="2004059" y="2453640"/>
                  </a:lnTo>
                  <a:lnTo>
                    <a:pt x="2004059" y="2441447"/>
                  </a:lnTo>
                  <a:lnTo>
                    <a:pt x="2004059" y="12192"/>
                  </a:lnTo>
                  <a:lnTo>
                    <a:pt x="2004059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2873502" y="7341869"/>
            <a:ext cx="2032000" cy="2054860"/>
            <a:chOff x="2873502" y="7341869"/>
            <a:chExt cx="2032000" cy="2054860"/>
          </a:xfrm>
        </p:grpSpPr>
        <p:sp>
          <p:nvSpPr>
            <p:cNvPr id="26" name="object 26"/>
            <p:cNvSpPr/>
            <p:nvPr/>
          </p:nvSpPr>
          <p:spPr>
            <a:xfrm>
              <a:off x="2898648" y="7383780"/>
              <a:ext cx="1979675" cy="1950766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886456" y="7354823"/>
              <a:ext cx="2005964" cy="2028825"/>
            </a:xfrm>
            <a:custGeom>
              <a:avLst/>
              <a:gdLst/>
              <a:ahLst/>
              <a:cxnLst/>
              <a:rect l="l" t="t" r="r" b="b"/>
              <a:pathLst>
                <a:path w="2005964" h="2028825">
                  <a:moveTo>
                    <a:pt x="0" y="13716"/>
                  </a:moveTo>
                  <a:lnTo>
                    <a:pt x="0" y="2016252"/>
                  </a:lnTo>
                  <a:lnTo>
                    <a:pt x="0" y="2028444"/>
                  </a:lnTo>
                  <a:lnTo>
                    <a:pt x="12192" y="2028444"/>
                  </a:lnTo>
                  <a:lnTo>
                    <a:pt x="1991867" y="2028444"/>
                  </a:lnTo>
                  <a:lnTo>
                    <a:pt x="2005583" y="2028444"/>
                  </a:lnTo>
                  <a:lnTo>
                    <a:pt x="2005583" y="2016252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971795" y="1728713"/>
            <a:ext cx="1826895" cy="79380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7305">
              <a:lnSpc>
                <a:spcPct val="100000"/>
              </a:lnSpc>
              <a:spcBef>
                <a:spcPts val="90"/>
              </a:spcBef>
            </a:pPr>
            <a:r>
              <a:rPr sz="1850" spc="-15" dirty="0">
                <a:solidFill>
                  <a:srgbClr val="929498"/>
                </a:solidFill>
                <a:latin typeface="Arial"/>
                <a:cs typeface="Arial"/>
              </a:rPr>
              <a:t>DÖNER</a:t>
            </a:r>
            <a:r>
              <a:rPr sz="1850" spc="-2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GRILL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1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3 PLAMENIKA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-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TM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-</a:t>
            </a:r>
            <a:r>
              <a:rPr sz="850" spc="-7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PLIN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461515" y="9475743"/>
            <a:ext cx="1285875" cy="25583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podesivim ražnjem </a:t>
            </a:r>
            <a:r>
              <a:rPr sz="650" spc="-10" dirty="0" err="1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FFFFFF"/>
                </a:solidFill>
                <a:latin typeface="Arial"/>
                <a:cs typeface="Arial"/>
              </a:rPr>
              <a:t>savršen</a:t>
            </a: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endParaRPr sz="650" dirty="0">
              <a:latin typeface="Arial"/>
              <a:cs typeface="Arial"/>
            </a:endParaRPr>
          </a:p>
          <a:p>
            <a:pPr marL="547370">
              <a:lnSpc>
                <a:spcPct val="100000"/>
              </a:lnSpc>
              <a:spcBef>
                <a:spcPts val="320"/>
              </a:spcBef>
            </a:pPr>
            <a:r>
              <a:rPr sz="650" spc="-10" dirty="0" err="1" smtClean="0">
                <a:solidFill>
                  <a:srgbClr val="FFFFFF"/>
                </a:solidFill>
                <a:latin typeface="Arial"/>
                <a:cs typeface="Arial"/>
              </a:rPr>
              <a:t>priprem</a:t>
            </a: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210597" y="9486400"/>
            <a:ext cx="89725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demontira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čisti</a:t>
            </a:r>
            <a:endParaRPr sz="6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28918" y="9496350"/>
            <a:ext cx="1355725" cy="221856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Opremljen doner roštiljem od </a:t>
            </a:r>
            <a:r>
              <a:rPr sz="650" spc="10" dirty="0" err="1">
                <a:solidFill>
                  <a:srgbClr val="FFFFFF"/>
                </a:solidFill>
                <a:latin typeface="Arial"/>
                <a:cs typeface="Arial"/>
              </a:rPr>
              <a:t>nehrđajućeg</a:t>
            </a:r>
            <a:r>
              <a:rPr sz="6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15" dirty="0" err="1" smtClean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r>
              <a:rPr lang="hr-HR" sz="650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lang="hr-HR" sz="650" spc="-5" dirty="0" smtClean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65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kapaljkom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435842" y="3168920"/>
            <a:ext cx="2406015" cy="129394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Profesionalni roštilj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Döner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Gyros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Kebab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endParaRPr lang="hr-HR" sz="650" spc="-10" dirty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Opremljen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s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a</a:t>
            </a:r>
            <a:r>
              <a:rPr sz="650" spc="3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3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plinska</a:t>
            </a:r>
            <a:r>
              <a:rPr sz="650" spc="-5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plamenika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5"/>
              </a:spcBef>
            </a:pP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Temperatura se </a:t>
            </a:r>
            <a:r>
              <a:rPr sz="600" spc="15" dirty="0">
                <a:solidFill>
                  <a:srgbClr val="221F1F"/>
                </a:solidFill>
                <a:latin typeface="Arial"/>
                <a:cs typeface="Arial"/>
              </a:rPr>
              <a:t>može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podesiti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00" spc="10" dirty="0" err="1">
                <a:solidFill>
                  <a:srgbClr val="221F1F"/>
                </a:solidFill>
                <a:latin typeface="Arial"/>
                <a:cs typeface="Arial"/>
              </a:rPr>
              <a:t>svaki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5" dirty="0" err="1" smtClean="0">
                <a:solidFill>
                  <a:srgbClr val="221F1F"/>
                </a:solidFill>
                <a:latin typeface="Arial"/>
                <a:cs typeface="Arial"/>
              </a:rPr>
              <a:t>plamenik</a:t>
            </a:r>
            <a:endParaRPr lang="hr-HR" sz="60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5"/>
              </a:spcBef>
            </a:pPr>
            <a:r>
              <a:rPr sz="60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Zaštitna mreža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od  nehrđajućeg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čelika (AISI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310) </a:t>
            </a:r>
            <a:endParaRPr lang="hr-HR" sz="60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5"/>
              </a:spcBef>
            </a:pPr>
            <a:r>
              <a:rPr sz="600" spc="10" dirty="0" err="1" smtClean="0">
                <a:solidFill>
                  <a:srgbClr val="221F1F"/>
                </a:solidFill>
                <a:latin typeface="Arial"/>
                <a:cs typeface="Arial"/>
              </a:rPr>
              <a:t>Opremljena</a:t>
            </a:r>
            <a:r>
              <a:rPr sz="60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posudom za kapanje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od  nehrđajućeg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Kućište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čelika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Ražanj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meso 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čelika,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pouzdani motor na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vrhu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4595384"/>
            <a:ext cx="1664970" cy="5629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Ražanj se može okretati lijevo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desno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endParaRPr lang="hr-HR" sz="650" spc="5" dirty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5" dirty="0" err="1" smtClean="0">
                <a:solidFill>
                  <a:srgbClr val="221F1F"/>
                </a:solidFill>
                <a:latin typeface="Arial"/>
                <a:cs typeface="Arial"/>
              </a:rPr>
              <a:t>Ražanj</a:t>
            </a:r>
            <a:r>
              <a:rPr lang="hr-HR"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je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podesiv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endParaRPr lang="hr-HR" sz="650" spc="-10" dirty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Lako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</a:t>
            </a:r>
            <a:r>
              <a:rPr sz="650" spc="-7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87" y="3630638"/>
            <a:ext cx="1235000" cy="1813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 smtClean="0">
                <a:solidFill>
                  <a:srgbClr val="ECCA17"/>
                </a:solidFill>
                <a:latin typeface="Arial"/>
                <a:cs typeface="Arial"/>
              </a:rPr>
              <a:t>Snaga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5" dirty="0" err="1" smtClean="0">
                <a:solidFill>
                  <a:srgbClr val="ECCA17"/>
                </a:solidFill>
                <a:latin typeface="Arial"/>
                <a:cs typeface="Arial"/>
              </a:rPr>
              <a:t>Bruto</a:t>
            </a:r>
            <a:r>
              <a:rPr sz="650" spc="-95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 </a:t>
            </a:r>
            <a:r>
              <a:rPr sz="650" spc="-10" dirty="0" err="1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10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 err="1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10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 err="1" smtClean="0">
                <a:solidFill>
                  <a:srgbClr val="ECCA17"/>
                </a:solidFill>
                <a:latin typeface="Arial"/>
                <a:cs typeface="Arial"/>
              </a:rPr>
              <a:t>Ambalažni</a:t>
            </a:r>
            <a:r>
              <a:rPr sz="650" spc="-55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materijal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Tarifni broj</a:t>
            </a: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EAN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ECCA17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145289" y="3633754"/>
            <a:ext cx="1250315" cy="1821908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9,96 kW</a:t>
            </a:r>
            <a:endParaRPr sz="650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230V </a:t>
            </a: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50Hz </a:t>
            </a: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/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 1faza</a:t>
            </a:r>
            <a:endParaRPr sz="650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26,0</a:t>
            </a:r>
            <a:r>
              <a:rPr sz="650" spc="-95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sz="650" spc="15" dirty="0" smtClean="0">
                <a:solidFill>
                  <a:srgbClr val="ECCA17"/>
                </a:solidFill>
                <a:latin typeface="Arial"/>
                <a:cs typeface="Arial"/>
              </a:rPr>
              <a:t>31,0</a:t>
            </a:r>
            <a:r>
              <a:rPr sz="650" spc="-85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20" dirty="0" smtClean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 smtClean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0"/>
              </a:spcBef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V982 </a:t>
            </a: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Š640 </a:t>
            </a: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D545 mm </a:t>
            </a:r>
            <a:endParaRPr lang="hr-HR" sz="650" spc="-10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0"/>
              </a:spcBef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V1080 </a:t>
            </a: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x  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Š740 </a:t>
            </a: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D650 mm</a:t>
            </a:r>
            <a:endParaRPr sz="650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0,52 </a:t>
            </a:r>
            <a:r>
              <a:rPr sz="650" spc="-10" dirty="0" err="1" smtClean="0">
                <a:solidFill>
                  <a:srgbClr val="ECCA17"/>
                </a:solidFill>
                <a:latin typeface="Arial"/>
                <a:cs typeface="Arial"/>
              </a:rPr>
              <a:t>cbm</a:t>
            </a:r>
            <a:endParaRPr sz="650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 err="1" smtClean="0">
                <a:solidFill>
                  <a:srgbClr val="ECCA17"/>
                </a:solidFill>
                <a:latin typeface="Arial"/>
                <a:cs typeface="Arial"/>
              </a:rPr>
              <a:t>Kartonska</a:t>
            </a:r>
            <a:r>
              <a:rPr sz="650" spc="15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0" dirty="0" err="1" smtClean="0">
                <a:solidFill>
                  <a:srgbClr val="ECCA17"/>
                </a:solidFill>
                <a:latin typeface="Arial"/>
                <a:cs typeface="Arial"/>
              </a:rPr>
              <a:t>kutija</a:t>
            </a:r>
            <a:r>
              <a:rPr sz="650" spc="1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5" dirty="0" smtClean="0">
                <a:solidFill>
                  <a:srgbClr val="ECCA17"/>
                </a:solidFill>
                <a:latin typeface="Arial"/>
                <a:cs typeface="Arial"/>
              </a:rPr>
              <a:t>s</a:t>
            </a:r>
            <a:r>
              <a:rPr sz="650" spc="-15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0" dirty="0" err="1" smtClean="0">
                <a:solidFill>
                  <a:srgbClr val="ECCA17"/>
                </a:solidFill>
                <a:latin typeface="Arial"/>
                <a:cs typeface="Arial"/>
              </a:rPr>
              <a:t>pjenom</a:t>
            </a:r>
            <a:endParaRPr sz="650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 smtClean="0">
                <a:solidFill>
                  <a:srgbClr val="ECCA17"/>
                </a:solidFill>
                <a:latin typeface="Arial"/>
                <a:cs typeface="Arial"/>
              </a:rPr>
              <a:t>8419818090</a:t>
            </a:r>
            <a:endParaRPr sz="650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 smtClean="0">
                <a:solidFill>
                  <a:srgbClr val="ECCA17"/>
                </a:solidFill>
                <a:latin typeface="Arial"/>
                <a:cs typeface="Arial"/>
              </a:rPr>
              <a:t>8719632124757</a:t>
            </a:r>
            <a:endParaRPr sz="650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 smtClean="0">
                <a:solidFill>
                  <a:srgbClr val="ECCA17"/>
                </a:solidFill>
                <a:latin typeface="Arial"/>
                <a:cs typeface="Arial"/>
              </a:rPr>
              <a:t>09370225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5228582"/>
            <a:ext cx="1628775" cy="78867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Maks.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30 kg mesa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endParaRPr lang="hr-HR" sz="650" spc="-10" dirty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Prečnik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mesne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ploče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: 190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endParaRPr lang="hr-HR" sz="650" spc="-10" dirty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Dimenzije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ražnja: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12 x12 mm 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endParaRPr lang="hr-HR" sz="650" spc="-10" dirty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Dužina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ražnja: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608 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6066280"/>
            <a:ext cx="2297430" cy="33727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Ražanj brzine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rotacije: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rotacija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minuti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Potrošnja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plina:</a:t>
            </a:r>
            <a:r>
              <a:rPr sz="65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0,786m3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h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248144"/>
            <a:ext cx="826135" cy="207645"/>
          </a:xfrm>
          <a:custGeom>
            <a:avLst/>
            <a:gdLst/>
            <a:ahLst/>
            <a:cxnLst/>
            <a:rect l="l" t="t" r="r" b="b"/>
            <a:pathLst>
              <a:path w="826135" h="207645">
                <a:moveTo>
                  <a:pt x="826008" y="207263"/>
                </a:moveTo>
                <a:lnTo>
                  <a:pt x="0" y="207263"/>
                </a:lnTo>
                <a:lnTo>
                  <a:pt x="0" y="0"/>
                </a:lnTo>
                <a:lnTo>
                  <a:pt x="826008" y="0"/>
                </a:lnTo>
                <a:lnTo>
                  <a:pt x="826008" y="207263"/>
                </a:lnTo>
                <a:close/>
              </a:path>
            </a:pathLst>
          </a:custGeom>
          <a:solidFill>
            <a:srgbClr val="F68C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893052"/>
            <a:ext cx="826135" cy="207645"/>
          </a:xfrm>
          <a:custGeom>
            <a:avLst/>
            <a:gdLst/>
            <a:ahLst/>
            <a:cxnLst/>
            <a:rect l="l" t="t" r="r" b="b"/>
            <a:pathLst>
              <a:path w="826135" h="207645">
                <a:moveTo>
                  <a:pt x="826008" y="207264"/>
                </a:moveTo>
                <a:lnTo>
                  <a:pt x="0" y="207264"/>
                </a:lnTo>
                <a:lnTo>
                  <a:pt x="0" y="0"/>
                </a:lnTo>
                <a:lnTo>
                  <a:pt x="826008" y="0"/>
                </a:lnTo>
                <a:lnTo>
                  <a:pt x="826008" y="207264"/>
                </a:lnTo>
                <a:close/>
              </a:path>
            </a:pathLst>
          </a:custGeom>
          <a:solidFill>
            <a:srgbClr val="FFCA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8673083"/>
            <a:ext cx="826135" cy="207645"/>
          </a:xfrm>
          <a:custGeom>
            <a:avLst/>
            <a:gdLst/>
            <a:ahLst/>
            <a:cxnLst/>
            <a:rect l="l" t="t" r="r" b="b"/>
            <a:pathLst>
              <a:path w="826135" h="207645">
                <a:moveTo>
                  <a:pt x="826008" y="207264"/>
                </a:moveTo>
                <a:lnTo>
                  <a:pt x="0" y="207264"/>
                </a:lnTo>
                <a:lnTo>
                  <a:pt x="0" y="0"/>
                </a:lnTo>
                <a:lnTo>
                  <a:pt x="826008" y="0"/>
                </a:lnTo>
                <a:lnTo>
                  <a:pt x="826008" y="207264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7604759"/>
            <a:ext cx="826135" cy="207645"/>
          </a:xfrm>
          <a:custGeom>
            <a:avLst/>
            <a:gdLst/>
            <a:ahLst/>
            <a:cxnLst/>
            <a:rect l="l" t="t" r="r" b="b"/>
            <a:pathLst>
              <a:path w="826135" h="207645">
                <a:moveTo>
                  <a:pt x="826008" y="207263"/>
                </a:moveTo>
                <a:lnTo>
                  <a:pt x="0" y="207263"/>
                </a:lnTo>
                <a:lnTo>
                  <a:pt x="0" y="0"/>
                </a:lnTo>
                <a:lnTo>
                  <a:pt x="826008" y="0"/>
                </a:lnTo>
                <a:lnTo>
                  <a:pt x="826008" y="207263"/>
                </a:lnTo>
                <a:close/>
              </a:path>
            </a:pathLst>
          </a:custGeom>
          <a:solidFill>
            <a:srgbClr val="AC4F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9028176"/>
            <a:ext cx="826135" cy="207645"/>
          </a:xfrm>
          <a:custGeom>
            <a:avLst/>
            <a:gdLst/>
            <a:ahLst/>
            <a:cxnLst/>
            <a:rect l="l" t="t" r="r" b="b"/>
            <a:pathLst>
              <a:path w="826135" h="207645">
                <a:moveTo>
                  <a:pt x="826008" y="207263"/>
                </a:moveTo>
                <a:lnTo>
                  <a:pt x="0" y="207263"/>
                </a:lnTo>
                <a:lnTo>
                  <a:pt x="0" y="0"/>
                </a:lnTo>
                <a:lnTo>
                  <a:pt x="826008" y="0"/>
                </a:lnTo>
                <a:lnTo>
                  <a:pt x="826008" y="207263"/>
                </a:lnTo>
                <a:close/>
              </a:path>
            </a:pathLst>
          </a:custGeom>
          <a:solidFill>
            <a:srgbClr val="79C1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7961376"/>
            <a:ext cx="826135" cy="207645"/>
          </a:xfrm>
          <a:custGeom>
            <a:avLst/>
            <a:gdLst/>
            <a:ahLst/>
            <a:cxnLst/>
            <a:rect l="l" t="t" r="r" b="b"/>
            <a:pathLst>
              <a:path w="826135" h="207645">
                <a:moveTo>
                  <a:pt x="826008" y="207263"/>
                </a:moveTo>
                <a:lnTo>
                  <a:pt x="0" y="207263"/>
                </a:lnTo>
                <a:lnTo>
                  <a:pt x="0" y="0"/>
                </a:lnTo>
                <a:lnTo>
                  <a:pt x="826008" y="0"/>
                </a:lnTo>
                <a:lnTo>
                  <a:pt x="826008" y="207263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9383267"/>
            <a:ext cx="826135" cy="207645"/>
          </a:xfrm>
          <a:custGeom>
            <a:avLst/>
            <a:gdLst/>
            <a:ahLst/>
            <a:cxnLst/>
            <a:rect l="l" t="t" r="r" b="b"/>
            <a:pathLst>
              <a:path w="826135" h="207645">
                <a:moveTo>
                  <a:pt x="826008" y="207264"/>
                </a:moveTo>
                <a:lnTo>
                  <a:pt x="0" y="207264"/>
                </a:lnTo>
                <a:lnTo>
                  <a:pt x="0" y="0"/>
                </a:lnTo>
                <a:lnTo>
                  <a:pt x="826008" y="0"/>
                </a:lnTo>
                <a:lnTo>
                  <a:pt x="826008" y="207264"/>
                </a:lnTo>
                <a:close/>
              </a:path>
            </a:pathLst>
          </a:custGeom>
          <a:solidFill>
            <a:srgbClr val="0074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8316467"/>
            <a:ext cx="826135" cy="207645"/>
          </a:xfrm>
          <a:custGeom>
            <a:avLst/>
            <a:gdLst/>
            <a:ahLst/>
            <a:cxnLst/>
            <a:rect l="l" t="t" r="r" b="b"/>
            <a:pathLst>
              <a:path w="826135" h="207645">
                <a:moveTo>
                  <a:pt x="826008" y="207264"/>
                </a:moveTo>
                <a:lnTo>
                  <a:pt x="0" y="207264"/>
                </a:lnTo>
                <a:lnTo>
                  <a:pt x="0" y="0"/>
                </a:lnTo>
                <a:lnTo>
                  <a:pt x="826008" y="0"/>
                </a:lnTo>
                <a:lnTo>
                  <a:pt x="826008" y="207264"/>
                </a:lnTo>
                <a:close/>
              </a:path>
            </a:pathLst>
          </a:custGeom>
          <a:solidFill>
            <a:srgbClr val="1F7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9738359"/>
            <a:ext cx="826135" cy="207645"/>
          </a:xfrm>
          <a:custGeom>
            <a:avLst/>
            <a:gdLst/>
            <a:ahLst/>
            <a:cxnLst/>
            <a:rect l="l" t="t" r="r" b="b"/>
            <a:pathLst>
              <a:path w="826135" h="207645">
                <a:moveTo>
                  <a:pt x="826008" y="207264"/>
                </a:moveTo>
                <a:lnTo>
                  <a:pt x="0" y="207264"/>
                </a:lnTo>
                <a:lnTo>
                  <a:pt x="0" y="0"/>
                </a:lnTo>
                <a:lnTo>
                  <a:pt x="826008" y="0"/>
                </a:lnTo>
                <a:lnTo>
                  <a:pt x="826008" y="207264"/>
                </a:lnTo>
                <a:close/>
              </a:path>
            </a:pathLst>
          </a:custGeom>
          <a:solidFill>
            <a:srgbClr val="9A9E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040369" y="7277643"/>
            <a:ext cx="1025525" cy="160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MAXIMA</a:t>
            </a:r>
            <a:r>
              <a:rPr sz="850" spc="-4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HOLLAND</a:t>
            </a:r>
            <a:endParaRPr sz="8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40394" y="7635330"/>
            <a:ext cx="807720" cy="46735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50" dirty="0">
                <a:solidFill>
                  <a:srgbClr val="929498"/>
                </a:solidFill>
                <a:latin typeface="Arial"/>
                <a:cs typeface="Arial"/>
              </a:rPr>
              <a:t>NIJVERHEIDSWEG</a:t>
            </a:r>
            <a:r>
              <a:rPr sz="550" spc="-3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929498"/>
                </a:solidFill>
                <a:latin typeface="Arial"/>
                <a:cs typeface="Arial"/>
              </a:rPr>
              <a:t>19F</a:t>
            </a:r>
            <a:endParaRPr sz="550">
              <a:latin typeface="Arial"/>
              <a:cs typeface="Arial"/>
            </a:endParaRPr>
          </a:p>
          <a:p>
            <a:pPr marL="12700" marR="79375">
              <a:lnSpc>
                <a:spcPct val="212699"/>
              </a:lnSpc>
            </a:pPr>
            <a:r>
              <a:rPr sz="550" dirty="0">
                <a:solidFill>
                  <a:srgbClr val="929498"/>
                </a:solidFill>
                <a:latin typeface="Arial"/>
                <a:cs typeface="Arial"/>
              </a:rPr>
              <a:t>3641 RP</a:t>
            </a:r>
            <a:r>
              <a:rPr sz="550" spc="-6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550" spc="5" dirty="0">
                <a:solidFill>
                  <a:srgbClr val="929498"/>
                </a:solidFill>
                <a:latin typeface="Arial"/>
                <a:cs typeface="Arial"/>
              </a:rPr>
              <a:t>MIJDRECHT  </a:t>
            </a:r>
            <a:r>
              <a:rPr sz="550" dirty="0">
                <a:solidFill>
                  <a:srgbClr val="929498"/>
                </a:solidFill>
                <a:latin typeface="Arial"/>
                <a:cs typeface="Arial"/>
              </a:rPr>
              <a:t>HOLANDIJA</a:t>
            </a:r>
            <a:endParaRPr sz="5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40394" y="8366854"/>
            <a:ext cx="1475105" cy="2895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50" spc="5" dirty="0">
                <a:solidFill>
                  <a:srgbClr val="929498"/>
                </a:solidFill>
                <a:latin typeface="Arial"/>
                <a:cs typeface="Arial"/>
              </a:rPr>
              <a:t>+ </a:t>
            </a:r>
            <a:r>
              <a:rPr sz="550" dirty="0">
                <a:solidFill>
                  <a:srgbClr val="929498"/>
                </a:solidFill>
                <a:latin typeface="Arial"/>
                <a:cs typeface="Arial"/>
              </a:rPr>
              <a:t>31 (0) 297 253</a:t>
            </a:r>
            <a:r>
              <a:rPr sz="550" spc="-1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929498"/>
                </a:solidFill>
                <a:latin typeface="Arial"/>
                <a:cs typeface="Arial"/>
              </a:rPr>
              <a:t>969</a:t>
            </a:r>
            <a:endParaRPr sz="5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461770" algn="l"/>
              </a:tabLst>
            </a:pPr>
            <a:r>
              <a:rPr sz="550" u="sng" spc="5" dirty="0">
                <a:solidFill>
                  <a:srgbClr val="929498"/>
                </a:solidFill>
                <a:uFill>
                  <a:solidFill>
                    <a:srgbClr val="939597"/>
                  </a:solidFill>
                </a:uFill>
                <a:latin typeface="Arial"/>
                <a:cs typeface="Arial"/>
                <a:hlinkClick r:id="rId2"/>
              </a:rPr>
              <a:t>INFO@MAXIMAHOLLAND.COM	</a:t>
            </a:r>
            <a:endParaRPr sz="5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40352" y="9734674"/>
            <a:ext cx="3931920" cy="990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15" dirty="0">
                <a:solidFill>
                  <a:srgbClr val="D1D2D3"/>
                </a:solidFill>
                <a:latin typeface="Arial"/>
                <a:cs typeface="Arial"/>
              </a:rPr>
              <a:t>Maxima </a:t>
            </a:r>
            <a:r>
              <a:rPr sz="450" spc="10" dirty="0">
                <a:solidFill>
                  <a:srgbClr val="D1D2D3"/>
                </a:solidFill>
                <a:latin typeface="Arial"/>
                <a:cs typeface="Arial"/>
              </a:rPr>
              <a:t>Holland </a:t>
            </a:r>
            <a:r>
              <a:rPr sz="450" spc="15" dirty="0">
                <a:solidFill>
                  <a:srgbClr val="D1D2D3"/>
                </a:solidFill>
                <a:latin typeface="Arial"/>
                <a:cs typeface="Arial"/>
              </a:rPr>
              <a:t>zadržava </a:t>
            </a:r>
            <a:r>
              <a:rPr sz="450" spc="10" dirty="0">
                <a:solidFill>
                  <a:srgbClr val="D1D2D3"/>
                </a:solidFill>
                <a:latin typeface="Arial"/>
                <a:cs typeface="Arial"/>
              </a:rPr>
              <a:t>pravo promjene tehničkih podataka </a:t>
            </a:r>
            <a:r>
              <a:rPr sz="450" spc="5" dirty="0">
                <a:solidFill>
                  <a:srgbClr val="D1D2D3"/>
                </a:solidFill>
                <a:latin typeface="Arial"/>
                <a:cs typeface="Arial"/>
              </a:rPr>
              <a:t>i </a:t>
            </a:r>
            <a:r>
              <a:rPr sz="450" spc="10" dirty="0">
                <a:solidFill>
                  <a:srgbClr val="D1D2D3"/>
                </a:solidFill>
                <a:latin typeface="Arial"/>
                <a:cs typeface="Arial"/>
              </a:rPr>
              <a:t>cijena bez prethodne </a:t>
            </a:r>
            <a:r>
              <a:rPr sz="450" spc="5" dirty="0">
                <a:solidFill>
                  <a:srgbClr val="D1D2D3"/>
                </a:solidFill>
                <a:latin typeface="Arial"/>
                <a:cs typeface="Arial"/>
              </a:rPr>
              <a:t>najave. </a:t>
            </a:r>
            <a:r>
              <a:rPr sz="450" spc="10" dirty="0">
                <a:solidFill>
                  <a:srgbClr val="D1D2D3"/>
                </a:solidFill>
                <a:latin typeface="Arial"/>
                <a:cs typeface="Arial"/>
              </a:rPr>
              <a:t>Iz ove </a:t>
            </a:r>
            <a:r>
              <a:rPr sz="450" spc="5" dirty="0">
                <a:solidFill>
                  <a:srgbClr val="D1D2D3"/>
                </a:solidFill>
                <a:latin typeface="Arial"/>
                <a:cs typeface="Arial"/>
              </a:rPr>
              <a:t>publikacije </a:t>
            </a:r>
            <a:r>
              <a:rPr sz="450" spc="10" dirty="0">
                <a:solidFill>
                  <a:srgbClr val="D1D2D3"/>
                </a:solidFill>
                <a:latin typeface="Arial"/>
                <a:cs typeface="Arial"/>
              </a:rPr>
              <a:t>ne </a:t>
            </a:r>
            <a:r>
              <a:rPr sz="450" spc="15" dirty="0">
                <a:solidFill>
                  <a:srgbClr val="D1D2D3"/>
                </a:solidFill>
                <a:latin typeface="Arial"/>
                <a:cs typeface="Arial"/>
              </a:rPr>
              <a:t>mogu se </a:t>
            </a:r>
            <a:r>
              <a:rPr sz="450" spc="5" dirty="0">
                <a:solidFill>
                  <a:srgbClr val="D1D2D3"/>
                </a:solidFill>
                <a:latin typeface="Arial"/>
                <a:cs typeface="Arial"/>
              </a:rPr>
              <a:t>izvesti </a:t>
            </a:r>
            <a:r>
              <a:rPr sz="450" spc="10" dirty="0">
                <a:solidFill>
                  <a:srgbClr val="D1D2D3"/>
                </a:solidFill>
                <a:latin typeface="Arial"/>
                <a:cs typeface="Arial"/>
              </a:rPr>
              <a:t>nikakva</a:t>
            </a:r>
            <a:r>
              <a:rPr sz="450" spc="35" dirty="0">
                <a:solidFill>
                  <a:srgbClr val="D1D2D3"/>
                </a:solidFill>
                <a:latin typeface="Arial"/>
                <a:cs typeface="Arial"/>
              </a:rPr>
              <a:t> </a:t>
            </a:r>
            <a:r>
              <a:rPr sz="450" spc="5" dirty="0">
                <a:solidFill>
                  <a:srgbClr val="D1D2D3"/>
                </a:solidFill>
                <a:latin typeface="Arial"/>
                <a:cs typeface="Arial"/>
              </a:rPr>
              <a:t>prava.</a:t>
            </a:r>
            <a:endParaRPr sz="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5375" y="0"/>
                </a:lnTo>
                <a:lnTo>
                  <a:pt x="7295375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4892027" y="0"/>
                </a:lnTo>
                <a:lnTo>
                  <a:pt x="4892027" y="627380"/>
                </a:lnTo>
                <a:lnTo>
                  <a:pt x="2886456" y="627380"/>
                </a:lnTo>
                <a:lnTo>
                  <a:pt x="2886456" y="0"/>
                </a:lnTo>
                <a:lnTo>
                  <a:pt x="0" y="0"/>
                </a:lnTo>
                <a:lnTo>
                  <a:pt x="0" y="627380"/>
                </a:lnTo>
                <a:lnTo>
                  <a:pt x="0" y="627888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928615" y="342900"/>
            <a:ext cx="1322832" cy="261975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5278374" y="6534150"/>
            <a:ext cx="2030095" cy="2862580"/>
            <a:chOff x="5278374" y="6534150"/>
            <a:chExt cx="2030095" cy="2862580"/>
          </a:xfrm>
        </p:grpSpPr>
        <p:sp>
          <p:nvSpPr>
            <p:cNvPr id="23" name="object 23"/>
            <p:cNvSpPr/>
            <p:nvPr/>
          </p:nvSpPr>
          <p:spPr>
            <a:xfrm>
              <a:off x="5603675" y="6841236"/>
              <a:ext cx="1511880" cy="240804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291328" y="6547103"/>
              <a:ext cx="2004060" cy="2836545"/>
            </a:xfrm>
            <a:custGeom>
              <a:avLst/>
              <a:gdLst/>
              <a:ahLst/>
              <a:cxnLst/>
              <a:rect l="l" t="t" r="r" b="b"/>
              <a:pathLst>
                <a:path w="2004059" h="2836545">
                  <a:moveTo>
                    <a:pt x="0" y="12192"/>
                  </a:moveTo>
                  <a:lnTo>
                    <a:pt x="0" y="2823972"/>
                  </a:lnTo>
                  <a:lnTo>
                    <a:pt x="0" y="2836164"/>
                  </a:lnTo>
                  <a:lnTo>
                    <a:pt x="12192" y="2836164"/>
                  </a:lnTo>
                  <a:lnTo>
                    <a:pt x="1991867" y="2836164"/>
                  </a:lnTo>
                  <a:lnTo>
                    <a:pt x="2004059" y="2836164"/>
                  </a:lnTo>
                  <a:lnTo>
                    <a:pt x="2004059" y="2823972"/>
                  </a:lnTo>
                  <a:lnTo>
                    <a:pt x="2004059" y="12192"/>
                  </a:lnTo>
                  <a:lnTo>
                    <a:pt x="2004059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2873502" y="7341869"/>
            <a:ext cx="2032000" cy="2054860"/>
            <a:chOff x="2873502" y="7341869"/>
            <a:chExt cx="2032000" cy="2054860"/>
          </a:xfrm>
        </p:grpSpPr>
        <p:sp>
          <p:nvSpPr>
            <p:cNvPr id="26" name="object 26"/>
            <p:cNvSpPr/>
            <p:nvPr/>
          </p:nvSpPr>
          <p:spPr>
            <a:xfrm>
              <a:off x="2962656" y="7368539"/>
              <a:ext cx="1915667" cy="200253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886456" y="7354823"/>
              <a:ext cx="2005964" cy="2028825"/>
            </a:xfrm>
            <a:custGeom>
              <a:avLst/>
              <a:gdLst/>
              <a:ahLst/>
              <a:cxnLst/>
              <a:rect l="l" t="t" r="r" b="b"/>
              <a:pathLst>
                <a:path w="2005964" h="2028825">
                  <a:moveTo>
                    <a:pt x="0" y="13716"/>
                  </a:moveTo>
                  <a:lnTo>
                    <a:pt x="0" y="2016252"/>
                  </a:lnTo>
                  <a:lnTo>
                    <a:pt x="0" y="2028444"/>
                  </a:lnTo>
                  <a:lnTo>
                    <a:pt x="12192" y="2028444"/>
                  </a:lnTo>
                  <a:lnTo>
                    <a:pt x="1991867" y="2028444"/>
                  </a:lnTo>
                  <a:lnTo>
                    <a:pt x="2005583" y="2028444"/>
                  </a:lnTo>
                  <a:lnTo>
                    <a:pt x="2005583" y="2016252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971795" y="1728713"/>
            <a:ext cx="1826895" cy="79380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7305">
              <a:lnSpc>
                <a:spcPct val="100000"/>
              </a:lnSpc>
              <a:spcBef>
                <a:spcPts val="90"/>
              </a:spcBef>
            </a:pPr>
            <a:r>
              <a:rPr sz="1850" spc="-15" dirty="0">
                <a:solidFill>
                  <a:srgbClr val="929498"/>
                </a:solidFill>
                <a:latin typeface="Arial"/>
                <a:cs typeface="Arial"/>
              </a:rPr>
              <a:t>DÖNER</a:t>
            </a:r>
            <a:r>
              <a:rPr sz="1850" spc="-2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GRILL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1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4 PLAMENIKA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-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TM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-</a:t>
            </a:r>
            <a:r>
              <a:rPr sz="850" spc="-7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PLIN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461515" y="9475743"/>
            <a:ext cx="1285875" cy="25583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podesivim ražnjem </a:t>
            </a:r>
            <a:r>
              <a:rPr sz="650" spc="-10" dirty="0" err="1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savršenu</a:t>
            </a:r>
            <a:endParaRPr sz="650" dirty="0">
              <a:latin typeface="Arial"/>
              <a:cs typeface="Arial"/>
            </a:endParaRPr>
          </a:p>
          <a:p>
            <a:pPr marL="547370">
              <a:lnSpc>
                <a:spcPct val="100000"/>
              </a:lnSpc>
              <a:spcBef>
                <a:spcPts val="32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pripremu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210597" y="9486400"/>
            <a:ext cx="89725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demontira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čisti</a:t>
            </a:r>
            <a:endParaRPr sz="6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28918" y="9488502"/>
            <a:ext cx="1852533" cy="221856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Opremljen doner roštiljem od </a:t>
            </a:r>
            <a:r>
              <a:rPr sz="650" spc="10" dirty="0" err="1">
                <a:solidFill>
                  <a:srgbClr val="FFFFFF"/>
                </a:solidFill>
                <a:latin typeface="Arial"/>
                <a:cs typeface="Arial"/>
              </a:rPr>
              <a:t>nehrđajućeg</a:t>
            </a:r>
            <a:r>
              <a:rPr sz="6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15" dirty="0" err="1" smtClean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r>
              <a:rPr lang="hr-HR" sz="650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lang="hr-HR" sz="650" spc="-5" dirty="0" smtClean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65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kapaljkom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435842" y="3168920"/>
            <a:ext cx="2406015" cy="129266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Profesionalni roštilj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Döner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Gyros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Kebab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Opremljen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sa</a:t>
            </a:r>
            <a:r>
              <a:rPr sz="650" spc="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4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plinska</a:t>
            </a:r>
            <a:r>
              <a:rPr sz="650" spc="-5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plamenika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5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Temperatura se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može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podesiti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10" dirty="0" err="1">
                <a:solidFill>
                  <a:srgbClr val="221F1F"/>
                </a:solidFill>
                <a:latin typeface="Arial"/>
                <a:cs typeface="Arial"/>
              </a:rPr>
              <a:t>svaki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plamenik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55"/>
              </a:spcBef>
            </a:pP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Zaštitna mreža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od  nehrđajućeg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čelika (AISI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310)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55"/>
              </a:spcBef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Opremljena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posudom za kapanje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od  nehrđajućeg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484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Kućište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čelika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62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Ražanj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meso 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čelika,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pouzdani motor na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vrhu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4595384"/>
            <a:ext cx="1664970" cy="33727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Ražanj se može okretati lijevo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desno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5" dirty="0" err="1" smtClean="0">
                <a:solidFill>
                  <a:srgbClr val="221F1F"/>
                </a:solidFill>
                <a:latin typeface="Arial"/>
                <a:cs typeface="Arial"/>
              </a:rPr>
              <a:t>Ražanj</a:t>
            </a:r>
            <a:r>
              <a:rPr lang="hr-HR"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je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podesiv  Lako se</a:t>
            </a:r>
            <a:r>
              <a:rPr sz="650" spc="-7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87" y="3630638"/>
            <a:ext cx="927048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Snaga  </a:t>
            </a: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lang="hr-HR"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težina </a:t>
            </a: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Bruto</a:t>
            </a:r>
            <a:r>
              <a:rPr lang="hr-HR"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lang="hr-HR"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lang="hr-HR"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Dimenzije pakiranja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 </a:t>
            </a: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pakiranja  Ambalažni</a:t>
            </a:r>
            <a:r>
              <a:rPr lang="hr-HR"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materijal  </a:t>
            </a:r>
          </a:p>
          <a:p>
            <a:pPr marL="12700" marR="5080">
              <a:lnSpc>
                <a:spcPct val="166200"/>
              </a:lnSpc>
            </a:pP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HS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carinski</a:t>
            </a:r>
            <a:r>
              <a:rPr lang="hr-HR" sz="650" spc="-9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kod</a:t>
            </a:r>
          </a:p>
          <a:p>
            <a:pPr marL="12700" marR="5080">
              <a:lnSpc>
                <a:spcPct val="166200"/>
              </a:lnSpc>
            </a:pP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EAN kod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Broj</a:t>
            </a:r>
            <a:r>
              <a:rPr lang="hr-HR"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Artikla</a:t>
            </a:r>
            <a:endParaRPr lang="hr-HR"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145289" y="3633754"/>
            <a:ext cx="1295400" cy="1809084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13,28 kW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30,0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35,0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V1142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Š640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D545 mm </a:t>
            </a:r>
            <a:endParaRPr lang="hr-HR" sz="650" spc="-10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V1240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Š740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D650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0,60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8419818090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8719632124764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09370230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1" y="5074342"/>
            <a:ext cx="1628775" cy="65017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Maks.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50 kg mesa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Prečnik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mesne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ploče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: 190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Dimenzije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ražnja: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12 x12 mm 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Dužina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ražnja: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770 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6017259"/>
            <a:ext cx="2297430" cy="33727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Ražanj brzine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rotacije: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rotacija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minuti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endParaRPr lang="hr-HR" sz="650" spc="-5" dirty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Potrošnja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plina:</a:t>
            </a:r>
            <a:r>
              <a:rPr sz="65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1.048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m3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h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5375" y="0"/>
                </a:lnTo>
                <a:lnTo>
                  <a:pt x="7295375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4892027" y="0"/>
                </a:lnTo>
                <a:lnTo>
                  <a:pt x="4892027" y="627380"/>
                </a:lnTo>
                <a:lnTo>
                  <a:pt x="2886456" y="627380"/>
                </a:lnTo>
                <a:lnTo>
                  <a:pt x="2886456" y="0"/>
                </a:lnTo>
                <a:lnTo>
                  <a:pt x="0" y="0"/>
                </a:lnTo>
                <a:lnTo>
                  <a:pt x="0" y="627380"/>
                </a:lnTo>
                <a:lnTo>
                  <a:pt x="0" y="627888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975250" y="135636"/>
            <a:ext cx="1297533" cy="282700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5278374" y="6534150"/>
            <a:ext cx="2030095" cy="2862580"/>
            <a:chOff x="5278374" y="6534150"/>
            <a:chExt cx="2030095" cy="2862580"/>
          </a:xfrm>
        </p:grpSpPr>
        <p:sp>
          <p:nvSpPr>
            <p:cNvPr id="23" name="object 23"/>
            <p:cNvSpPr/>
            <p:nvPr/>
          </p:nvSpPr>
          <p:spPr>
            <a:xfrm>
              <a:off x="5634228" y="6598919"/>
              <a:ext cx="1336040" cy="264719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291328" y="6547103"/>
              <a:ext cx="2004060" cy="2836545"/>
            </a:xfrm>
            <a:custGeom>
              <a:avLst/>
              <a:gdLst/>
              <a:ahLst/>
              <a:cxnLst/>
              <a:rect l="l" t="t" r="r" b="b"/>
              <a:pathLst>
                <a:path w="2004059" h="2836545">
                  <a:moveTo>
                    <a:pt x="0" y="12192"/>
                  </a:moveTo>
                  <a:lnTo>
                    <a:pt x="0" y="2823972"/>
                  </a:lnTo>
                  <a:lnTo>
                    <a:pt x="0" y="2836164"/>
                  </a:lnTo>
                  <a:lnTo>
                    <a:pt x="12192" y="2836164"/>
                  </a:lnTo>
                  <a:lnTo>
                    <a:pt x="1991867" y="2836164"/>
                  </a:lnTo>
                  <a:lnTo>
                    <a:pt x="2004059" y="2836164"/>
                  </a:lnTo>
                  <a:lnTo>
                    <a:pt x="2004059" y="2823972"/>
                  </a:lnTo>
                  <a:lnTo>
                    <a:pt x="2004059" y="12192"/>
                  </a:lnTo>
                  <a:lnTo>
                    <a:pt x="2004059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2873502" y="7341869"/>
            <a:ext cx="2032000" cy="2054860"/>
            <a:chOff x="2873502" y="7341869"/>
            <a:chExt cx="2032000" cy="2054860"/>
          </a:xfrm>
        </p:grpSpPr>
        <p:sp>
          <p:nvSpPr>
            <p:cNvPr id="26" name="object 26"/>
            <p:cNvSpPr/>
            <p:nvPr/>
          </p:nvSpPr>
          <p:spPr>
            <a:xfrm>
              <a:off x="2983955" y="7368539"/>
              <a:ext cx="1894368" cy="200253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886456" y="7354823"/>
              <a:ext cx="2005964" cy="2028825"/>
            </a:xfrm>
            <a:custGeom>
              <a:avLst/>
              <a:gdLst/>
              <a:ahLst/>
              <a:cxnLst/>
              <a:rect l="l" t="t" r="r" b="b"/>
              <a:pathLst>
                <a:path w="2005964" h="2028825">
                  <a:moveTo>
                    <a:pt x="0" y="13716"/>
                  </a:moveTo>
                  <a:lnTo>
                    <a:pt x="0" y="2016252"/>
                  </a:lnTo>
                  <a:lnTo>
                    <a:pt x="0" y="2028444"/>
                  </a:lnTo>
                  <a:lnTo>
                    <a:pt x="12192" y="2028444"/>
                  </a:lnTo>
                  <a:lnTo>
                    <a:pt x="1991867" y="2028444"/>
                  </a:lnTo>
                  <a:lnTo>
                    <a:pt x="2005583" y="2028444"/>
                  </a:lnTo>
                  <a:lnTo>
                    <a:pt x="2005583" y="2016252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971795" y="1728713"/>
            <a:ext cx="1826895" cy="9264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7305">
              <a:lnSpc>
                <a:spcPct val="100000"/>
              </a:lnSpc>
              <a:spcBef>
                <a:spcPts val="90"/>
              </a:spcBef>
            </a:pPr>
            <a:r>
              <a:rPr sz="1850" spc="-15" dirty="0">
                <a:solidFill>
                  <a:srgbClr val="929498"/>
                </a:solidFill>
                <a:latin typeface="Arial"/>
                <a:cs typeface="Arial"/>
              </a:rPr>
              <a:t>DÖNER</a:t>
            </a:r>
            <a:r>
              <a:rPr sz="1850" spc="-2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GRILL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1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5 PLAMENIKA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-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TM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-</a:t>
            </a:r>
            <a:r>
              <a:rPr sz="850" spc="-7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PLIN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  <a:p>
            <a:pPr marL="909955">
              <a:lnSpc>
                <a:spcPct val="100000"/>
              </a:lnSpc>
            </a:pPr>
            <a:endParaRPr sz="8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461515" y="9475743"/>
            <a:ext cx="1285875" cy="25583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podesivim ražnjem </a:t>
            </a:r>
            <a:r>
              <a:rPr sz="650" spc="-10" dirty="0" err="1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savršenu</a:t>
            </a:r>
            <a:endParaRPr sz="650" dirty="0">
              <a:latin typeface="Arial"/>
              <a:cs typeface="Arial"/>
            </a:endParaRPr>
          </a:p>
          <a:p>
            <a:pPr marL="547370">
              <a:lnSpc>
                <a:spcPct val="100000"/>
              </a:lnSpc>
              <a:spcBef>
                <a:spcPts val="32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pripremu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210597" y="9486400"/>
            <a:ext cx="89725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demontira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čisti</a:t>
            </a:r>
            <a:endParaRPr sz="6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28918" y="9496350"/>
            <a:ext cx="1355725" cy="221856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Opremljen doner roštiljem od </a:t>
            </a:r>
            <a:r>
              <a:rPr sz="650" spc="10" dirty="0" err="1">
                <a:solidFill>
                  <a:srgbClr val="FFFFFF"/>
                </a:solidFill>
                <a:latin typeface="Arial"/>
                <a:cs typeface="Arial"/>
              </a:rPr>
              <a:t>nehrđajućeg</a:t>
            </a:r>
            <a:r>
              <a:rPr sz="6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15" dirty="0" err="1" smtClean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r>
              <a:rPr lang="hr-HR" sz="650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lang="hr-HR" sz="650" spc="-5" dirty="0" smtClean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65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kapaljkom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435842" y="3168920"/>
            <a:ext cx="2406015" cy="129394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Profesionalni roštilj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Döner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Gyros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Kebab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Opremljen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</a:t>
            </a:r>
            <a:r>
              <a:rPr sz="650" spc="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5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plinskih</a:t>
            </a:r>
            <a:r>
              <a:rPr sz="650" spc="-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plamenika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5"/>
              </a:spcBef>
            </a:pP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Temperatura se </a:t>
            </a:r>
            <a:r>
              <a:rPr sz="600" spc="15" dirty="0">
                <a:solidFill>
                  <a:srgbClr val="221F1F"/>
                </a:solidFill>
                <a:latin typeface="Arial"/>
                <a:cs typeface="Arial"/>
              </a:rPr>
              <a:t>može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podesiti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za svaki </a:t>
            </a:r>
            <a:r>
              <a:rPr sz="600" spc="5" dirty="0" err="1">
                <a:solidFill>
                  <a:srgbClr val="221F1F"/>
                </a:solidFill>
                <a:latin typeface="Arial"/>
                <a:cs typeface="Arial"/>
              </a:rPr>
              <a:t>plamenik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0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5"/>
              </a:spcBef>
            </a:pPr>
            <a:r>
              <a:rPr sz="600" spc="10" dirty="0" err="1" smtClean="0">
                <a:solidFill>
                  <a:srgbClr val="221F1F"/>
                </a:solidFill>
                <a:latin typeface="Arial"/>
                <a:cs typeface="Arial"/>
              </a:rPr>
              <a:t>Zaštitna</a:t>
            </a:r>
            <a:r>
              <a:rPr sz="60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mreža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od  nehrđajućeg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čelika (AISI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310</a:t>
            </a:r>
            <a:r>
              <a:rPr sz="600" spc="5" dirty="0" smtClean="0">
                <a:solidFill>
                  <a:srgbClr val="221F1F"/>
                </a:solidFill>
                <a:latin typeface="Arial"/>
                <a:cs typeface="Arial"/>
              </a:rPr>
              <a:t>)</a:t>
            </a:r>
            <a:endParaRPr lang="hr-HR" sz="60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5"/>
              </a:spcBef>
            </a:pPr>
            <a:r>
              <a:rPr sz="60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Opremljena posudom za kapanje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od  nehrđajućeg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Kućište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čelika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Ražanj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meso 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čelika,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pouzdani motor na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vrhu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4595384"/>
            <a:ext cx="1664970" cy="48731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Ražanj se može okretati lijevo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i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desno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 err="1" smtClean="0">
                <a:solidFill>
                  <a:srgbClr val="221F1F"/>
                </a:solidFill>
                <a:latin typeface="Arial"/>
                <a:cs typeface="Arial"/>
              </a:rPr>
              <a:t>Ražanj</a:t>
            </a:r>
            <a:r>
              <a:rPr lang="hr-HR"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je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podesiv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Lako se</a:t>
            </a:r>
            <a:r>
              <a:rPr sz="650" spc="-7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87" y="3630638"/>
            <a:ext cx="890513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Snaga  </a:t>
            </a: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lang="hr-HR"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težina </a:t>
            </a: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Bruto</a:t>
            </a:r>
            <a:r>
              <a:rPr lang="hr-HR"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lang="hr-HR"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lang="hr-HR"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Dimenzije pakiranja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 </a:t>
            </a: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pakiranja  Ambalažni</a:t>
            </a:r>
            <a:r>
              <a:rPr lang="hr-HR"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materijal  </a:t>
            </a:r>
          </a:p>
          <a:p>
            <a:pPr marL="12700" marR="5080">
              <a:lnSpc>
                <a:spcPct val="166200"/>
              </a:lnSpc>
            </a:pP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HS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carinski</a:t>
            </a:r>
            <a:r>
              <a:rPr lang="hr-HR" sz="650" spc="-9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kod</a:t>
            </a:r>
          </a:p>
          <a:p>
            <a:pPr marL="12700" marR="5080">
              <a:lnSpc>
                <a:spcPct val="166200"/>
              </a:lnSpc>
            </a:pP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EAN kod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Broj</a:t>
            </a:r>
            <a:r>
              <a:rPr lang="hr-HR"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Artikla</a:t>
            </a:r>
            <a:endParaRPr lang="hr-HR"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145288" y="3633754"/>
            <a:ext cx="1664711" cy="1821908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16,60 kW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36,0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41,0</a:t>
            </a:r>
            <a:r>
              <a:rPr sz="650" spc="-8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2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V1304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Š678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D545 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mm</a:t>
            </a:r>
            <a:endParaRPr lang="hr-HR" sz="650" spc="-10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0"/>
              </a:spcBef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V1400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Š780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D650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0,71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8419818090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8719632124771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09370235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5304002"/>
            <a:ext cx="1628775" cy="65017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Maks.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80 kg mesa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Prečnik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mesne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ploče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: 190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Dimenzije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ražnja: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12 x12 mm 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Dužina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ražnja: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930 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6017259"/>
            <a:ext cx="2297430" cy="33727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Ražanj brzine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rotacije: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rotacija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minuti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Potrošnja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plina:</a:t>
            </a:r>
            <a:r>
              <a:rPr sz="65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1.310m3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h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5375" y="0"/>
                </a:lnTo>
                <a:lnTo>
                  <a:pt x="7295375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4892027" y="0"/>
                </a:lnTo>
                <a:lnTo>
                  <a:pt x="4892027" y="627380"/>
                </a:lnTo>
                <a:lnTo>
                  <a:pt x="2886456" y="627380"/>
                </a:lnTo>
                <a:lnTo>
                  <a:pt x="2886456" y="0"/>
                </a:lnTo>
                <a:lnTo>
                  <a:pt x="0" y="0"/>
                </a:lnTo>
                <a:lnTo>
                  <a:pt x="0" y="627380"/>
                </a:lnTo>
                <a:lnTo>
                  <a:pt x="0" y="627888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646136" y="489204"/>
            <a:ext cx="1646872" cy="249478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5278374" y="6916673"/>
            <a:ext cx="2030095" cy="2479675"/>
            <a:chOff x="5278374" y="6916673"/>
            <a:chExt cx="2030095" cy="2479675"/>
          </a:xfrm>
        </p:grpSpPr>
        <p:sp>
          <p:nvSpPr>
            <p:cNvPr id="23" name="object 23"/>
            <p:cNvSpPr/>
            <p:nvPr/>
          </p:nvSpPr>
          <p:spPr>
            <a:xfrm>
              <a:off x="5367528" y="7272528"/>
              <a:ext cx="1915667" cy="204368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291328" y="6929627"/>
              <a:ext cx="2004060" cy="2453640"/>
            </a:xfrm>
            <a:custGeom>
              <a:avLst/>
              <a:gdLst/>
              <a:ahLst/>
              <a:cxnLst/>
              <a:rect l="l" t="t" r="r" b="b"/>
              <a:pathLst>
                <a:path w="2004059" h="2453640">
                  <a:moveTo>
                    <a:pt x="0" y="12192"/>
                  </a:moveTo>
                  <a:lnTo>
                    <a:pt x="0" y="2441447"/>
                  </a:lnTo>
                  <a:lnTo>
                    <a:pt x="0" y="2453640"/>
                  </a:lnTo>
                  <a:lnTo>
                    <a:pt x="12192" y="2453640"/>
                  </a:lnTo>
                  <a:lnTo>
                    <a:pt x="1991867" y="2453640"/>
                  </a:lnTo>
                  <a:lnTo>
                    <a:pt x="2004059" y="2453640"/>
                  </a:lnTo>
                  <a:lnTo>
                    <a:pt x="2004059" y="2441447"/>
                  </a:lnTo>
                  <a:lnTo>
                    <a:pt x="2004059" y="12192"/>
                  </a:lnTo>
                  <a:lnTo>
                    <a:pt x="2004059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2873502" y="7546085"/>
            <a:ext cx="2032000" cy="1850389"/>
            <a:chOff x="2873502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3108869" y="7571231"/>
              <a:ext cx="1603339" cy="176326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886456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749297" y="1728713"/>
            <a:ext cx="2230120" cy="79380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50190">
              <a:lnSpc>
                <a:spcPct val="100000"/>
              </a:lnSpc>
              <a:spcBef>
                <a:spcPts val="90"/>
              </a:spcBef>
            </a:pPr>
            <a:r>
              <a:rPr sz="1850" spc="-15" dirty="0">
                <a:solidFill>
                  <a:srgbClr val="929498"/>
                </a:solidFill>
                <a:latin typeface="Arial"/>
                <a:cs typeface="Arial"/>
              </a:rPr>
              <a:t>DÖNER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GRILL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1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2 </a:t>
            </a: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PLAMENIK</a:t>
            </a:r>
            <a:r>
              <a:rPr lang="hr-HR" sz="850" spc="15" dirty="0" smtClean="0">
                <a:solidFill>
                  <a:srgbClr val="929498"/>
                </a:solidFill>
                <a:latin typeface="Arial"/>
                <a:cs typeface="Arial"/>
              </a:rPr>
              <a:t>A</a:t>
            </a: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5" dirty="0">
                <a:solidFill>
                  <a:srgbClr val="929498"/>
                </a:solidFill>
                <a:latin typeface="Arial"/>
                <a:cs typeface="Arial"/>
              </a:rPr>
              <a:t>-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BM </a:t>
            </a:r>
            <a:r>
              <a:rPr sz="850" spc="5" dirty="0">
                <a:solidFill>
                  <a:srgbClr val="929498"/>
                </a:solidFill>
                <a:latin typeface="Arial"/>
                <a:cs typeface="Arial"/>
              </a:rPr>
              <a:t>-</a:t>
            </a:r>
            <a:r>
              <a:rPr sz="850" spc="-5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ELEKTRIČNI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429513" y="9475743"/>
            <a:ext cx="1344295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podesivim ražnjem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plamenicima</a:t>
            </a:r>
            <a:endParaRPr sz="650">
              <a:latin typeface="Arial"/>
              <a:cs typeface="Arial"/>
            </a:endParaRPr>
          </a:p>
          <a:p>
            <a:pPr marL="320040">
              <a:lnSpc>
                <a:spcPct val="100000"/>
              </a:lnSpc>
              <a:spcBef>
                <a:spcPts val="3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za savršenu pripremu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28918" y="9496350"/>
            <a:ext cx="1355725" cy="221856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Opremljen doner roštiljem od </a:t>
            </a:r>
            <a:r>
              <a:rPr sz="650" spc="10" dirty="0" err="1">
                <a:solidFill>
                  <a:srgbClr val="FFFFFF"/>
                </a:solidFill>
                <a:latin typeface="Arial"/>
                <a:cs typeface="Arial"/>
              </a:rPr>
              <a:t>nehrđajućeg</a:t>
            </a:r>
            <a:r>
              <a:rPr sz="6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15" dirty="0" err="1" smtClean="0">
                <a:solidFill>
                  <a:srgbClr val="FFFFFF"/>
                </a:solidFill>
                <a:latin typeface="Arial"/>
                <a:cs typeface="Arial"/>
              </a:rPr>
              <a:t>čelik</a:t>
            </a:r>
            <a:r>
              <a:rPr lang="hr-HR" sz="650" spc="15" dirty="0" smtClean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650" spc="-5" dirty="0" smtClean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lang="hr-HR" sz="650" spc="-5" dirty="0" smtClean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65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kapaljkom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248676" y="9502192"/>
            <a:ext cx="1016635" cy="11493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Električni </a:t>
            </a: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kabel sa stražnje</a:t>
            </a:r>
            <a:r>
              <a:rPr sz="5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strane</a:t>
            </a:r>
            <a:endParaRPr sz="50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435842" y="3168920"/>
            <a:ext cx="2546350" cy="105746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Profesionalni roštilj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Döner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Gyros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Kebab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endParaRPr lang="hr-HR" sz="650" spc="-10" dirty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Opremljen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</a:t>
            </a:r>
            <a:r>
              <a:rPr sz="650" spc="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2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električna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plamenika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Plamenici zaštićeni zaštitnim staklom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Robax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Temperatura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 može  podesiti 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svaki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plamenik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Zaštitna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mreža 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(AISI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310)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Opremljena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posudom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kapanje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</a:t>
            </a:r>
            <a:r>
              <a:rPr sz="650" spc="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4238755"/>
            <a:ext cx="2320290" cy="10318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Kućište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čelika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Ražnja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mesna ploča od nehrđajućeg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Pouzdani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motor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na  dnu</a:t>
            </a:r>
            <a:endParaRPr sz="650" dirty="0">
              <a:latin typeface="Arial"/>
              <a:cs typeface="Arial"/>
            </a:endParaRPr>
          </a:p>
          <a:p>
            <a:pPr marL="12700" marR="660400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Ražanj se može okretati lijevo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desno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660400">
              <a:lnSpc>
                <a:spcPct val="180000"/>
              </a:lnSpc>
            </a:pPr>
            <a:r>
              <a:rPr sz="650" spc="-15" dirty="0" err="1" smtClean="0">
                <a:solidFill>
                  <a:srgbClr val="221F1F"/>
                </a:solidFill>
                <a:latin typeface="Arial"/>
                <a:cs typeface="Arial"/>
              </a:rPr>
              <a:t>Ražanj</a:t>
            </a: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je podesiv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Lako se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87" y="3630638"/>
            <a:ext cx="998717" cy="18010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Snaga  </a:t>
            </a: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lang="hr-HR"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težina </a:t>
            </a: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Bruto</a:t>
            </a:r>
            <a:r>
              <a:rPr lang="hr-HR"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lang="hr-HR"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lang="hr-HR"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Dimenzije pakiranja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 </a:t>
            </a: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pakiranja  Ambalažni</a:t>
            </a:r>
            <a:r>
              <a:rPr lang="hr-HR"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materijal  </a:t>
            </a:r>
          </a:p>
          <a:p>
            <a:pPr marL="12700" marR="5080">
              <a:lnSpc>
                <a:spcPct val="166200"/>
              </a:lnSpc>
            </a:pP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HS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carinski</a:t>
            </a:r>
            <a:r>
              <a:rPr lang="hr-HR" sz="650" spc="-9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kod</a:t>
            </a:r>
          </a:p>
          <a:p>
            <a:pPr marL="12700" marR="5080">
              <a:lnSpc>
                <a:spcPct val="166200"/>
              </a:lnSpc>
            </a:pP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EAN kod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Broj</a:t>
            </a:r>
            <a:r>
              <a:rPr lang="hr-HR"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Artikla</a:t>
            </a:r>
            <a:endParaRPr lang="hr-HR"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145289" y="3633754"/>
            <a:ext cx="1204595" cy="1785103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spcBef>
                <a:spcPts val="45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3400 Watt</a:t>
            </a:r>
            <a:endParaRPr sz="650" dirty="0">
              <a:latin typeface="Arial"/>
              <a:cs typeface="Arial"/>
            </a:endParaRPr>
          </a:p>
          <a:p>
            <a:pPr marL="12700">
              <a:spcBef>
                <a:spcPts val="36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24,0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spcBef>
                <a:spcPts val="63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29,0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lang="hr-HR" sz="650" spc="-10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V788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Š663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D445 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mm</a:t>
            </a:r>
            <a:endParaRPr lang="hr-HR" sz="650" spc="-10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V890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Š760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D550 mm</a:t>
            </a:r>
            <a:endParaRPr sz="650" dirty="0">
              <a:latin typeface="Arial"/>
              <a:cs typeface="Arial"/>
            </a:endParaRPr>
          </a:p>
          <a:p>
            <a:pPr marL="12700"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0,37 cbm</a:t>
            </a:r>
            <a:endParaRPr sz="650" dirty="0">
              <a:latin typeface="Arial"/>
              <a:cs typeface="Arial"/>
            </a:endParaRPr>
          </a:p>
          <a:p>
            <a:pPr marL="12700">
              <a:spcBef>
                <a:spcPts val="459"/>
              </a:spcBef>
            </a:pP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spcBef>
                <a:spcPts val="54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8419818090</a:t>
            </a:r>
            <a:endParaRPr sz="650" dirty="0">
              <a:latin typeface="Arial"/>
              <a:cs typeface="Arial"/>
            </a:endParaRPr>
          </a:p>
          <a:p>
            <a:pPr marL="12700">
              <a:spcBef>
                <a:spcPts val="6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8719632124788</a:t>
            </a:r>
            <a:endParaRPr sz="650" dirty="0">
              <a:latin typeface="Arial"/>
              <a:cs typeface="Arial"/>
            </a:endParaRPr>
          </a:p>
          <a:p>
            <a:pPr marL="12700">
              <a:spcBef>
                <a:spcPts val="48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09370240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1" y="5343783"/>
            <a:ext cx="1628775" cy="77457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Maks.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20 kg mesa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Prečnik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mesne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ploče: 150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Dimenzije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ražnja: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12 x12 mm 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Dužina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ražnja: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450 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0" y="6191376"/>
            <a:ext cx="148907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Ražanj brzine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rotacije: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rotacija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</a:t>
            </a:r>
            <a:r>
              <a:rPr sz="650" spc="-4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minuti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5375" y="0"/>
                </a:lnTo>
                <a:lnTo>
                  <a:pt x="7295375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4888992" y="0"/>
                </a:lnTo>
                <a:lnTo>
                  <a:pt x="4888992" y="627380"/>
                </a:lnTo>
                <a:lnTo>
                  <a:pt x="2883408" y="627380"/>
                </a:lnTo>
                <a:lnTo>
                  <a:pt x="2883408" y="0"/>
                </a:lnTo>
                <a:lnTo>
                  <a:pt x="0" y="0"/>
                </a:lnTo>
                <a:lnTo>
                  <a:pt x="0" y="627380"/>
                </a:lnTo>
                <a:lnTo>
                  <a:pt x="0" y="627888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632959" y="467868"/>
            <a:ext cx="1664581" cy="249174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5278374" y="6916673"/>
            <a:ext cx="2030095" cy="2479675"/>
            <a:chOff x="5278374" y="6916673"/>
            <a:chExt cx="2030095" cy="2479675"/>
          </a:xfrm>
        </p:grpSpPr>
        <p:sp>
          <p:nvSpPr>
            <p:cNvPr id="23" name="object 23"/>
            <p:cNvSpPr/>
            <p:nvPr/>
          </p:nvSpPr>
          <p:spPr>
            <a:xfrm>
              <a:off x="5349239" y="7078980"/>
              <a:ext cx="1863851" cy="226161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291328" y="6929627"/>
              <a:ext cx="2004060" cy="2453640"/>
            </a:xfrm>
            <a:custGeom>
              <a:avLst/>
              <a:gdLst/>
              <a:ahLst/>
              <a:cxnLst/>
              <a:rect l="l" t="t" r="r" b="b"/>
              <a:pathLst>
                <a:path w="2004059" h="2453640">
                  <a:moveTo>
                    <a:pt x="0" y="12192"/>
                  </a:moveTo>
                  <a:lnTo>
                    <a:pt x="0" y="2441447"/>
                  </a:lnTo>
                  <a:lnTo>
                    <a:pt x="0" y="2453640"/>
                  </a:lnTo>
                  <a:lnTo>
                    <a:pt x="12192" y="2453640"/>
                  </a:lnTo>
                  <a:lnTo>
                    <a:pt x="1991867" y="2453640"/>
                  </a:lnTo>
                  <a:lnTo>
                    <a:pt x="2004059" y="2453640"/>
                  </a:lnTo>
                  <a:lnTo>
                    <a:pt x="2004059" y="2441447"/>
                  </a:lnTo>
                  <a:lnTo>
                    <a:pt x="2004059" y="12192"/>
                  </a:lnTo>
                  <a:lnTo>
                    <a:pt x="2004059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3102836" y="7571231"/>
              <a:ext cx="1680999" cy="176326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749297" y="1728713"/>
            <a:ext cx="2230120" cy="9264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50190">
              <a:lnSpc>
                <a:spcPct val="100000"/>
              </a:lnSpc>
              <a:spcBef>
                <a:spcPts val="90"/>
              </a:spcBef>
            </a:pPr>
            <a:r>
              <a:rPr sz="1850" spc="-15" dirty="0">
                <a:solidFill>
                  <a:srgbClr val="929498"/>
                </a:solidFill>
                <a:latin typeface="Arial"/>
                <a:cs typeface="Arial"/>
              </a:rPr>
              <a:t>DÖNER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GRILL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1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3 </a:t>
            </a: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PLAMENIK</a:t>
            </a:r>
            <a:r>
              <a:rPr lang="hr-HR" sz="850" spc="15" dirty="0" smtClean="0">
                <a:solidFill>
                  <a:srgbClr val="929498"/>
                </a:solidFill>
                <a:latin typeface="Arial"/>
                <a:cs typeface="Arial"/>
              </a:rPr>
              <a:t>A</a:t>
            </a: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5" dirty="0">
                <a:solidFill>
                  <a:srgbClr val="929498"/>
                </a:solidFill>
                <a:latin typeface="Arial"/>
                <a:cs typeface="Arial"/>
              </a:rPr>
              <a:t>-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BM </a:t>
            </a:r>
            <a:r>
              <a:rPr sz="850" spc="5" dirty="0">
                <a:solidFill>
                  <a:srgbClr val="929498"/>
                </a:solidFill>
                <a:latin typeface="Arial"/>
                <a:cs typeface="Arial"/>
              </a:rPr>
              <a:t>-</a:t>
            </a:r>
            <a:r>
              <a:rPr sz="850" spc="-5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ELEKTRIČNI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  <a:p>
            <a:pPr marL="1137285">
              <a:lnSpc>
                <a:spcPct val="100000"/>
              </a:lnSpc>
            </a:pPr>
            <a:endParaRPr sz="8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429513" y="9475743"/>
            <a:ext cx="1344295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podesivim ražnjem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plamenicima</a:t>
            </a:r>
            <a:endParaRPr sz="650" dirty="0">
              <a:latin typeface="Arial"/>
              <a:cs typeface="Arial"/>
            </a:endParaRPr>
          </a:p>
          <a:p>
            <a:pPr marL="320040">
              <a:lnSpc>
                <a:spcPct val="100000"/>
              </a:lnSpc>
              <a:spcBef>
                <a:spcPts val="3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za savršenu pripremu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28918" y="9496350"/>
            <a:ext cx="1355725" cy="221856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Opremljen doner roštiljem od </a:t>
            </a:r>
            <a:r>
              <a:rPr sz="650" spc="10" dirty="0" err="1">
                <a:solidFill>
                  <a:srgbClr val="FFFFFF"/>
                </a:solidFill>
                <a:latin typeface="Arial"/>
                <a:cs typeface="Arial"/>
              </a:rPr>
              <a:t>nehrđajućeg</a:t>
            </a:r>
            <a:r>
              <a:rPr sz="6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15" dirty="0" err="1" smtClean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r>
              <a:rPr lang="hr-HR" sz="650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lang="hr-HR" sz="650" spc="-5" dirty="0" smtClean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65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kapaljkom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248675" y="9502192"/>
            <a:ext cx="1384283" cy="120546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Električni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kabel sa stražnje</a:t>
            </a:r>
            <a:r>
              <a:rPr sz="6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strane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435842" y="3168920"/>
            <a:ext cx="2546350" cy="105746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Profesionalni roštilj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Döner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Gyros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Kebab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endParaRPr lang="hr-HR" sz="650" spc="-10" dirty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Opremljen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</a:t>
            </a:r>
            <a:r>
              <a:rPr sz="650" spc="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3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električna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plamenika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Plamenici zaštićeni zaštitnim staklom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Robax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Temperatura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 može  podesiti 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svaki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plamenik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Zaštitna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mreža 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(AISI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310)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Opremljena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posudom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kapanje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</a:t>
            </a:r>
            <a:r>
              <a:rPr sz="650" spc="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4238755"/>
            <a:ext cx="2320290" cy="10318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Kućište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čelika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Ražnja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mesna ploča od nehrđajućeg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Pouzdani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motor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na  dnu</a:t>
            </a:r>
            <a:endParaRPr sz="650" dirty="0">
              <a:latin typeface="Arial"/>
              <a:cs typeface="Arial"/>
            </a:endParaRPr>
          </a:p>
          <a:p>
            <a:pPr marL="12700" marR="660400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Ražanj se može okretati lijevo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desno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660400">
              <a:lnSpc>
                <a:spcPct val="180000"/>
              </a:lnSpc>
            </a:pPr>
            <a:r>
              <a:rPr sz="650" spc="-15" dirty="0" err="1" smtClean="0">
                <a:solidFill>
                  <a:srgbClr val="221F1F"/>
                </a:solidFill>
                <a:latin typeface="Arial"/>
                <a:cs typeface="Arial"/>
              </a:rPr>
              <a:t>Ražanj</a:t>
            </a: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je podesiv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Lako se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87" y="3630638"/>
            <a:ext cx="998717" cy="18010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Snaga  </a:t>
            </a: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lang="hr-HR"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težina </a:t>
            </a: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Bruto</a:t>
            </a:r>
            <a:r>
              <a:rPr lang="hr-HR"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lang="hr-HR"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lang="hr-HR"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Dimenzije pakiranja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 </a:t>
            </a: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pakiranja  Ambalažni</a:t>
            </a:r>
            <a:r>
              <a:rPr lang="hr-HR"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materijal  </a:t>
            </a:r>
          </a:p>
          <a:p>
            <a:pPr marL="12700" marR="5080">
              <a:lnSpc>
                <a:spcPct val="166200"/>
              </a:lnSpc>
            </a:pP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HS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carinski</a:t>
            </a:r>
            <a:r>
              <a:rPr lang="hr-HR" sz="650" spc="-9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kod</a:t>
            </a:r>
          </a:p>
          <a:p>
            <a:pPr marL="12700" marR="5080">
              <a:lnSpc>
                <a:spcPct val="166200"/>
              </a:lnSpc>
            </a:pP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EAN kod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Broj</a:t>
            </a:r>
            <a:r>
              <a:rPr lang="hr-HR"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Artikla</a:t>
            </a:r>
            <a:endParaRPr lang="hr-HR"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145289" y="3680992"/>
            <a:ext cx="1207511" cy="176586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5100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400 V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50 Hz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3</a:t>
            </a:r>
            <a:r>
              <a:rPr sz="650" spc="-2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faze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30,0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35,0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V910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Š663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D547</a:t>
            </a:r>
            <a:r>
              <a:rPr sz="650" spc="-4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V1010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Š760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D650</a:t>
            </a:r>
            <a:r>
              <a:rPr sz="650" spc="-5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0,50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s</a:t>
            </a:r>
            <a:r>
              <a:rPr sz="650" spc="-2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8419818090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8719632124795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09370245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5480816"/>
            <a:ext cx="1628775" cy="6245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Maks.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30 kg mesa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Prečnik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mesne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ploče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: 190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Dimenzije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ražnja: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12 x12 mm 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Dužina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ražnja: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570 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6210816"/>
            <a:ext cx="148907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Ražanj brzine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rotacije: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rotacija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</a:t>
            </a:r>
            <a:r>
              <a:rPr sz="650" spc="-4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minuti</a:t>
            </a:r>
            <a:endParaRPr sz="6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5375" y="0"/>
                </a:lnTo>
                <a:lnTo>
                  <a:pt x="7295375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4892027" y="0"/>
                </a:lnTo>
                <a:lnTo>
                  <a:pt x="4892027" y="627380"/>
                </a:lnTo>
                <a:lnTo>
                  <a:pt x="2886456" y="627380"/>
                </a:lnTo>
                <a:lnTo>
                  <a:pt x="2886456" y="0"/>
                </a:lnTo>
                <a:lnTo>
                  <a:pt x="0" y="0"/>
                </a:lnTo>
                <a:lnTo>
                  <a:pt x="0" y="627380"/>
                </a:lnTo>
                <a:lnTo>
                  <a:pt x="0" y="627888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692396" y="297180"/>
            <a:ext cx="1559051" cy="263632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5278374" y="6396990"/>
            <a:ext cx="2030095" cy="2999740"/>
            <a:chOff x="5278374" y="6396990"/>
            <a:chExt cx="2030095" cy="2999740"/>
          </a:xfrm>
        </p:grpSpPr>
        <p:sp>
          <p:nvSpPr>
            <p:cNvPr id="23" name="object 23"/>
            <p:cNvSpPr/>
            <p:nvPr/>
          </p:nvSpPr>
          <p:spPr>
            <a:xfrm>
              <a:off x="5391912" y="6729983"/>
              <a:ext cx="1772411" cy="257098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291328" y="6409944"/>
              <a:ext cx="2004060" cy="2973705"/>
            </a:xfrm>
            <a:custGeom>
              <a:avLst/>
              <a:gdLst/>
              <a:ahLst/>
              <a:cxnLst/>
              <a:rect l="l" t="t" r="r" b="b"/>
              <a:pathLst>
                <a:path w="2004059" h="2973704">
                  <a:moveTo>
                    <a:pt x="0" y="13715"/>
                  </a:moveTo>
                  <a:lnTo>
                    <a:pt x="0" y="2961132"/>
                  </a:lnTo>
                  <a:lnTo>
                    <a:pt x="0" y="2973324"/>
                  </a:lnTo>
                  <a:lnTo>
                    <a:pt x="12192" y="2973324"/>
                  </a:lnTo>
                  <a:lnTo>
                    <a:pt x="1991867" y="2973324"/>
                  </a:lnTo>
                  <a:lnTo>
                    <a:pt x="2004059" y="2973324"/>
                  </a:lnTo>
                  <a:lnTo>
                    <a:pt x="2004059" y="2961132"/>
                  </a:lnTo>
                  <a:lnTo>
                    <a:pt x="2004059" y="13715"/>
                  </a:lnTo>
                  <a:lnTo>
                    <a:pt x="2004059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5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2873502" y="7546085"/>
            <a:ext cx="2032000" cy="1850389"/>
            <a:chOff x="2873502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3060192" y="7571231"/>
              <a:ext cx="1809025" cy="178765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886456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749297" y="1728713"/>
            <a:ext cx="2230120" cy="79380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50190">
              <a:lnSpc>
                <a:spcPct val="100000"/>
              </a:lnSpc>
              <a:spcBef>
                <a:spcPts val="90"/>
              </a:spcBef>
            </a:pPr>
            <a:r>
              <a:rPr sz="1850" spc="-15" dirty="0">
                <a:solidFill>
                  <a:srgbClr val="929498"/>
                </a:solidFill>
                <a:latin typeface="Arial"/>
                <a:cs typeface="Arial"/>
              </a:rPr>
              <a:t>DÖNER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GRILL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1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4 </a:t>
            </a: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PLAMENIK</a:t>
            </a:r>
            <a:r>
              <a:rPr lang="hr-HR" sz="850" spc="15" dirty="0" smtClean="0">
                <a:solidFill>
                  <a:srgbClr val="929498"/>
                </a:solidFill>
                <a:latin typeface="Arial"/>
                <a:cs typeface="Arial"/>
              </a:rPr>
              <a:t>A</a:t>
            </a: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5" dirty="0">
                <a:solidFill>
                  <a:srgbClr val="929498"/>
                </a:solidFill>
                <a:latin typeface="Arial"/>
                <a:cs typeface="Arial"/>
              </a:rPr>
              <a:t>-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BM </a:t>
            </a:r>
            <a:r>
              <a:rPr sz="850" spc="5" dirty="0">
                <a:solidFill>
                  <a:srgbClr val="929498"/>
                </a:solidFill>
                <a:latin typeface="Arial"/>
                <a:cs typeface="Arial"/>
              </a:rPr>
              <a:t>-</a:t>
            </a:r>
            <a:r>
              <a:rPr sz="850" spc="-5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ELEKTRIČNI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429513" y="9475743"/>
            <a:ext cx="1344295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podesivim ražnjem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plamenicima</a:t>
            </a:r>
            <a:endParaRPr sz="650" dirty="0">
              <a:latin typeface="Arial"/>
              <a:cs typeface="Arial"/>
            </a:endParaRPr>
          </a:p>
          <a:p>
            <a:pPr marL="320040">
              <a:lnSpc>
                <a:spcPct val="100000"/>
              </a:lnSpc>
              <a:spcBef>
                <a:spcPts val="3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za savršenu pripremu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28918" y="9496350"/>
            <a:ext cx="1657082" cy="221856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Opremljen doner roštiljem od </a:t>
            </a:r>
            <a:r>
              <a:rPr sz="650" spc="10" dirty="0" err="1">
                <a:solidFill>
                  <a:srgbClr val="FFFFFF"/>
                </a:solidFill>
                <a:latin typeface="Arial"/>
                <a:cs typeface="Arial"/>
              </a:rPr>
              <a:t>nehrđajućeg</a:t>
            </a:r>
            <a:r>
              <a:rPr sz="6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15" dirty="0" err="1" smtClean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r>
              <a:rPr lang="hr-HR" sz="650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lang="hr-HR" sz="650" spc="-5" dirty="0" smtClean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65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kapaljkom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248676" y="9502192"/>
            <a:ext cx="1399524" cy="120546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Električni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kabel sa stražnje</a:t>
            </a:r>
            <a:r>
              <a:rPr sz="6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strane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435842" y="3168920"/>
            <a:ext cx="2546350" cy="9446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Profesionalni roštilj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Döner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Gyros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Kebab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Opremljen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sa</a:t>
            </a:r>
            <a:r>
              <a:rPr sz="650" spc="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4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električna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plamenika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Plamenici zaštićeni zaštitnim staklom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Robax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Temperatura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 može  podesiti 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svaki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plamenik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Zaštitna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mreža 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(AISI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310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)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Opremljena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posudom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kapanje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</a:t>
            </a:r>
            <a:r>
              <a:rPr sz="650" spc="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4238755"/>
            <a:ext cx="2320290" cy="103182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Kućište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čelika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Ražnja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mesna ploča od nehrđajućeg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Pouzdani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motor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na  dnu</a:t>
            </a:r>
            <a:endParaRPr sz="650" dirty="0">
              <a:latin typeface="Arial"/>
              <a:cs typeface="Arial"/>
            </a:endParaRPr>
          </a:p>
          <a:p>
            <a:pPr marL="12700" marR="660400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Ražanj se može okretati lijevo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desno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660400">
              <a:lnSpc>
                <a:spcPct val="180000"/>
              </a:lnSpc>
            </a:pPr>
            <a:r>
              <a:rPr sz="650" spc="-15" dirty="0" err="1" smtClean="0">
                <a:solidFill>
                  <a:srgbClr val="221F1F"/>
                </a:solidFill>
                <a:latin typeface="Arial"/>
                <a:cs typeface="Arial"/>
              </a:rPr>
              <a:t>Ražanj</a:t>
            </a: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je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podesiv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Lako se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36813" y="3630638"/>
            <a:ext cx="876163" cy="18010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 </a:t>
            </a:r>
            <a:r>
              <a:rPr sz="650" spc="-10" dirty="0" err="1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pakiranja  Ambalažni</a:t>
            </a:r>
            <a:r>
              <a:rPr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materijal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Tarifni broj</a:t>
            </a: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EAN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ECCA17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145289" y="3680992"/>
            <a:ext cx="1207511" cy="176586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6800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400 V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50 Hz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3</a:t>
            </a:r>
            <a:r>
              <a:rPr sz="650" spc="-2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faze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35,0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40,0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V1070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Š663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D547</a:t>
            </a:r>
            <a:r>
              <a:rPr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V1170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Š760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D650</a:t>
            </a:r>
            <a:r>
              <a:rPr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0,58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s</a:t>
            </a:r>
            <a:r>
              <a:rPr sz="650" spc="-2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8419818090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8719632124801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09370250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5334000"/>
            <a:ext cx="1628775" cy="48005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Maks.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70 kg mesa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Prečnik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mesne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ploče: 190 mm Dimenzije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ražnja: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12 x12 mm  Dužina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ražnja: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730 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5814059"/>
            <a:ext cx="148907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Ražanj brzine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rotacije: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rotacija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</a:t>
            </a:r>
            <a:r>
              <a:rPr sz="650" spc="-4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minuti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5375" y="0"/>
                </a:lnTo>
                <a:lnTo>
                  <a:pt x="7295375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4892027" y="0"/>
                </a:lnTo>
                <a:lnTo>
                  <a:pt x="4892027" y="627380"/>
                </a:lnTo>
                <a:lnTo>
                  <a:pt x="2886456" y="627380"/>
                </a:lnTo>
                <a:lnTo>
                  <a:pt x="2886456" y="0"/>
                </a:lnTo>
                <a:lnTo>
                  <a:pt x="0" y="0"/>
                </a:lnTo>
                <a:lnTo>
                  <a:pt x="0" y="627380"/>
                </a:lnTo>
                <a:lnTo>
                  <a:pt x="0" y="627888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733678" y="135636"/>
            <a:ext cx="1493385" cy="289448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5278374" y="6378701"/>
            <a:ext cx="2030095" cy="3017520"/>
            <a:chOff x="5278374" y="6378701"/>
            <a:chExt cx="2030095" cy="3017520"/>
          </a:xfrm>
        </p:grpSpPr>
        <p:sp>
          <p:nvSpPr>
            <p:cNvPr id="23" name="object 23"/>
            <p:cNvSpPr/>
            <p:nvPr/>
          </p:nvSpPr>
          <p:spPr>
            <a:xfrm>
              <a:off x="5343144" y="6542531"/>
              <a:ext cx="1894332" cy="279806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291328" y="6391655"/>
              <a:ext cx="2004060" cy="2992120"/>
            </a:xfrm>
            <a:custGeom>
              <a:avLst/>
              <a:gdLst/>
              <a:ahLst/>
              <a:cxnLst/>
              <a:rect l="l" t="t" r="r" b="b"/>
              <a:pathLst>
                <a:path w="2004059" h="2992120">
                  <a:moveTo>
                    <a:pt x="0" y="13715"/>
                  </a:moveTo>
                  <a:lnTo>
                    <a:pt x="0" y="2979419"/>
                  </a:lnTo>
                  <a:lnTo>
                    <a:pt x="0" y="2991612"/>
                  </a:lnTo>
                  <a:lnTo>
                    <a:pt x="12192" y="2991612"/>
                  </a:lnTo>
                  <a:lnTo>
                    <a:pt x="1991867" y="2991612"/>
                  </a:lnTo>
                  <a:lnTo>
                    <a:pt x="2004059" y="2991612"/>
                  </a:lnTo>
                  <a:lnTo>
                    <a:pt x="2004059" y="2979419"/>
                  </a:lnTo>
                  <a:lnTo>
                    <a:pt x="2004059" y="13715"/>
                  </a:lnTo>
                  <a:lnTo>
                    <a:pt x="2004059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5"/>
                  </a:lnTo>
                  <a:close/>
                </a:path>
              </a:pathLst>
            </a:custGeom>
            <a:ln w="259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2873502" y="7546085"/>
            <a:ext cx="2032000" cy="1850389"/>
            <a:chOff x="2873502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3108959" y="7571231"/>
              <a:ext cx="1769363" cy="1772463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886456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749297" y="1728713"/>
            <a:ext cx="2230120" cy="79380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50190">
              <a:lnSpc>
                <a:spcPct val="100000"/>
              </a:lnSpc>
              <a:spcBef>
                <a:spcPts val="90"/>
              </a:spcBef>
            </a:pPr>
            <a:r>
              <a:rPr sz="1850" spc="-15" dirty="0">
                <a:solidFill>
                  <a:srgbClr val="929498"/>
                </a:solidFill>
                <a:latin typeface="Arial"/>
                <a:cs typeface="Arial"/>
              </a:rPr>
              <a:t>DÖNER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GRILL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1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5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PLAMENIKA </a:t>
            </a:r>
            <a:r>
              <a:rPr sz="850" spc="5" dirty="0">
                <a:solidFill>
                  <a:srgbClr val="929498"/>
                </a:solidFill>
                <a:latin typeface="Arial"/>
                <a:cs typeface="Arial"/>
              </a:rPr>
              <a:t>-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BM </a:t>
            </a:r>
            <a:r>
              <a:rPr sz="850" spc="5" dirty="0">
                <a:solidFill>
                  <a:srgbClr val="929498"/>
                </a:solidFill>
                <a:latin typeface="Arial"/>
                <a:cs typeface="Arial"/>
              </a:rPr>
              <a:t>-</a:t>
            </a:r>
            <a:r>
              <a:rPr sz="850" spc="-5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ELEKTRIČNI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429513" y="9475743"/>
            <a:ext cx="1344295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podesivim ražnjem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plamenicima</a:t>
            </a:r>
            <a:endParaRPr sz="650">
              <a:latin typeface="Arial"/>
              <a:cs typeface="Arial"/>
            </a:endParaRPr>
          </a:p>
          <a:p>
            <a:pPr marL="320040">
              <a:lnSpc>
                <a:spcPct val="100000"/>
              </a:lnSpc>
              <a:spcBef>
                <a:spcPts val="3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za savršenu pripremu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28918" y="9496350"/>
            <a:ext cx="1809482" cy="221856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Opremljen doner roštiljem od </a:t>
            </a:r>
            <a:r>
              <a:rPr sz="650" spc="10" dirty="0" err="1">
                <a:solidFill>
                  <a:srgbClr val="FFFFFF"/>
                </a:solidFill>
                <a:latin typeface="Arial"/>
                <a:cs typeface="Arial"/>
              </a:rPr>
              <a:t>nehrđajućeg</a:t>
            </a:r>
            <a:r>
              <a:rPr sz="6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15" dirty="0" err="1" smtClean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r>
              <a:rPr lang="hr-HR" sz="650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lang="hr-HR" sz="650" spc="-5" dirty="0" smtClean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65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kapaljkom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248676" y="9502192"/>
            <a:ext cx="1485002" cy="120546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Električni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kabel sa stražnje</a:t>
            </a:r>
            <a:r>
              <a:rPr sz="6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strane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435842" y="3168920"/>
            <a:ext cx="2546350" cy="9446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Profesionalni roštilj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Döner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Gyros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Kebab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Opremljen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</a:t>
            </a:r>
            <a:r>
              <a:rPr sz="650" spc="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5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električnih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plamenika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Plamenici zaštićeni zaštitnim staklom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Robax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Temperatura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 može  podesiti 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svaki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plamenik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Zaštitna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mreža 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(AISI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310)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Opremljena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posudom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kapanje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</a:t>
            </a:r>
            <a:r>
              <a:rPr sz="650" spc="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4238755"/>
            <a:ext cx="2320290" cy="91178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Kućište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čelika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Ražnja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mesna ploča od nehrđajućeg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Pouzdani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motor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na  dnu</a:t>
            </a:r>
            <a:endParaRPr sz="650" dirty="0">
              <a:latin typeface="Arial"/>
              <a:cs typeface="Arial"/>
            </a:endParaRPr>
          </a:p>
          <a:p>
            <a:pPr marL="12700" marR="660400">
              <a:lnSpc>
                <a:spcPct val="15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Ražanj se može okretati lijevo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desno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660400">
              <a:lnSpc>
                <a:spcPct val="150000"/>
              </a:lnSpc>
            </a:pPr>
            <a:r>
              <a:rPr sz="650" spc="-15" dirty="0" err="1" smtClean="0">
                <a:solidFill>
                  <a:srgbClr val="221F1F"/>
                </a:solidFill>
                <a:latin typeface="Arial"/>
                <a:cs typeface="Arial"/>
              </a:rPr>
              <a:t>Ražanj</a:t>
            </a: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je podesiv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Lako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87" y="3630638"/>
            <a:ext cx="1100063" cy="1813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Snaga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lang="hr-HR"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težina </a:t>
            </a: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Bruto</a:t>
            </a:r>
            <a:r>
              <a:rPr lang="hr-HR"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lang="hr-HR"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lang="hr-HR"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Dimenzije pakiranja  </a:t>
            </a:r>
            <a:endParaRPr lang="hr-HR" sz="650" spc="-10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 </a:t>
            </a: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pakiranja  Ambalažni</a:t>
            </a:r>
            <a:r>
              <a:rPr lang="hr-HR"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materijal  </a:t>
            </a:r>
          </a:p>
          <a:p>
            <a:pPr marL="12700" marR="5080">
              <a:lnSpc>
                <a:spcPct val="166200"/>
              </a:lnSpc>
            </a:pP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HS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carinski</a:t>
            </a:r>
            <a:r>
              <a:rPr lang="hr-HR" sz="650" spc="-9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kod</a:t>
            </a:r>
          </a:p>
          <a:p>
            <a:pPr marL="12700" marR="5080">
              <a:lnSpc>
                <a:spcPct val="166200"/>
              </a:lnSpc>
            </a:pP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EAN kod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Broj</a:t>
            </a:r>
            <a:r>
              <a:rPr lang="hr-HR"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Artikla</a:t>
            </a:r>
            <a:endParaRPr lang="hr-HR"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145289" y="3680992"/>
            <a:ext cx="1207511" cy="176586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8500 Watt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400 V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50 Hz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3</a:t>
            </a:r>
            <a:r>
              <a:rPr sz="650" spc="-2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faze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40,0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45,0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V1230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Š663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D547</a:t>
            </a:r>
            <a:r>
              <a:rPr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V1330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Š760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D650</a:t>
            </a:r>
            <a:r>
              <a:rPr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0,66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s</a:t>
            </a:r>
            <a:r>
              <a:rPr sz="650" spc="-2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8419818090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8719632124818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09370255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1" y="5256520"/>
            <a:ext cx="1628775" cy="65017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Maks.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80 kg mesa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Prečnik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mesne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ploče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: 190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Dimenzije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ražnja: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12 x12 mm 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Dužina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ražnja: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890 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1" y="5988049"/>
            <a:ext cx="148907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Ražanj brzine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rotacije: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rotacija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</a:t>
            </a:r>
            <a:r>
              <a:rPr sz="650" spc="-4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minuti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5375" y="0"/>
                </a:lnTo>
                <a:lnTo>
                  <a:pt x="7295375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4892027" y="0"/>
                </a:lnTo>
                <a:lnTo>
                  <a:pt x="4892027" y="627380"/>
                </a:lnTo>
                <a:lnTo>
                  <a:pt x="2886456" y="627380"/>
                </a:lnTo>
                <a:lnTo>
                  <a:pt x="2886456" y="0"/>
                </a:lnTo>
                <a:lnTo>
                  <a:pt x="0" y="0"/>
                </a:lnTo>
                <a:lnTo>
                  <a:pt x="0" y="627380"/>
                </a:lnTo>
                <a:lnTo>
                  <a:pt x="0" y="627888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837267" y="318516"/>
            <a:ext cx="1405907" cy="261518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5278374" y="6793230"/>
            <a:ext cx="2030095" cy="2603500"/>
            <a:chOff x="5278374" y="6793230"/>
            <a:chExt cx="2030095" cy="2603500"/>
          </a:xfrm>
        </p:grpSpPr>
        <p:sp>
          <p:nvSpPr>
            <p:cNvPr id="23" name="object 23"/>
            <p:cNvSpPr/>
            <p:nvPr/>
          </p:nvSpPr>
          <p:spPr>
            <a:xfrm>
              <a:off x="5512307" y="6931151"/>
              <a:ext cx="1580387" cy="24094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291328" y="6806184"/>
              <a:ext cx="2004060" cy="2577465"/>
            </a:xfrm>
            <a:custGeom>
              <a:avLst/>
              <a:gdLst/>
              <a:ahLst/>
              <a:cxnLst/>
              <a:rect l="l" t="t" r="r" b="b"/>
              <a:pathLst>
                <a:path w="2004059" h="2577465">
                  <a:moveTo>
                    <a:pt x="0" y="12192"/>
                  </a:moveTo>
                  <a:lnTo>
                    <a:pt x="0" y="2564892"/>
                  </a:lnTo>
                  <a:lnTo>
                    <a:pt x="0" y="2577083"/>
                  </a:lnTo>
                  <a:lnTo>
                    <a:pt x="12192" y="2577083"/>
                  </a:lnTo>
                  <a:lnTo>
                    <a:pt x="1991867" y="2577083"/>
                  </a:lnTo>
                  <a:lnTo>
                    <a:pt x="2004059" y="2577083"/>
                  </a:lnTo>
                  <a:lnTo>
                    <a:pt x="2004059" y="2564892"/>
                  </a:lnTo>
                  <a:lnTo>
                    <a:pt x="2004059" y="12192"/>
                  </a:lnTo>
                  <a:lnTo>
                    <a:pt x="2004059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2873502" y="7341869"/>
            <a:ext cx="2032000" cy="2054860"/>
            <a:chOff x="2873502" y="7341869"/>
            <a:chExt cx="2032000" cy="2054860"/>
          </a:xfrm>
        </p:grpSpPr>
        <p:sp>
          <p:nvSpPr>
            <p:cNvPr id="26" name="object 26"/>
            <p:cNvSpPr/>
            <p:nvPr/>
          </p:nvSpPr>
          <p:spPr>
            <a:xfrm>
              <a:off x="2898648" y="7368539"/>
              <a:ext cx="1979675" cy="196905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886456" y="7354823"/>
              <a:ext cx="2005964" cy="2028825"/>
            </a:xfrm>
            <a:custGeom>
              <a:avLst/>
              <a:gdLst/>
              <a:ahLst/>
              <a:cxnLst/>
              <a:rect l="l" t="t" r="r" b="b"/>
              <a:pathLst>
                <a:path w="2005964" h="2028825">
                  <a:moveTo>
                    <a:pt x="0" y="13716"/>
                  </a:moveTo>
                  <a:lnTo>
                    <a:pt x="0" y="2016252"/>
                  </a:lnTo>
                  <a:lnTo>
                    <a:pt x="0" y="2028444"/>
                  </a:lnTo>
                  <a:lnTo>
                    <a:pt x="12192" y="2028444"/>
                  </a:lnTo>
                  <a:lnTo>
                    <a:pt x="1991867" y="2028444"/>
                  </a:lnTo>
                  <a:lnTo>
                    <a:pt x="2005583" y="2028444"/>
                  </a:lnTo>
                  <a:lnTo>
                    <a:pt x="2005583" y="2016252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756888" y="1728713"/>
            <a:ext cx="2219325" cy="92461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42570">
              <a:lnSpc>
                <a:spcPct val="100000"/>
              </a:lnSpc>
              <a:spcBef>
                <a:spcPts val="90"/>
              </a:spcBef>
            </a:pPr>
            <a:r>
              <a:rPr sz="1850" spc="-15" dirty="0">
                <a:solidFill>
                  <a:srgbClr val="929498"/>
                </a:solidFill>
                <a:latin typeface="Arial"/>
                <a:cs typeface="Arial"/>
              </a:rPr>
              <a:t>DÖNER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GRILL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10"/>
              </a:spcBef>
            </a:pP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MODEL: 2 </a:t>
            </a:r>
            <a:r>
              <a:rPr sz="850" spc="10" dirty="0" smtClean="0">
                <a:solidFill>
                  <a:srgbClr val="929498"/>
                </a:solidFill>
                <a:latin typeface="Arial"/>
                <a:cs typeface="Arial"/>
              </a:rPr>
              <a:t>PLAMENIK</a:t>
            </a:r>
            <a:r>
              <a:rPr lang="hr-HR" sz="850" spc="10" dirty="0" smtClean="0">
                <a:solidFill>
                  <a:srgbClr val="929498"/>
                </a:solidFill>
                <a:latin typeface="Arial"/>
                <a:cs typeface="Arial"/>
              </a:rPr>
              <a:t>A</a:t>
            </a:r>
            <a:r>
              <a:rPr sz="850" spc="10" dirty="0" smtClean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5" dirty="0">
                <a:solidFill>
                  <a:srgbClr val="929498"/>
                </a:solidFill>
                <a:latin typeface="Arial"/>
                <a:cs typeface="Arial"/>
              </a:rPr>
              <a:t>-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TM </a:t>
            </a:r>
            <a:r>
              <a:rPr sz="850" spc="5" dirty="0">
                <a:solidFill>
                  <a:srgbClr val="929498"/>
                </a:solidFill>
                <a:latin typeface="Arial"/>
                <a:cs typeface="Arial"/>
              </a:rPr>
              <a:t>-</a:t>
            </a:r>
            <a:r>
              <a:rPr sz="850" spc="-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ELEKTRIČNI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  <a:p>
            <a:pPr marL="1126490">
              <a:lnSpc>
                <a:spcPct val="100000"/>
              </a:lnSpc>
            </a:pPr>
            <a:endParaRPr sz="8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461515" y="9475743"/>
            <a:ext cx="1285875" cy="25583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podesivim ražnjem </a:t>
            </a:r>
            <a:r>
              <a:rPr sz="650" spc="-10" dirty="0" err="1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savršenu</a:t>
            </a:r>
            <a:endParaRPr sz="650" dirty="0">
              <a:latin typeface="Arial"/>
              <a:cs typeface="Arial"/>
            </a:endParaRPr>
          </a:p>
          <a:p>
            <a:pPr marL="547370">
              <a:lnSpc>
                <a:spcPct val="100000"/>
              </a:lnSpc>
              <a:spcBef>
                <a:spcPts val="32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pripremu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210597" y="9486400"/>
            <a:ext cx="89725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demontira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čisti</a:t>
            </a:r>
            <a:endParaRPr sz="6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28918" y="9496350"/>
            <a:ext cx="1682989" cy="221856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Opremljen doner roštiljem od </a:t>
            </a:r>
            <a:r>
              <a:rPr sz="650" spc="10" dirty="0" err="1">
                <a:solidFill>
                  <a:srgbClr val="FFFFFF"/>
                </a:solidFill>
                <a:latin typeface="Arial"/>
                <a:cs typeface="Arial"/>
              </a:rPr>
              <a:t>nehrđajućeg</a:t>
            </a:r>
            <a:r>
              <a:rPr sz="6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15" dirty="0" err="1" smtClean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r>
              <a:rPr lang="hr-HR" sz="650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lang="hr-HR" sz="650" spc="-5" dirty="0" smtClean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65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kapaljkom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435842" y="3168920"/>
            <a:ext cx="2623820" cy="15799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Profesionalni roštilj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Döner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Gyros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Kebab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Opremljen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</a:t>
            </a:r>
            <a:r>
              <a:rPr sz="650" spc="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2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električna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plamenika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55"/>
              </a:spcBef>
            </a:pP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Plamenici zaštićeni zaštitnim staklom </a:t>
            </a:r>
            <a:r>
              <a:rPr sz="600" spc="5" dirty="0" err="1">
                <a:solidFill>
                  <a:srgbClr val="221F1F"/>
                </a:solidFill>
                <a:latin typeface="Arial"/>
                <a:cs typeface="Arial"/>
              </a:rPr>
              <a:t>Robax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0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55"/>
              </a:spcBef>
            </a:pPr>
            <a:r>
              <a:rPr sz="600" spc="5" dirty="0" err="1" smtClean="0">
                <a:solidFill>
                  <a:srgbClr val="221F1F"/>
                </a:solidFill>
                <a:latin typeface="Arial"/>
                <a:cs typeface="Arial"/>
              </a:rPr>
              <a:t>Temperatura</a:t>
            </a:r>
            <a:r>
              <a:rPr sz="60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se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može 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podesiti pojedinačno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za svaki </a:t>
            </a:r>
            <a:r>
              <a:rPr sz="600" dirty="0" err="1">
                <a:solidFill>
                  <a:srgbClr val="221F1F"/>
                </a:solidFill>
                <a:latin typeface="Arial"/>
                <a:cs typeface="Arial"/>
              </a:rPr>
              <a:t>plamenik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0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55"/>
              </a:spcBef>
            </a:pPr>
            <a:r>
              <a:rPr sz="600" spc="5" dirty="0" err="1" smtClean="0">
                <a:solidFill>
                  <a:srgbClr val="221F1F"/>
                </a:solidFill>
                <a:latin typeface="Arial"/>
                <a:cs typeface="Arial"/>
              </a:rPr>
              <a:t>Opremljen</a:t>
            </a:r>
            <a:r>
              <a:rPr sz="60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posudom za kapanje od 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00" dirty="0">
              <a:latin typeface="Arial"/>
              <a:cs typeface="Arial"/>
            </a:endParaRPr>
          </a:p>
          <a:p>
            <a:pPr marL="12700" marR="1274445">
              <a:lnSpc>
                <a:spcPct val="150000"/>
              </a:lnSpc>
              <a:spcBef>
                <a:spcPts val="14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Kućište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Ražanj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meso od nehrđajućeg</a:t>
            </a:r>
            <a:r>
              <a:rPr sz="650" spc="-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 marL="12700" marR="1030605">
              <a:lnSpc>
                <a:spcPct val="15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Pouzdani motor na gornjem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ražnju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može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se</a:t>
            </a:r>
            <a:r>
              <a:rPr lang="hr-HR"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kretati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lijevo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desno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030605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Ražanj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je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podesiv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4965686"/>
            <a:ext cx="47307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Lako se</a:t>
            </a:r>
            <a:r>
              <a:rPr sz="650" spc="-6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87" y="3630638"/>
            <a:ext cx="1003289" cy="18010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Snaga  </a:t>
            </a: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lang="hr-HR"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težina </a:t>
            </a: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Bruto</a:t>
            </a:r>
            <a:r>
              <a:rPr lang="hr-HR"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lang="hr-HR"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lang="hr-HR"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Dimenzije pakiranja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 </a:t>
            </a: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pakiranja  Ambalažni</a:t>
            </a:r>
            <a:r>
              <a:rPr lang="hr-HR"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materijal  </a:t>
            </a:r>
          </a:p>
          <a:p>
            <a:pPr marL="12700" marR="5080">
              <a:lnSpc>
                <a:spcPct val="166200"/>
              </a:lnSpc>
            </a:pP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HS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carinski</a:t>
            </a:r>
            <a:r>
              <a:rPr lang="hr-HR" sz="650" spc="-9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kod</a:t>
            </a:r>
          </a:p>
          <a:p>
            <a:pPr marL="12700" marR="5080">
              <a:lnSpc>
                <a:spcPct val="166200"/>
              </a:lnSpc>
            </a:pP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EAN kod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Broj</a:t>
            </a:r>
            <a:r>
              <a:rPr lang="hr-HR"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Artikla</a:t>
            </a:r>
            <a:endParaRPr lang="hr-HR"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145289" y="3680992"/>
            <a:ext cx="1065308" cy="176163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3400 Watt</a:t>
            </a:r>
            <a:endParaRPr sz="650" dirty="0">
              <a:latin typeface="Arial"/>
              <a:cs typeface="Arial"/>
            </a:endParaRPr>
          </a:p>
          <a:p>
            <a:pPr marL="12700" marR="194310">
              <a:lnSpc>
                <a:spcPct val="1616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</a:t>
            </a:r>
            <a:r>
              <a:rPr sz="650" spc="-8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1faza  22,0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27,0</a:t>
            </a:r>
            <a:r>
              <a:rPr sz="650" spc="-8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2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7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V770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Š691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D545</a:t>
            </a:r>
            <a:r>
              <a:rPr sz="650" spc="-6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V870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Š790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D650</a:t>
            </a:r>
            <a:r>
              <a:rPr sz="650" spc="-6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0,45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s</a:t>
            </a:r>
            <a:r>
              <a:rPr sz="650" spc="-2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8419818090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8719632124825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09370260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5304002"/>
            <a:ext cx="1628775" cy="6245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Maks.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20 kg mesa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Prečnik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mesne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ploče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: 190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Dimenzije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ražnja: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12 x12 mm 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Dužina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ražnja: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438 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6034002"/>
            <a:ext cx="148907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Ražanj brzine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rotacije: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rotacija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</a:t>
            </a:r>
            <a:r>
              <a:rPr sz="650" spc="-4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minuti</a:t>
            </a:r>
            <a:endParaRPr sz="6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5375" y="0"/>
                </a:lnTo>
                <a:lnTo>
                  <a:pt x="7295375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4888992" y="0"/>
                </a:lnTo>
                <a:lnTo>
                  <a:pt x="4888992" y="627380"/>
                </a:lnTo>
                <a:lnTo>
                  <a:pt x="2883408" y="627380"/>
                </a:lnTo>
                <a:lnTo>
                  <a:pt x="2883408" y="0"/>
                </a:lnTo>
                <a:lnTo>
                  <a:pt x="0" y="0"/>
                </a:lnTo>
                <a:lnTo>
                  <a:pt x="0" y="627380"/>
                </a:lnTo>
                <a:lnTo>
                  <a:pt x="0" y="627888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742426" y="246888"/>
            <a:ext cx="2087031" cy="272878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5278374" y="6916673"/>
            <a:ext cx="2030095" cy="2479675"/>
            <a:chOff x="5278374" y="6916673"/>
            <a:chExt cx="2030095" cy="2479675"/>
          </a:xfrm>
        </p:grpSpPr>
        <p:sp>
          <p:nvSpPr>
            <p:cNvPr id="23" name="object 23"/>
            <p:cNvSpPr/>
            <p:nvPr/>
          </p:nvSpPr>
          <p:spPr>
            <a:xfrm>
              <a:off x="5463539" y="7078980"/>
              <a:ext cx="1670304" cy="216407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291328" y="6929627"/>
              <a:ext cx="2004060" cy="2453640"/>
            </a:xfrm>
            <a:custGeom>
              <a:avLst/>
              <a:gdLst/>
              <a:ahLst/>
              <a:cxnLst/>
              <a:rect l="l" t="t" r="r" b="b"/>
              <a:pathLst>
                <a:path w="2004059" h="2453640">
                  <a:moveTo>
                    <a:pt x="0" y="12192"/>
                  </a:moveTo>
                  <a:lnTo>
                    <a:pt x="0" y="2441447"/>
                  </a:lnTo>
                  <a:lnTo>
                    <a:pt x="0" y="2453640"/>
                  </a:lnTo>
                  <a:lnTo>
                    <a:pt x="12192" y="2453640"/>
                  </a:lnTo>
                  <a:lnTo>
                    <a:pt x="1991867" y="2453640"/>
                  </a:lnTo>
                  <a:lnTo>
                    <a:pt x="2004059" y="2453640"/>
                  </a:lnTo>
                  <a:lnTo>
                    <a:pt x="2004059" y="2441447"/>
                  </a:lnTo>
                  <a:lnTo>
                    <a:pt x="2004059" y="12192"/>
                  </a:lnTo>
                  <a:lnTo>
                    <a:pt x="2004059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2870454" y="7341869"/>
            <a:ext cx="2032000" cy="2054860"/>
            <a:chOff x="2870454" y="7341869"/>
            <a:chExt cx="2032000" cy="2054860"/>
          </a:xfrm>
        </p:grpSpPr>
        <p:sp>
          <p:nvSpPr>
            <p:cNvPr id="26" name="object 26"/>
            <p:cNvSpPr/>
            <p:nvPr/>
          </p:nvSpPr>
          <p:spPr>
            <a:xfrm>
              <a:off x="2895600" y="7383780"/>
              <a:ext cx="1979675" cy="198729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883408" y="7354823"/>
              <a:ext cx="2005964" cy="2028825"/>
            </a:xfrm>
            <a:custGeom>
              <a:avLst/>
              <a:gdLst/>
              <a:ahLst/>
              <a:cxnLst/>
              <a:rect l="l" t="t" r="r" b="b"/>
              <a:pathLst>
                <a:path w="2005964" h="2028825">
                  <a:moveTo>
                    <a:pt x="0" y="13716"/>
                  </a:moveTo>
                  <a:lnTo>
                    <a:pt x="0" y="2016252"/>
                  </a:lnTo>
                  <a:lnTo>
                    <a:pt x="0" y="2028444"/>
                  </a:lnTo>
                  <a:lnTo>
                    <a:pt x="12192" y="2028444"/>
                  </a:lnTo>
                  <a:lnTo>
                    <a:pt x="1991867" y="2028444"/>
                  </a:lnTo>
                  <a:lnTo>
                    <a:pt x="2005583" y="2028444"/>
                  </a:lnTo>
                  <a:lnTo>
                    <a:pt x="2005583" y="2016252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756888" y="1728713"/>
            <a:ext cx="2219325" cy="79380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42570">
              <a:lnSpc>
                <a:spcPct val="100000"/>
              </a:lnSpc>
              <a:spcBef>
                <a:spcPts val="90"/>
              </a:spcBef>
            </a:pPr>
            <a:r>
              <a:rPr sz="1850" spc="-15" dirty="0">
                <a:solidFill>
                  <a:srgbClr val="929498"/>
                </a:solidFill>
                <a:latin typeface="Arial"/>
                <a:cs typeface="Arial"/>
              </a:rPr>
              <a:t>DÖNER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GRILL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10"/>
              </a:spcBef>
            </a:pP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MODEL: 3 PLAMENIKA </a:t>
            </a:r>
            <a:r>
              <a:rPr sz="850" spc="5" dirty="0">
                <a:solidFill>
                  <a:srgbClr val="929498"/>
                </a:solidFill>
                <a:latin typeface="Arial"/>
                <a:cs typeface="Arial"/>
              </a:rPr>
              <a:t>-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TM </a:t>
            </a:r>
            <a:r>
              <a:rPr sz="850" spc="5" dirty="0">
                <a:solidFill>
                  <a:srgbClr val="929498"/>
                </a:solidFill>
                <a:latin typeface="Arial"/>
                <a:cs typeface="Arial"/>
              </a:rPr>
              <a:t>-</a:t>
            </a:r>
            <a:r>
              <a:rPr sz="850" spc="-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ELEKTRIČNI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461515" y="9475743"/>
            <a:ext cx="1285875" cy="25583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podesivim ražnjem </a:t>
            </a:r>
            <a:r>
              <a:rPr sz="650" spc="-10" dirty="0" err="1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savršenu</a:t>
            </a:r>
            <a:endParaRPr sz="650" dirty="0">
              <a:latin typeface="Arial"/>
              <a:cs typeface="Arial"/>
            </a:endParaRPr>
          </a:p>
          <a:p>
            <a:pPr marL="547370">
              <a:lnSpc>
                <a:spcPct val="100000"/>
              </a:lnSpc>
              <a:spcBef>
                <a:spcPts val="32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pripremu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210597" y="9486400"/>
            <a:ext cx="89725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demontira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čisti</a:t>
            </a:r>
            <a:endParaRPr sz="6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28918" y="9496350"/>
            <a:ext cx="1809482" cy="221856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Opremljen doner roštiljem od </a:t>
            </a:r>
            <a:r>
              <a:rPr sz="650" spc="10" dirty="0" err="1">
                <a:solidFill>
                  <a:srgbClr val="FFFFFF"/>
                </a:solidFill>
                <a:latin typeface="Arial"/>
                <a:cs typeface="Arial"/>
              </a:rPr>
              <a:t>nehrđajućeg</a:t>
            </a:r>
            <a:r>
              <a:rPr sz="6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15" dirty="0" err="1" smtClean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r>
              <a:rPr lang="hr-HR" sz="650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lang="hr-HR" sz="650" spc="-5" dirty="0" smtClean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65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kapaljkom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435842" y="3168920"/>
            <a:ext cx="2859546" cy="171303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Profesionalni roštilj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Döner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Gyros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Kebab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Opremljen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</a:t>
            </a:r>
            <a:r>
              <a:rPr sz="650" spc="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3električna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plamenika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5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Plamenici zaštićeni zaštitnim staklom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Robax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5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Temperatura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se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može 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podesiti pojedinačno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za svaki </a:t>
            </a:r>
            <a:r>
              <a:rPr sz="650" dirty="0" err="1">
                <a:solidFill>
                  <a:srgbClr val="221F1F"/>
                </a:solidFill>
                <a:latin typeface="Arial"/>
                <a:cs typeface="Arial"/>
              </a:rPr>
              <a:t>plamenik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5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Opremljen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posudom za kapanje od 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 marL="12700" marR="1274445">
              <a:lnSpc>
                <a:spcPct val="160000"/>
              </a:lnSpc>
              <a:spcBef>
                <a:spcPts val="14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Kućište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Ražanj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meso od nehrđajućeg</a:t>
            </a:r>
            <a:r>
              <a:rPr sz="650" spc="-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 marL="12700" marR="1030605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Pouzdani motor na gornjem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ražnju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može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se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okretati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lijevo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desno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030605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Ražanj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je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podesiv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4965686"/>
            <a:ext cx="47307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Lako se</a:t>
            </a:r>
            <a:r>
              <a:rPr sz="650" spc="-6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87" y="3630638"/>
            <a:ext cx="927048" cy="18010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Snaga  </a:t>
            </a: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lang="hr-HR"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težina </a:t>
            </a: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Bruto</a:t>
            </a:r>
            <a:r>
              <a:rPr lang="hr-HR"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lang="hr-HR"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lang="hr-HR"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Dimenzije pakiranja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 </a:t>
            </a: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pakiranja  Ambalažni</a:t>
            </a:r>
            <a:r>
              <a:rPr lang="hr-HR"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materijal  </a:t>
            </a:r>
          </a:p>
          <a:p>
            <a:pPr marL="12700" marR="5080">
              <a:lnSpc>
                <a:spcPct val="166200"/>
              </a:lnSpc>
            </a:pP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HS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carinski</a:t>
            </a:r>
            <a:r>
              <a:rPr lang="hr-HR" sz="650" spc="-9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kod</a:t>
            </a:r>
          </a:p>
          <a:p>
            <a:pPr marL="12700" marR="5080">
              <a:lnSpc>
                <a:spcPct val="166200"/>
              </a:lnSpc>
            </a:pPr>
            <a:r>
              <a:rPr lang="hr-HR" sz="650" spc="-10" dirty="0">
                <a:solidFill>
                  <a:srgbClr val="ECCA17"/>
                </a:solidFill>
                <a:latin typeface="Arial"/>
                <a:cs typeface="Arial"/>
              </a:rPr>
              <a:t>EAN kod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Broj</a:t>
            </a:r>
            <a:r>
              <a:rPr lang="hr-HR"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Artikla</a:t>
            </a:r>
            <a:endParaRPr lang="hr-HR"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145289" y="3680992"/>
            <a:ext cx="1250315" cy="176163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5100 W</a:t>
            </a:r>
            <a:endParaRPr sz="650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400 V </a:t>
            </a: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50 Hz </a:t>
            </a: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3</a:t>
            </a: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 faze</a:t>
            </a:r>
            <a:endParaRPr sz="650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26,0</a:t>
            </a:r>
            <a:r>
              <a:rPr sz="650" spc="-95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650" spc="15" dirty="0" smtClean="0">
                <a:solidFill>
                  <a:srgbClr val="ECCA17"/>
                </a:solidFill>
                <a:latin typeface="Arial"/>
                <a:cs typeface="Arial"/>
              </a:rPr>
              <a:t>31,0</a:t>
            </a:r>
            <a:r>
              <a:rPr sz="650" spc="-85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20" dirty="0" smtClean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 smtClean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0"/>
              </a:spcBef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V982 </a:t>
            </a: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Š691 </a:t>
            </a: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D545 mm </a:t>
            </a:r>
            <a:endParaRPr lang="hr-HR" sz="650" spc="-10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0"/>
              </a:spcBef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V1080 </a:t>
            </a: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x  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Š790 </a:t>
            </a: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D650 mm</a:t>
            </a:r>
            <a:endParaRPr sz="650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0,55 </a:t>
            </a:r>
            <a:r>
              <a:rPr sz="650" spc="-10" dirty="0" err="1" smtClean="0">
                <a:solidFill>
                  <a:srgbClr val="ECCA17"/>
                </a:solidFill>
                <a:latin typeface="Arial"/>
                <a:cs typeface="Arial"/>
              </a:rPr>
              <a:t>cbm</a:t>
            </a:r>
            <a:endParaRPr sz="650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 err="1" smtClean="0">
                <a:solidFill>
                  <a:srgbClr val="ECCA17"/>
                </a:solidFill>
                <a:latin typeface="Arial"/>
                <a:cs typeface="Arial"/>
              </a:rPr>
              <a:t>Kartonska</a:t>
            </a:r>
            <a:r>
              <a:rPr sz="650" spc="15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0" dirty="0" err="1" smtClean="0">
                <a:solidFill>
                  <a:srgbClr val="ECCA17"/>
                </a:solidFill>
                <a:latin typeface="Arial"/>
                <a:cs typeface="Arial"/>
              </a:rPr>
              <a:t>kutija</a:t>
            </a:r>
            <a:r>
              <a:rPr sz="650" spc="1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5" dirty="0" smtClean="0">
                <a:solidFill>
                  <a:srgbClr val="ECCA17"/>
                </a:solidFill>
                <a:latin typeface="Arial"/>
                <a:cs typeface="Arial"/>
              </a:rPr>
              <a:t>s</a:t>
            </a:r>
            <a:r>
              <a:rPr sz="650" spc="-15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0" dirty="0" err="1" smtClean="0">
                <a:solidFill>
                  <a:srgbClr val="ECCA17"/>
                </a:solidFill>
                <a:latin typeface="Arial"/>
                <a:cs typeface="Arial"/>
              </a:rPr>
              <a:t>pjenom</a:t>
            </a:r>
            <a:endParaRPr sz="650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 smtClean="0">
                <a:solidFill>
                  <a:srgbClr val="ECCA17"/>
                </a:solidFill>
                <a:latin typeface="Arial"/>
                <a:cs typeface="Arial"/>
              </a:rPr>
              <a:t>8419818090</a:t>
            </a:r>
            <a:endParaRPr sz="650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 smtClean="0">
                <a:solidFill>
                  <a:srgbClr val="ECCA17"/>
                </a:solidFill>
                <a:latin typeface="Arial"/>
                <a:cs typeface="Arial"/>
              </a:rPr>
              <a:t>8719632124832</a:t>
            </a:r>
            <a:endParaRPr sz="650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 smtClean="0">
                <a:solidFill>
                  <a:srgbClr val="ECCA17"/>
                </a:solidFill>
                <a:latin typeface="Arial"/>
                <a:cs typeface="Arial"/>
              </a:rPr>
              <a:t>09370265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5090627"/>
            <a:ext cx="1628775" cy="6245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Maks.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30 kg mesa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Prečnik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mesne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ploče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: 190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Dimenzije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ražnja: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12 x12 mm 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Dužina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ražnja: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608 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6034002"/>
            <a:ext cx="148907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Ražanj brzine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rotacije: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rotacija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</a:t>
            </a:r>
            <a:r>
              <a:rPr sz="650" spc="-4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minuti</a:t>
            </a:r>
            <a:endParaRPr sz="6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5375" y="0"/>
                </a:lnTo>
                <a:lnTo>
                  <a:pt x="7295375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4892027" y="0"/>
                </a:lnTo>
                <a:lnTo>
                  <a:pt x="4892027" y="627380"/>
                </a:lnTo>
                <a:lnTo>
                  <a:pt x="2886456" y="627380"/>
                </a:lnTo>
                <a:lnTo>
                  <a:pt x="2886456" y="0"/>
                </a:lnTo>
                <a:lnTo>
                  <a:pt x="0" y="0"/>
                </a:lnTo>
                <a:lnTo>
                  <a:pt x="0" y="627380"/>
                </a:lnTo>
                <a:lnTo>
                  <a:pt x="0" y="627888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837176" y="135636"/>
            <a:ext cx="1431446" cy="281981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5278374" y="6534150"/>
            <a:ext cx="2030095" cy="2862580"/>
            <a:chOff x="5278374" y="6534150"/>
            <a:chExt cx="2030095" cy="2862580"/>
          </a:xfrm>
        </p:grpSpPr>
        <p:sp>
          <p:nvSpPr>
            <p:cNvPr id="23" name="object 23"/>
            <p:cNvSpPr/>
            <p:nvPr/>
          </p:nvSpPr>
          <p:spPr>
            <a:xfrm>
              <a:off x="5449785" y="6816851"/>
              <a:ext cx="1787690" cy="235921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291328" y="6547103"/>
              <a:ext cx="2004060" cy="2836545"/>
            </a:xfrm>
            <a:custGeom>
              <a:avLst/>
              <a:gdLst/>
              <a:ahLst/>
              <a:cxnLst/>
              <a:rect l="l" t="t" r="r" b="b"/>
              <a:pathLst>
                <a:path w="2004059" h="2836545">
                  <a:moveTo>
                    <a:pt x="0" y="12192"/>
                  </a:moveTo>
                  <a:lnTo>
                    <a:pt x="0" y="2823972"/>
                  </a:lnTo>
                  <a:lnTo>
                    <a:pt x="0" y="2836164"/>
                  </a:lnTo>
                  <a:lnTo>
                    <a:pt x="12192" y="2836164"/>
                  </a:lnTo>
                  <a:lnTo>
                    <a:pt x="1991867" y="2836164"/>
                  </a:lnTo>
                  <a:lnTo>
                    <a:pt x="2004059" y="2836164"/>
                  </a:lnTo>
                  <a:lnTo>
                    <a:pt x="2004059" y="2823972"/>
                  </a:lnTo>
                  <a:lnTo>
                    <a:pt x="2004059" y="12192"/>
                  </a:lnTo>
                  <a:lnTo>
                    <a:pt x="2004059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2873502" y="7341869"/>
            <a:ext cx="2032000" cy="2054860"/>
            <a:chOff x="2873502" y="7341869"/>
            <a:chExt cx="2032000" cy="2054860"/>
          </a:xfrm>
        </p:grpSpPr>
        <p:sp>
          <p:nvSpPr>
            <p:cNvPr id="26" name="object 26"/>
            <p:cNvSpPr/>
            <p:nvPr/>
          </p:nvSpPr>
          <p:spPr>
            <a:xfrm>
              <a:off x="2938272" y="7383780"/>
              <a:ext cx="1940051" cy="198729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886456" y="7354823"/>
              <a:ext cx="2005964" cy="2028825"/>
            </a:xfrm>
            <a:custGeom>
              <a:avLst/>
              <a:gdLst/>
              <a:ahLst/>
              <a:cxnLst/>
              <a:rect l="l" t="t" r="r" b="b"/>
              <a:pathLst>
                <a:path w="2005964" h="2028825">
                  <a:moveTo>
                    <a:pt x="0" y="13716"/>
                  </a:moveTo>
                  <a:lnTo>
                    <a:pt x="0" y="2016252"/>
                  </a:lnTo>
                  <a:lnTo>
                    <a:pt x="0" y="2028444"/>
                  </a:lnTo>
                  <a:lnTo>
                    <a:pt x="12192" y="2028444"/>
                  </a:lnTo>
                  <a:lnTo>
                    <a:pt x="1991867" y="2028444"/>
                  </a:lnTo>
                  <a:lnTo>
                    <a:pt x="2005583" y="2028444"/>
                  </a:lnTo>
                  <a:lnTo>
                    <a:pt x="2005583" y="2016252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756888" y="1728713"/>
            <a:ext cx="2219325" cy="79380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42570">
              <a:lnSpc>
                <a:spcPct val="100000"/>
              </a:lnSpc>
              <a:spcBef>
                <a:spcPts val="90"/>
              </a:spcBef>
            </a:pPr>
            <a:r>
              <a:rPr sz="1850" spc="-15" dirty="0">
                <a:solidFill>
                  <a:srgbClr val="929498"/>
                </a:solidFill>
                <a:latin typeface="Arial"/>
                <a:cs typeface="Arial"/>
              </a:rPr>
              <a:t>DÖNER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GRILL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10"/>
              </a:spcBef>
            </a:pP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MODEL: 4 PLAMENIKA </a:t>
            </a:r>
            <a:r>
              <a:rPr sz="850" spc="5" dirty="0">
                <a:solidFill>
                  <a:srgbClr val="929498"/>
                </a:solidFill>
                <a:latin typeface="Arial"/>
                <a:cs typeface="Arial"/>
              </a:rPr>
              <a:t>-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TM </a:t>
            </a:r>
            <a:r>
              <a:rPr sz="850" spc="5" dirty="0">
                <a:solidFill>
                  <a:srgbClr val="929498"/>
                </a:solidFill>
                <a:latin typeface="Arial"/>
                <a:cs typeface="Arial"/>
              </a:rPr>
              <a:t>-</a:t>
            </a:r>
            <a:r>
              <a:rPr sz="850" spc="-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ELEKTRIČNI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461515" y="9475743"/>
            <a:ext cx="1285875" cy="25583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podesivim ražnjem </a:t>
            </a:r>
            <a:r>
              <a:rPr sz="650" spc="-10" dirty="0" err="1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savršenu</a:t>
            </a:r>
            <a:endParaRPr sz="650" dirty="0">
              <a:latin typeface="Arial"/>
              <a:cs typeface="Arial"/>
            </a:endParaRPr>
          </a:p>
          <a:p>
            <a:pPr marL="547370">
              <a:lnSpc>
                <a:spcPct val="100000"/>
              </a:lnSpc>
              <a:spcBef>
                <a:spcPts val="32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pripremu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210597" y="9486400"/>
            <a:ext cx="89725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demontira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čisti</a:t>
            </a:r>
            <a:endParaRPr sz="6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28918" y="9496350"/>
            <a:ext cx="1682989" cy="221856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Opremljen doner roštiljem od </a:t>
            </a:r>
            <a:r>
              <a:rPr sz="650" spc="10" dirty="0" err="1">
                <a:solidFill>
                  <a:srgbClr val="FFFFFF"/>
                </a:solidFill>
                <a:latin typeface="Arial"/>
                <a:cs typeface="Arial"/>
              </a:rPr>
              <a:t>nehrđajućeg</a:t>
            </a:r>
            <a:r>
              <a:rPr sz="6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15" dirty="0" err="1" smtClean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r>
              <a:rPr lang="hr-HR" sz="650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lang="hr-HR" sz="650" spc="-5" dirty="0" smtClean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65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kapaljkom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435842" y="3168920"/>
            <a:ext cx="2623820" cy="142987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Profesionalni roštilj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Döner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Gyros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Kebab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Opremljen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sa</a:t>
            </a:r>
            <a:r>
              <a:rPr sz="650" spc="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4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električna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plamenika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55"/>
              </a:spcBef>
            </a:pP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Plamenici zaštićeni zaštitnim </a:t>
            </a:r>
            <a:r>
              <a:rPr sz="600" spc="5" dirty="0" err="1">
                <a:solidFill>
                  <a:srgbClr val="221F1F"/>
                </a:solidFill>
                <a:latin typeface="Arial"/>
                <a:cs typeface="Arial"/>
              </a:rPr>
              <a:t>staklom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5" dirty="0" err="1" smtClean="0">
                <a:solidFill>
                  <a:srgbClr val="221F1F"/>
                </a:solidFill>
                <a:latin typeface="Arial"/>
                <a:cs typeface="Arial"/>
              </a:rPr>
              <a:t>Robax</a:t>
            </a:r>
            <a:endParaRPr lang="hr-HR" sz="60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55"/>
              </a:spcBef>
            </a:pPr>
            <a:r>
              <a:rPr sz="60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Temperatura se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može 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podesiti pojedinačno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za svaki </a:t>
            </a:r>
            <a:r>
              <a:rPr sz="600" dirty="0" err="1">
                <a:solidFill>
                  <a:srgbClr val="221F1F"/>
                </a:solidFill>
                <a:latin typeface="Arial"/>
                <a:cs typeface="Arial"/>
              </a:rPr>
              <a:t>plamenik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0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55"/>
              </a:spcBef>
            </a:pPr>
            <a:r>
              <a:rPr sz="600" spc="5" dirty="0" err="1" smtClean="0">
                <a:solidFill>
                  <a:srgbClr val="221F1F"/>
                </a:solidFill>
                <a:latin typeface="Arial"/>
                <a:cs typeface="Arial"/>
              </a:rPr>
              <a:t>Opremljen</a:t>
            </a:r>
            <a:r>
              <a:rPr sz="60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posudom za kapanje od 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00" dirty="0">
              <a:latin typeface="Arial"/>
              <a:cs typeface="Arial"/>
            </a:endParaRPr>
          </a:p>
          <a:p>
            <a:pPr marL="12700" marR="1274445">
              <a:lnSpc>
                <a:spcPct val="150000"/>
              </a:lnSpc>
              <a:spcBef>
                <a:spcPts val="14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Kućište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Ražanj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meso od nehrđajućeg</a:t>
            </a:r>
            <a:r>
              <a:rPr sz="650" spc="-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 marL="12700" marR="1030605">
              <a:lnSpc>
                <a:spcPct val="15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Pouzdani motor na gornjem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ražnju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može se  okretati lijevo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desno Ražanj je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podesiv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4965686"/>
            <a:ext cx="47307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Lako se</a:t>
            </a:r>
            <a:r>
              <a:rPr sz="650" spc="-6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87" y="3630638"/>
            <a:ext cx="927048" cy="18010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 </a:t>
            </a:r>
            <a:r>
              <a:rPr sz="650" spc="-10" dirty="0" err="1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pakiranja  Ambalažni</a:t>
            </a:r>
            <a:r>
              <a:rPr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materijal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Tarifni broj</a:t>
            </a:r>
          </a:p>
          <a:p>
            <a:pPr marL="12700" marR="5080">
              <a:lnSpc>
                <a:spcPct val="166200"/>
              </a:lnSpc>
            </a:pP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ECCA17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145289" y="3680992"/>
            <a:ext cx="1295400" cy="17697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5100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400 V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50 Hz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3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faze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31,0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36,0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1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V1142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Š691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D545 mm </a:t>
            </a:r>
            <a:endParaRPr lang="hr-HR" sz="650" spc="-10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100"/>
              </a:lnSpc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V1240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Š790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D650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0,64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8419818090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8719632124849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09370270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5304002"/>
            <a:ext cx="1628775" cy="65017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Maks.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50 kg mesa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Prečnik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mesne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ploče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: 190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Dimenzije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ražnja: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12 x12 mm 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Dužina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ražnja: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770 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6034002"/>
            <a:ext cx="148907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Ražanj brzine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rotacije: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rotacija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</a:t>
            </a:r>
            <a:r>
              <a:rPr sz="650" spc="-4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minuti</a:t>
            </a:r>
            <a:endParaRPr sz="6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5375" y="0"/>
                </a:lnTo>
                <a:lnTo>
                  <a:pt x="7295375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4888992" y="0"/>
                </a:lnTo>
                <a:lnTo>
                  <a:pt x="4888992" y="627380"/>
                </a:lnTo>
                <a:lnTo>
                  <a:pt x="2883408" y="627380"/>
                </a:lnTo>
                <a:lnTo>
                  <a:pt x="2883408" y="0"/>
                </a:lnTo>
                <a:lnTo>
                  <a:pt x="0" y="0"/>
                </a:lnTo>
                <a:lnTo>
                  <a:pt x="0" y="627380"/>
                </a:lnTo>
                <a:lnTo>
                  <a:pt x="0" y="627888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155689" y="147828"/>
            <a:ext cx="2062697" cy="279444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5278374" y="6534150"/>
            <a:ext cx="2030095" cy="2862580"/>
            <a:chOff x="5278374" y="6534150"/>
            <a:chExt cx="2030095" cy="2862580"/>
          </a:xfrm>
        </p:grpSpPr>
        <p:sp>
          <p:nvSpPr>
            <p:cNvPr id="23" name="object 23"/>
            <p:cNvSpPr/>
            <p:nvPr/>
          </p:nvSpPr>
          <p:spPr>
            <a:xfrm>
              <a:off x="5487923" y="6647687"/>
              <a:ext cx="1627632" cy="267461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291328" y="6547103"/>
              <a:ext cx="2004060" cy="2836545"/>
            </a:xfrm>
            <a:custGeom>
              <a:avLst/>
              <a:gdLst/>
              <a:ahLst/>
              <a:cxnLst/>
              <a:rect l="l" t="t" r="r" b="b"/>
              <a:pathLst>
                <a:path w="2004059" h="2836545">
                  <a:moveTo>
                    <a:pt x="0" y="12192"/>
                  </a:moveTo>
                  <a:lnTo>
                    <a:pt x="0" y="2823972"/>
                  </a:lnTo>
                  <a:lnTo>
                    <a:pt x="0" y="2836164"/>
                  </a:lnTo>
                  <a:lnTo>
                    <a:pt x="12192" y="2836164"/>
                  </a:lnTo>
                  <a:lnTo>
                    <a:pt x="1991867" y="2836164"/>
                  </a:lnTo>
                  <a:lnTo>
                    <a:pt x="2004059" y="2836164"/>
                  </a:lnTo>
                  <a:lnTo>
                    <a:pt x="2004059" y="2823972"/>
                  </a:lnTo>
                  <a:lnTo>
                    <a:pt x="2004059" y="12192"/>
                  </a:lnTo>
                  <a:lnTo>
                    <a:pt x="2004059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2870454" y="7341869"/>
            <a:ext cx="2032000" cy="2054860"/>
            <a:chOff x="2870454" y="7341869"/>
            <a:chExt cx="2032000" cy="2054860"/>
          </a:xfrm>
        </p:grpSpPr>
        <p:sp>
          <p:nvSpPr>
            <p:cNvPr id="26" name="object 26"/>
            <p:cNvSpPr/>
            <p:nvPr/>
          </p:nvSpPr>
          <p:spPr>
            <a:xfrm>
              <a:off x="2959608" y="7386828"/>
              <a:ext cx="1915667" cy="198424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883408" y="7354823"/>
              <a:ext cx="2005964" cy="2028825"/>
            </a:xfrm>
            <a:custGeom>
              <a:avLst/>
              <a:gdLst/>
              <a:ahLst/>
              <a:cxnLst/>
              <a:rect l="l" t="t" r="r" b="b"/>
              <a:pathLst>
                <a:path w="2005964" h="2028825">
                  <a:moveTo>
                    <a:pt x="0" y="13716"/>
                  </a:moveTo>
                  <a:lnTo>
                    <a:pt x="0" y="2016252"/>
                  </a:lnTo>
                  <a:lnTo>
                    <a:pt x="0" y="2028444"/>
                  </a:lnTo>
                  <a:lnTo>
                    <a:pt x="12192" y="2028444"/>
                  </a:lnTo>
                  <a:lnTo>
                    <a:pt x="1991867" y="2028444"/>
                  </a:lnTo>
                  <a:lnTo>
                    <a:pt x="2005583" y="2028444"/>
                  </a:lnTo>
                  <a:lnTo>
                    <a:pt x="2005583" y="2016252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756888" y="1728713"/>
            <a:ext cx="2219325" cy="79380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42570">
              <a:lnSpc>
                <a:spcPct val="100000"/>
              </a:lnSpc>
              <a:spcBef>
                <a:spcPts val="90"/>
              </a:spcBef>
            </a:pPr>
            <a:r>
              <a:rPr sz="1850" spc="-15" dirty="0">
                <a:solidFill>
                  <a:srgbClr val="929498"/>
                </a:solidFill>
                <a:latin typeface="Arial"/>
                <a:cs typeface="Arial"/>
              </a:rPr>
              <a:t>DÖNER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GRILL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10"/>
              </a:spcBef>
            </a:pP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MODEL: 5 PLAMENIKA </a:t>
            </a:r>
            <a:r>
              <a:rPr sz="850" spc="5" dirty="0">
                <a:solidFill>
                  <a:srgbClr val="929498"/>
                </a:solidFill>
                <a:latin typeface="Arial"/>
                <a:cs typeface="Arial"/>
              </a:rPr>
              <a:t>-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TM </a:t>
            </a:r>
            <a:r>
              <a:rPr sz="850" spc="5" dirty="0">
                <a:solidFill>
                  <a:srgbClr val="929498"/>
                </a:solidFill>
                <a:latin typeface="Arial"/>
                <a:cs typeface="Arial"/>
              </a:rPr>
              <a:t>-</a:t>
            </a:r>
            <a:r>
              <a:rPr sz="850" spc="-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ELEKTRIČNI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461515" y="9475743"/>
            <a:ext cx="1285875" cy="25583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podesivim ražnjem </a:t>
            </a:r>
            <a:r>
              <a:rPr sz="650" spc="-10" dirty="0" err="1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savršenu</a:t>
            </a:r>
            <a:endParaRPr sz="650" dirty="0">
              <a:latin typeface="Arial"/>
              <a:cs typeface="Arial"/>
            </a:endParaRPr>
          </a:p>
          <a:p>
            <a:pPr marL="547370">
              <a:lnSpc>
                <a:spcPct val="100000"/>
              </a:lnSpc>
              <a:spcBef>
                <a:spcPts val="32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pripremu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210597" y="9486400"/>
            <a:ext cx="89725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demontira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čisti</a:t>
            </a:r>
            <a:endParaRPr sz="6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28918" y="9496350"/>
            <a:ext cx="1809482" cy="221856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Opremljen doner roštiljem od </a:t>
            </a:r>
            <a:r>
              <a:rPr sz="650" spc="10" dirty="0" err="1">
                <a:solidFill>
                  <a:srgbClr val="FFFFFF"/>
                </a:solidFill>
                <a:latin typeface="Arial"/>
                <a:cs typeface="Arial"/>
              </a:rPr>
              <a:t>nehrđajućeg</a:t>
            </a:r>
            <a:r>
              <a:rPr sz="6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15" dirty="0" err="1" smtClean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r>
              <a:rPr lang="hr-HR" sz="650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lang="hr-HR" sz="650" spc="-5" dirty="0" smtClean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65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kapaljkom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435842" y="3168920"/>
            <a:ext cx="2623820" cy="171303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Profesionalni roštilj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Döner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Gyros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Kebab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Opremljen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</a:t>
            </a:r>
            <a:r>
              <a:rPr sz="650" spc="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5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električnih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plamenika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5"/>
              </a:spcBef>
            </a:pP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Plamenici zaštićeni zaštitnim staklom </a:t>
            </a:r>
            <a:r>
              <a:rPr sz="600" spc="5" dirty="0" err="1">
                <a:solidFill>
                  <a:srgbClr val="221F1F"/>
                </a:solidFill>
                <a:latin typeface="Arial"/>
                <a:cs typeface="Arial"/>
              </a:rPr>
              <a:t>Robax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0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5"/>
              </a:spcBef>
            </a:pPr>
            <a:r>
              <a:rPr sz="600" spc="5" dirty="0" err="1" smtClean="0">
                <a:solidFill>
                  <a:srgbClr val="221F1F"/>
                </a:solidFill>
                <a:latin typeface="Arial"/>
                <a:cs typeface="Arial"/>
              </a:rPr>
              <a:t>Temperatura</a:t>
            </a:r>
            <a:r>
              <a:rPr sz="60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se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može 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podesiti pojedinačno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za svaki </a:t>
            </a:r>
            <a:r>
              <a:rPr sz="600" dirty="0" err="1">
                <a:solidFill>
                  <a:srgbClr val="221F1F"/>
                </a:solidFill>
                <a:latin typeface="Arial"/>
                <a:cs typeface="Arial"/>
              </a:rPr>
              <a:t>plamenik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0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5"/>
              </a:spcBef>
            </a:pPr>
            <a:r>
              <a:rPr sz="600" spc="5" dirty="0" err="1" smtClean="0">
                <a:solidFill>
                  <a:srgbClr val="221F1F"/>
                </a:solidFill>
                <a:latin typeface="Arial"/>
                <a:cs typeface="Arial"/>
              </a:rPr>
              <a:t>Opremljen</a:t>
            </a:r>
            <a:r>
              <a:rPr sz="60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posudom za kapanje od 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00" dirty="0">
              <a:latin typeface="Arial"/>
              <a:cs typeface="Arial"/>
            </a:endParaRPr>
          </a:p>
          <a:p>
            <a:pPr marL="12700" marR="1274445">
              <a:lnSpc>
                <a:spcPct val="160000"/>
              </a:lnSpc>
              <a:spcBef>
                <a:spcPts val="14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Kućište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Ražanj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meso od nehrđajućeg</a:t>
            </a:r>
            <a:r>
              <a:rPr sz="650" spc="-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 marL="12700" marR="1030605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Pouzdani motor na gornjem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ražnju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može se  okretati lijevo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desno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030605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Ražanj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je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podesiv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4965686"/>
            <a:ext cx="47307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Lako se</a:t>
            </a:r>
            <a:r>
              <a:rPr sz="650" spc="-6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87" y="3630638"/>
            <a:ext cx="998717" cy="18010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5" dirty="0" err="1" smtClean="0">
                <a:solidFill>
                  <a:srgbClr val="ECCA17"/>
                </a:solidFill>
                <a:latin typeface="Arial"/>
                <a:cs typeface="Arial"/>
              </a:rPr>
              <a:t>Bruto</a:t>
            </a:r>
            <a:r>
              <a:rPr sz="650" spc="-95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 </a:t>
            </a:r>
            <a:r>
              <a:rPr sz="650" spc="-10" dirty="0" err="1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pakiranja  Ambalažni</a:t>
            </a:r>
            <a:r>
              <a:rPr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materijal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Tarifni broj</a:t>
            </a: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ECCA17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145289" y="3680992"/>
            <a:ext cx="1295400" cy="176163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8500 Watt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400 V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50 Hz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3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faze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35,0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40,0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V1302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Š731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D545 mm </a:t>
            </a:r>
            <a:endParaRPr lang="hr-HR" sz="650" spc="-10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V1400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Š830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D650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0,76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8419818090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8719632124856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09370275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5304002"/>
            <a:ext cx="1628775" cy="6245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Maks.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80 kg mesa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Prečnik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mesne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ploče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: 190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Dimenzije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ražnja: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12 x12 mm 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Dužina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ražnja: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930 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6034002"/>
            <a:ext cx="148907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Ražanj brzine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rotacije: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rotacija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</a:t>
            </a:r>
            <a:r>
              <a:rPr sz="650" spc="-4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minuti</a:t>
            </a:r>
            <a:endParaRPr sz="6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772400" cy="10058400"/>
            <a:chOff x="0" y="0"/>
            <a:chExt cx="7772400" cy="100584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7772400" cy="100584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90288" y="6893052"/>
              <a:ext cx="3182620" cy="3053080"/>
            </a:xfrm>
            <a:custGeom>
              <a:avLst/>
              <a:gdLst/>
              <a:ahLst/>
              <a:cxnLst/>
              <a:rect l="l" t="t" r="r" b="b"/>
              <a:pathLst>
                <a:path w="3182620" h="3053079">
                  <a:moveTo>
                    <a:pt x="3182111" y="3052572"/>
                  </a:moveTo>
                  <a:lnTo>
                    <a:pt x="0" y="3052572"/>
                  </a:lnTo>
                  <a:lnTo>
                    <a:pt x="0" y="0"/>
                  </a:lnTo>
                  <a:lnTo>
                    <a:pt x="3182111" y="0"/>
                  </a:lnTo>
                  <a:lnTo>
                    <a:pt x="3182111" y="3052572"/>
                  </a:lnTo>
                  <a:close/>
                </a:path>
              </a:pathLst>
            </a:custGeom>
            <a:solidFill>
              <a:srgbClr val="FFCA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4973862" y="7383656"/>
            <a:ext cx="1811655" cy="184281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400" spc="20" dirty="0" smtClean="0">
                <a:solidFill>
                  <a:srgbClr val="FFFFFF"/>
                </a:solidFill>
                <a:latin typeface="Arial"/>
                <a:cs typeface="Arial"/>
              </a:rPr>
              <a:t>POUZDAN</a:t>
            </a:r>
            <a:r>
              <a:rPr lang="hr-HR" sz="2400" spc="20" dirty="0" smtClean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720"/>
              </a:spcBef>
            </a:pPr>
            <a:r>
              <a:rPr sz="2400" spc="-5" dirty="0" smtClean="0">
                <a:solidFill>
                  <a:srgbClr val="FFFFFF"/>
                </a:solidFill>
                <a:latin typeface="Arial"/>
                <a:cs typeface="Arial"/>
              </a:rPr>
              <a:t>LIČN</a:t>
            </a:r>
            <a:r>
              <a:rPr lang="hr-HR" sz="2400" spc="-5" dirty="0" smtClean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890"/>
              </a:spcBef>
            </a:pPr>
            <a:r>
              <a:rPr sz="2400" spc="20" dirty="0">
                <a:solidFill>
                  <a:srgbClr val="FFFFFF"/>
                </a:solidFill>
                <a:latin typeface="Arial"/>
                <a:cs typeface="Arial"/>
              </a:rPr>
              <a:t>POVOLJNO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92139" y="609600"/>
            <a:ext cx="1983806" cy="24444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5303520" y="7571231"/>
              <a:ext cx="1981200" cy="179984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95600" y="7571232"/>
              <a:ext cx="1981200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489204" y="7571232"/>
              <a:ext cx="1979675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325410" y="1695399"/>
            <a:ext cx="1874990" cy="1148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0670" marR="5080" indent="-268605">
              <a:lnSpc>
                <a:spcPct val="112400"/>
              </a:lnSpc>
              <a:spcBef>
                <a:spcPts val="100"/>
              </a:spcBef>
            </a:pP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ELEKTRIČNA </a:t>
            </a:r>
            <a:r>
              <a:rPr sz="1850" spc="-10" dirty="0" smtClean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FRITEZA</a:t>
            </a:r>
            <a:endParaRPr sz="1850" dirty="0">
              <a:latin typeface="Arial"/>
              <a:cs typeface="Arial"/>
            </a:endParaRPr>
          </a:p>
          <a:p>
            <a:pPr marL="265430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1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X</a:t>
            </a:r>
            <a:r>
              <a:rPr sz="850" spc="-8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4L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360528" y="9475743"/>
            <a:ext cx="1942050" cy="11734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Zaštićeni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grijaći </a:t>
            </a:r>
            <a:r>
              <a:rPr sz="650" spc="-10" dirty="0" err="1">
                <a:solidFill>
                  <a:srgbClr val="FFFFFF"/>
                </a:solidFill>
                <a:latin typeface="Arial"/>
                <a:cs typeface="Arial"/>
              </a:rPr>
              <a:t>elementi</a:t>
            </a:r>
            <a:r>
              <a:rPr sz="65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10" dirty="0" err="1" smtClean="0">
                <a:solidFill>
                  <a:srgbClr val="FFFFFF"/>
                </a:solidFill>
                <a:latin typeface="Arial"/>
                <a:cs typeface="Arial"/>
              </a:rPr>
              <a:t>podesivi</a:t>
            </a:r>
            <a:r>
              <a:rPr sz="650" spc="-9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termostat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99580" y="9486400"/>
            <a:ext cx="89725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demontira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053595" y="9494235"/>
            <a:ext cx="1329055" cy="1270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Potpuno </a:t>
            </a: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izrađen od nehrđajućeg</a:t>
            </a:r>
            <a:r>
              <a:rPr sz="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3182143"/>
            <a:ext cx="1507758" cy="11734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Deluxe friteza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jednim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spremnikom u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360402"/>
            <a:ext cx="1202958" cy="11734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kompletu s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uljnim</a:t>
            </a:r>
            <a:r>
              <a:rPr sz="650" spc="-4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ventilom</a:t>
            </a:r>
            <a:endParaRPr sz="6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539520"/>
            <a:ext cx="1430655" cy="51680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Vrlo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lijepa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završna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obrada</a:t>
            </a:r>
            <a:endParaRPr sz="650" dirty="0" smtClean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650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Potpuno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izrađen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od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sz="650" spc="-3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 smtClean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650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hladnom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zonom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41557" y="4077184"/>
            <a:ext cx="1424940" cy="142122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Zaštićeni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grijaći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elementi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Podesivi termostat: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 do 190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</a:t>
            </a:r>
            <a:r>
              <a:rPr sz="65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Zaštita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preopterećenja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5000"/>
              </a:lnSpc>
              <a:spcBef>
                <a:spcPts val="10"/>
              </a:spcBef>
            </a:pP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Poklopac i spremnik koji se mogu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ukloniti 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Stalci na četiri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gumene noge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Kapacitet  spremnika: 8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litara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Min. </a:t>
            </a:r>
            <a:endParaRPr lang="hr-HR" sz="65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95000"/>
              </a:lnSpc>
              <a:spcBef>
                <a:spcPts val="10"/>
              </a:spcBef>
            </a:pP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Količina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ulja: 3,5  litre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Max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.</a:t>
            </a:r>
            <a:endParaRPr lang="hr-HR" sz="65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95000"/>
              </a:lnSpc>
              <a:spcBef>
                <a:spcPts val="10"/>
              </a:spcBef>
            </a:pP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Količina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ulja: 4,5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litara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3033" y="5596026"/>
            <a:ext cx="2185035" cy="2244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Dimenzije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korpe: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V125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Š160 xD220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Kapacitet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prženih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krumpira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1,0 Kg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9687" y="3630638"/>
            <a:ext cx="1003289" cy="18010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5" dirty="0" err="1" smtClean="0">
                <a:solidFill>
                  <a:srgbClr val="ECCA17"/>
                </a:solidFill>
                <a:latin typeface="Arial"/>
                <a:cs typeface="Arial"/>
              </a:rPr>
              <a:t>Bruto</a:t>
            </a:r>
            <a:r>
              <a:rPr sz="650" spc="-95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 </a:t>
            </a:r>
            <a:r>
              <a:rPr sz="650" spc="-10" dirty="0" err="1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pakiranja  Ambalažni</a:t>
            </a:r>
            <a:r>
              <a:rPr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materijal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Tarifni broj</a:t>
            </a: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ECCA17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45289" y="3633754"/>
            <a:ext cx="1055111" cy="1813316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2500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</a:t>
            </a:r>
            <a:r>
              <a:rPr sz="650" spc="-2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5,58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7,0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V300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Š275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D385</a:t>
            </a:r>
            <a:r>
              <a:rPr sz="650" spc="-6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V380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Š300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D450</a:t>
            </a:r>
            <a:r>
              <a:rPr sz="650" spc="-6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0,05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s</a:t>
            </a:r>
            <a:r>
              <a:rPr sz="650" spc="-2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85166090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8719324276979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09300410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272205" y="388619"/>
            <a:ext cx="2806774" cy="266131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5305044" y="7571232"/>
              <a:ext cx="1979675" cy="179984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117841"/>
            <a:ext cx="2032000" cy="2278380"/>
            <a:chOff x="2870454" y="7117841"/>
            <a:chExt cx="2032000" cy="2278380"/>
          </a:xfrm>
        </p:grpSpPr>
        <p:sp>
          <p:nvSpPr>
            <p:cNvPr id="23" name="object 23"/>
            <p:cNvSpPr/>
            <p:nvPr/>
          </p:nvSpPr>
          <p:spPr>
            <a:xfrm>
              <a:off x="2895600" y="7142987"/>
              <a:ext cx="1981200" cy="222808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130795"/>
              <a:ext cx="2005964" cy="2252980"/>
            </a:xfrm>
            <a:custGeom>
              <a:avLst/>
              <a:gdLst/>
              <a:ahLst/>
              <a:cxnLst/>
              <a:rect l="l" t="t" r="r" b="b"/>
              <a:pathLst>
                <a:path w="2005964" h="2252979">
                  <a:moveTo>
                    <a:pt x="0" y="12192"/>
                  </a:moveTo>
                  <a:lnTo>
                    <a:pt x="0" y="2240279"/>
                  </a:lnTo>
                  <a:lnTo>
                    <a:pt x="0" y="2252471"/>
                  </a:lnTo>
                  <a:lnTo>
                    <a:pt x="12192" y="2252471"/>
                  </a:lnTo>
                  <a:lnTo>
                    <a:pt x="1993391" y="2252471"/>
                  </a:lnTo>
                  <a:lnTo>
                    <a:pt x="2005583" y="2252471"/>
                  </a:lnTo>
                  <a:lnTo>
                    <a:pt x="2005583" y="2240279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489204" y="7571232"/>
              <a:ext cx="1979675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709635" y="1695399"/>
            <a:ext cx="2387131" cy="948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0670" marR="5080" indent="-268605">
              <a:lnSpc>
                <a:spcPct val="112400"/>
              </a:lnSpc>
              <a:spcBef>
                <a:spcPts val="100"/>
              </a:spcBef>
            </a:pP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ELEKTRIČNA </a:t>
            </a:r>
            <a:r>
              <a:rPr sz="1850" spc="-10" dirty="0" smtClean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FRITEZA</a:t>
            </a:r>
            <a:endParaRPr sz="1850" dirty="0">
              <a:latin typeface="Arial"/>
              <a:cs typeface="Arial"/>
            </a:endParaRPr>
          </a:p>
          <a:p>
            <a:pPr marL="265430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2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X</a:t>
            </a:r>
            <a:r>
              <a:rPr sz="850" spc="-8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4L</a:t>
            </a:r>
            <a:endParaRPr sz="85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525551" y="9475743"/>
            <a:ext cx="956310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Zaštićeni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grijaći elementi</a:t>
            </a:r>
            <a:r>
              <a:rPr sz="65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650">
              <a:latin typeface="Arial"/>
              <a:cs typeface="Arial"/>
            </a:endParaRPr>
          </a:p>
          <a:p>
            <a:pPr marR="39370" algn="r">
              <a:lnSpc>
                <a:spcPct val="100000"/>
              </a:lnSpc>
              <a:spcBef>
                <a:spcPts val="3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podesivi</a:t>
            </a:r>
            <a:r>
              <a:rPr sz="65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termostat</a:t>
            </a:r>
            <a:endParaRPr sz="6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99580" y="9486400"/>
            <a:ext cx="89725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demontira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čisti</a:t>
            </a:r>
            <a:endParaRPr sz="6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053595" y="9494235"/>
            <a:ext cx="1329055" cy="1270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Potpuno </a:t>
            </a: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izrađen od nehrđajućeg</a:t>
            </a:r>
            <a:r>
              <a:rPr sz="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6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185184"/>
            <a:ext cx="1567864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Deluxe</a:t>
            </a:r>
            <a:r>
              <a:rPr sz="50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friteza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dvostrukim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spremnikom</a:t>
            </a:r>
            <a:r>
              <a:rPr sz="65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u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363441"/>
            <a:ext cx="1394980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kompletu s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uljnim</a:t>
            </a:r>
            <a:r>
              <a:rPr sz="650" spc="-7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ventilom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3539520"/>
            <a:ext cx="1430655" cy="4937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00" spc="10" dirty="0">
                <a:solidFill>
                  <a:srgbClr val="221F1F"/>
                </a:solidFill>
                <a:latin typeface="Arial"/>
                <a:cs typeface="Arial"/>
              </a:rPr>
              <a:t>Vrlo </a:t>
            </a:r>
            <a:r>
              <a:rPr sz="500" spc="5" dirty="0">
                <a:solidFill>
                  <a:srgbClr val="221F1F"/>
                </a:solidFill>
                <a:latin typeface="Arial"/>
                <a:cs typeface="Arial"/>
              </a:rPr>
              <a:t>lijepa </a:t>
            </a:r>
            <a:r>
              <a:rPr sz="500" spc="10" dirty="0">
                <a:solidFill>
                  <a:srgbClr val="221F1F"/>
                </a:solidFill>
                <a:latin typeface="Arial"/>
                <a:cs typeface="Arial"/>
              </a:rPr>
              <a:t>završna</a:t>
            </a:r>
            <a:r>
              <a:rPr sz="50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500" spc="10" dirty="0">
                <a:solidFill>
                  <a:srgbClr val="221F1F"/>
                </a:solidFill>
                <a:latin typeface="Arial"/>
                <a:cs typeface="Arial"/>
              </a:rPr>
              <a:t>obrada</a:t>
            </a:r>
            <a:endParaRPr sz="5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Potpuno izrađen od nehrđajućeg</a:t>
            </a:r>
            <a:r>
              <a:rPr sz="65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hladnom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zonom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4077184"/>
            <a:ext cx="1622425" cy="145103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Zaštićeni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grijaći elementi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Podesivi termostat: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 do 190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Zaštita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preopterećenja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5000"/>
              </a:lnSpc>
              <a:spcBef>
                <a:spcPts val="10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Poklopac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spremnik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koji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se mogu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ukloniti 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Stalci na četiri gumene </a:t>
            </a:r>
            <a:r>
              <a:rPr sz="650" dirty="0" err="1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95000"/>
              </a:lnSpc>
              <a:spcBef>
                <a:spcPts val="10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Kapacitet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spremnika: 2 x8 </a:t>
            </a:r>
            <a:r>
              <a:rPr sz="650" dirty="0" err="1">
                <a:solidFill>
                  <a:srgbClr val="221F1F"/>
                </a:solidFill>
                <a:latin typeface="Arial"/>
                <a:cs typeface="Arial"/>
              </a:rPr>
              <a:t>litara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95000"/>
              </a:lnSpc>
              <a:spcBef>
                <a:spcPts val="10"/>
              </a:spcBef>
            </a:pP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Min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. </a:t>
            </a: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Količina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ulja: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2</a:t>
            </a:r>
            <a:r>
              <a:rPr sz="650" spc="-10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x3,5  </a:t>
            </a: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litara</a:t>
            </a:r>
            <a:endParaRPr lang="hr-HR" sz="65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95000"/>
              </a:lnSpc>
              <a:spcBef>
                <a:spcPts val="10"/>
              </a:spcBef>
            </a:pP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Max. Količina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ulja: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2 x4,5</a:t>
            </a:r>
            <a:r>
              <a:rPr sz="65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litara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5599792"/>
            <a:ext cx="2302510" cy="2244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Dimenzije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korpe: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V125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Š160 xD220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Kapacitet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pomfrita: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2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x1.0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09687" y="3630638"/>
            <a:ext cx="987148" cy="18010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5" dirty="0" err="1" smtClean="0">
                <a:solidFill>
                  <a:srgbClr val="ECCA17"/>
                </a:solidFill>
                <a:latin typeface="Arial"/>
                <a:cs typeface="Arial"/>
              </a:rPr>
              <a:t>Bruto</a:t>
            </a:r>
            <a:r>
              <a:rPr sz="650" spc="-95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 err="1" smtClean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sz="650" spc="-10" dirty="0" err="1" smtClean="0">
                <a:solidFill>
                  <a:srgbClr val="ECCA17"/>
                </a:solidFill>
                <a:latin typeface="Arial"/>
                <a:cs typeface="Arial"/>
              </a:rPr>
              <a:t>Ambalažni</a:t>
            </a:r>
            <a:r>
              <a:rPr sz="650" spc="-55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ECCA17"/>
                </a:solidFill>
                <a:latin typeface="Arial"/>
                <a:cs typeface="Arial"/>
              </a:rPr>
              <a:t>materijal</a:t>
            </a: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Tarifni broj</a:t>
            </a: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EAN </a:t>
            </a:r>
            <a:r>
              <a:rPr sz="650" spc="-10" dirty="0" err="1" smtClean="0">
                <a:solidFill>
                  <a:srgbClr val="ECCA17"/>
                </a:solidFill>
                <a:latin typeface="Arial"/>
                <a:cs typeface="Arial"/>
              </a:rPr>
              <a:t>kod</a:t>
            </a:r>
            <a:endParaRPr sz="650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 smtClean="0">
                <a:solidFill>
                  <a:srgbClr val="ECCA17"/>
                </a:solidFill>
                <a:latin typeface="Arial"/>
                <a:cs typeface="Arial"/>
              </a:rPr>
              <a:t>Broj</a:t>
            </a:r>
            <a:r>
              <a:rPr sz="650" spc="-15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ECCA17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145289" y="3680992"/>
            <a:ext cx="1343146" cy="17697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2500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vata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10.16</a:t>
            </a:r>
            <a:r>
              <a:rPr sz="650" spc="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2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2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12,0 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1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V300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Š480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D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</a:p>
          <a:p>
            <a:pPr marL="12700" marR="5080">
              <a:lnSpc>
                <a:spcPct val="166100"/>
              </a:lnSpc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385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mm V360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Š460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D510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0,08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85166090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8719324276986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09300411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80076" y="684276"/>
            <a:ext cx="2894743" cy="23698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5303520" y="7571232"/>
              <a:ext cx="1981200" cy="179984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95600" y="7571232"/>
              <a:ext cx="1981200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481584" y="7566660"/>
              <a:ext cx="1991867" cy="180898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071974" y="1665515"/>
            <a:ext cx="2277910" cy="1148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0670" marR="5080" indent="-268605" algn="ctr">
              <a:lnSpc>
                <a:spcPct val="112400"/>
              </a:lnSpc>
              <a:spcBef>
                <a:spcPts val="100"/>
              </a:spcBef>
            </a:pP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ELEKTRIČNA </a:t>
            </a:r>
            <a:r>
              <a:rPr sz="1850" spc="-10" dirty="0" smtClean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FRITEZA</a:t>
            </a:r>
            <a:endParaRPr sz="1850" dirty="0">
              <a:latin typeface="Arial"/>
              <a:cs typeface="Arial"/>
            </a:endParaRPr>
          </a:p>
          <a:p>
            <a:pPr marL="268605" algn="ctr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1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X</a:t>
            </a:r>
            <a:r>
              <a:rPr sz="850" spc="-8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6L</a:t>
            </a:r>
            <a:endParaRPr sz="85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525551" y="9475743"/>
            <a:ext cx="956310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Zaštićeni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grijaći elementi</a:t>
            </a:r>
            <a:r>
              <a:rPr sz="65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650">
              <a:latin typeface="Arial"/>
              <a:cs typeface="Arial"/>
            </a:endParaRPr>
          </a:p>
          <a:p>
            <a:pPr marR="39370" algn="r">
              <a:lnSpc>
                <a:spcPct val="100000"/>
              </a:lnSpc>
              <a:spcBef>
                <a:spcPts val="3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podesivi</a:t>
            </a:r>
            <a:r>
              <a:rPr sz="65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termostat</a:t>
            </a:r>
            <a:endParaRPr sz="6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99580" y="9486400"/>
            <a:ext cx="89725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demontira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čisti</a:t>
            </a:r>
            <a:endParaRPr sz="6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053595" y="9494235"/>
            <a:ext cx="1329055" cy="1270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Potpuno </a:t>
            </a: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izrađen od nehrđajućeg</a:t>
            </a:r>
            <a:r>
              <a:rPr sz="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6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3184987"/>
            <a:ext cx="1964958" cy="32701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10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Komercijalna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friteza s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jednim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spremnikom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10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Vrlo</a:t>
            </a:r>
            <a:r>
              <a:rPr sz="650" spc="-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lijepa</a:t>
            </a:r>
            <a:r>
              <a:rPr lang="hr-HR" sz="650" dirty="0" smtClean="0">
                <a:solidFill>
                  <a:srgbClr val="221F1F"/>
                </a:solidFill>
                <a:latin typeface="Arial"/>
                <a:cs typeface="Arial"/>
              </a:rPr>
              <a:t> završna obrada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1" y="3508797"/>
            <a:ext cx="1430655" cy="30649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Potpuno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izrađen od nehrđajućeg</a:t>
            </a:r>
            <a:r>
              <a:rPr sz="65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hladnom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zonom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898870"/>
            <a:ext cx="1660158" cy="82586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Zaštićeni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grijaći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elementi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46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Podesivi termostat: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 do 200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</a:t>
            </a:r>
            <a:r>
              <a:rPr sz="650" spc="-5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Zaštita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preopterećenja</a:t>
            </a:r>
            <a:endParaRPr sz="650" dirty="0">
              <a:latin typeface="Arial"/>
              <a:cs typeface="Arial"/>
            </a:endParaRPr>
          </a:p>
          <a:p>
            <a:pPr marL="12700" marR="54610">
              <a:lnSpc>
                <a:spcPct val="150000"/>
              </a:lnSpc>
              <a:spcBef>
                <a:spcPts val="10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Poklopac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spremnik koji se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mogu  </a:t>
            </a:r>
            <a:r>
              <a:rPr sz="650" dirty="0" err="1">
                <a:solidFill>
                  <a:srgbClr val="221F1F"/>
                </a:solidFill>
                <a:latin typeface="Arial"/>
                <a:cs typeface="Arial"/>
              </a:rPr>
              <a:t>ukloniti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4610">
              <a:lnSpc>
                <a:spcPct val="150000"/>
              </a:lnSpc>
              <a:spcBef>
                <a:spcPts val="10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Stalci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na četiri gumene</a:t>
            </a:r>
            <a:r>
              <a:rPr sz="650" spc="-5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endParaRPr sz="650" dirty="0">
              <a:latin typeface="Arial"/>
              <a:cs typeface="Arial"/>
            </a:endParaRPr>
          </a:p>
        </p:txBody>
      </p:sp>
      <p:graphicFrame>
        <p:nvGraphicFramePr>
          <p:cNvPr id="33" name="object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5260432"/>
              </p:ext>
            </p:extLst>
          </p:nvPr>
        </p:nvGraphicFramePr>
        <p:xfrm>
          <a:off x="713675" y="4773579"/>
          <a:ext cx="5926454" cy="8764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2835"/>
                <a:gridCol w="1933575"/>
                <a:gridCol w="2900044"/>
              </a:tblGrid>
              <a:tr h="341740">
                <a:tc>
                  <a:txBody>
                    <a:bodyPr/>
                    <a:lstStyle/>
                    <a:p>
                      <a:pPr marL="2032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650" spc="-10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Ambalažni</a:t>
                      </a:r>
                      <a:r>
                        <a:rPr sz="650" spc="-5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materijal</a:t>
                      </a:r>
                      <a:endParaRPr sz="650" dirty="0">
                        <a:latin typeface="Arial"/>
                        <a:cs typeface="Arial"/>
                      </a:endParaRPr>
                    </a:p>
                    <a:p>
                      <a:pPr marL="20320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lang="hr-HR" sz="650" spc="-10" dirty="0" smtClean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Tarifni broj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10160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650" spc="1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Kartonska </a:t>
                      </a:r>
                      <a:r>
                        <a:rPr sz="650" spc="10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kutija </a:t>
                      </a:r>
                      <a:r>
                        <a:rPr sz="650" spc="1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650" spc="-1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10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pjenom</a:t>
                      </a:r>
                      <a:endParaRPr sz="650" dirty="0">
                        <a:latin typeface="Arial"/>
                        <a:cs typeface="Arial"/>
                      </a:endParaRPr>
                    </a:p>
                    <a:p>
                      <a:pPr marL="362585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650" spc="-1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85167920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9525" marB="0"/>
                </a:tc>
                <a:tc>
                  <a:txBody>
                    <a:bodyPr/>
                    <a:lstStyle/>
                    <a:p>
                      <a:pPr marL="720090">
                        <a:lnSpc>
                          <a:spcPct val="150000"/>
                        </a:lnSpc>
                      </a:pPr>
                      <a:r>
                        <a:rPr sz="600" spc="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Kapacitet spremnika: 10 </a:t>
                      </a:r>
                      <a:r>
                        <a:rPr sz="600" dirty="0" err="1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litara</a:t>
                      </a:r>
                      <a:r>
                        <a:rPr sz="600" spc="-2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endParaRPr lang="hr-HR" sz="600" spc="-20" dirty="0" smtClean="0">
                        <a:solidFill>
                          <a:srgbClr val="221F1F"/>
                        </a:solidFill>
                        <a:latin typeface="Arial"/>
                        <a:cs typeface="Arial"/>
                      </a:endParaRPr>
                    </a:p>
                    <a:p>
                      <a:pPr marL="720090">
                        <a:lnSpc>
                          <a:spcPct val="150000"/>
                        </a:lnSpc>
                      </a:pPr>
                      <a:r>
                        <a:rPr sz="600" spc="5" dirty="0" err="1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Min.Količina</a:t>
                      </a:r>
                      <a:r>
                        <a:rPr sz="600" spc="5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ulja: 5,0 l </a:t>
                      </a:r>
                      <a:endParaRPr lang="hr-HR" sz="600" dirty="0" smtClean="0">
                        <a:solidFill>
                          <a:srgbClr val="221F1F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67586">
                <a:tc>
                  <a:txBody>
                    <a:bodyPr/>
                    <a:lstStyle/>
                    <a:p>
                      <a:pPr marL="2032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-10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EAN kod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5560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650" spc="-1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8719632124863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37465" marB="0"/>
                </a:tc>
                <a:tc>
                  <a:txBody>
                    <a:bodyPr/>
                    <a:lstStyle/>
                    <a:p>
                      <a:pPr marL="720090" marR="0" indent="0" defTabSz="914400" eaLnBrk="1" fontAlgn="auto" latinLnBrk="0" hangingPunct="1">
                        <a:lnSpc>
                          <a:spcPct val="150000"/>
                        </a:lnSpc>
                        <a:spcBef>
                          <a:spcPts val="2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600" spc="5" dirty="0" err="1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Max</a:t>
                      </a:r>
                      <a:r>
                        <a:rPr lang="hr-HR" sz="600" spc="5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. Količina </a:t>
                      </a:r>
                      <a:r>
                        <a:rPr lang="hr-HR" sz="600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ulja:</a:t>
                      </a:r>
                      <a:r>
                        <a:rPr lang="hr-HR" sz="600" spc="-15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hr-HR" sz="600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6,5litar</a:t>
                      </a:r>
                      <a:endParaRPr lang="hr-HR" sz="600" dirty="0" smtClean="0">
                        <a:latin typeface="Arial"/>
                        <a:cs typeface="Arial"/>
                      </a:endParaRPr>
                    </a:p>
                  </a:txBody>
                  <a:tcPr marL="0" marR="0" marT="31115" marB="0"/>
                </a:tc>
              </a:tr>
              <a:tr h="180547">
                <a:tc>
                  <a:txBody>
                    <a:bodyPr/>
                    <a:lstStyle/>
                    <a:p>
                      <a:pPr marL="2032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650" spc="-5" dirty="0" err="1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Broj</a:t>
                      </a:r>
                      <a:r>
                        <a:rPr sz="650" spc="-10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hr-HR" sz="650" spc="-5" dirty="0" smtClean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artikla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46355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50" spc="-1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09364950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720090">
                        <a:lnSpc>
                          <a:spcPct val="150000"/>
                        </a:lnSpc>
                        <a:spcBef>
                          <a:spcPts val="280"/>
                        </a:spcBef>
                      </a:pP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Dimenzije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korpe: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V110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x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Š200 xD220 mm </a:t>
                      </a:r>
                      <a:endParaRPr lang="hr-HR" sz="650" spc="-10" dirty="0" smtClean="0">
                        <a:solidFill>
                          <a:srgbClr val="221F1F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5560" marB="0"/>
                </a:tc>
              </a:tr>
              <a:tr h="1382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20090" marR="0" indent="0" defTabSz="914400" eaLnBrk="1" fontAlgn="auto" latinLnBrk="0" hangingPunct="1">
                        <a:lnSpc>
                          <a:spcPct val="150000"/>
                        </a:lnSpc>
                        <a:spcBef>
                          <a:spcPts val="2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650" spc="-5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Kapacitet </a:t>
                      </a:r>
                      <a:r>
                        <a:rPr lang="hr-HR" sz="650" spc="-10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prženih </a:t>
                      </a:r>
                      <a:r>
                        <a:rPr sz="650" spc="-5" dirty="0" err="1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krumpira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: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1,2 kg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</a:tr>
            </a:tbl>
          </a:graphicData>
        </a:graphic>
      </p:graphicFrame>
      <p:sp>
        <p:nvSpPr>
          <p:cNvPr id="34" name="object 34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87" y="3630638"/>
            <a:ext cx="927048" cy="1125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 </a:t>
            </a:r>
            <a:r>
              <a:rPr sz="650" spc="-10" dirty="0" err="1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</a:t>
            </a:r>
            <a:r>
              <a:rPr sz="650" spc="-3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45289" y="3633754"/>
            <a:ext cx="1204595" cy="1110559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2500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 marR="949325">
              <a:lnSpc>
                <a:spcPts val="1420"/>
              </a:lnSpc>
              <a:spcBef>
                <a:spcPts val="3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5.0</a:t>
            </a:r>
            <a:r>
              <a:rPr sz="650" spc="-8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  6,0</a:t>
            </a:r>
            <a:r>
              <a:rPr sz="650" spc="-8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V315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Š280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D440 mm </a:t>
            </a:r>
            <a:endParaRPr lang="hr-HR" sz="650" spc="-10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V340</a:t>
            </a:r>
            <a:r>
              <a:rPr sz="650" spc="-3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x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Š350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D490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0,06 cbm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081272" y="758951"/>
            <a:ext cx="2944367" cy="22297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5305044" y="7571232"/>
              <a:ext cx="1979675" cy="179984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117841"/>
            <a:ext cx="2032000" cy="2278380"/>
            <a:chOff x="2870454" y="7117841"/>
            <a:chExt cx="2032000" cy="2278380"/>
          </a:xfrm>
        </p:grpSpPr>
        <p:sp>
          <p:nvSpPr>
            <p:cNvPr id="23" name="object 23"/>
            <p:cNvSpPr/>
            <p:nvPr/>
          </p:nvSpPr>
          <p:spPr>
            <a:xfrm>
              <a:off x="2895600" y="7142987"/>
              <a:ext cx="1981200" cy="222808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130795"/>
              <a:ext cx="2005964" cy="2252980"/>
            </a:xfrm>
            <a:custGeom>
              <a:avLst/>
              <a:gdLst/>
              <a:ahLst/>
              <a:cxnLst/>
              <a:rect l="l" t="t" r="r" b="b"/>
              <a:pathLst>
                <a:path w="2005964" h="2252979">
                  <a:moveTo>
                    <a:pt x="0" y="12192"/>
                  </a:moveTo>
                  <a:lnTo>
                    <a:pt x="0" y="2240279"/>
                  </a:lnTo>
                  <a:lnTo>
                    <a:pt x="0" y="2252471"/>
                  </a:lnTo>
                  <a:lnTo>
                    <a:pt x="12192" y="2252471"/>
                  </a:lnTo>
                  <a:lnTo>
                    <a:pt x="1993391" y="2252471"/>
                  </a:lnTo>
                  <a:lnTo>
                    <a:pt x="2005583" y="2252471"/>
                  </a:lnTo>
                  <a:lnTo>
                    <a:pt x="2005583" y="2240279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489204" y="7571232"/>
              <a:ext cx="1979675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4750308" y="8711183"/>
            <a:ext cx="129539" cy="292735"/>
          </a:xfrm>
          <a:custGeom>
            <a:avLst/>
            <a:gdLst/>
            <a:ahLst/>
            <a:cxnLst/>
            <a:rect l="l" t="t" r="r" b="b"/>
            <a:pathLst>
              <a:path w="129539" h="292734">
                <a:moveTo>
                  <a:pt x="129540" y="292608"/>
                </a:moveTo>
                <a:lnTo>
                  <a:pt x="38100" y="292608"/>
                </a:lnTo>
                <a:lnTo>
                  <a:pt x="0" y="259080"/>
                </a:lnTo>
                <a:lnTo>
                  <a:pt x="129540" y="0"/>
                </a:lnTo>
                <a:lnTo>
                  <a:pt x="129540" y="2926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990600" y="1695399"/>
            <a:ext cx="2083694" cy="1148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0670" marR="5080" indent="-268605">
              <a:lnSpc>
                <a:spcPct val="112400"/>
              </a:lnSpc>
              <a:spcBef>
                <a:spcPts val="100"/>
              </a:spcBef>
            </a:pP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ELEKTRIČNA </a:t>
            </a:r>
            <a:r>
              <a:rPr sz="1850" spc="-10" dirty="0" smtClean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FRITEZA</a:t>
            </a:r>
            <a:endParaRPr sz="1850" dirty="0">
              <a:latin typeface="Arial"/>
              <a:cs typeface="Arial"/>
            </a:endParaRPr>
          </a:p>
          <a:p>
            <a:pPr marL="268605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2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X</a:t>
            </a:r>
            <a:r>
              <a:rPr sz="850" spc="-8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6L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525551" y="9475743"/>
            <a:ext cx="956310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Zaštićeni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grijaći elementi</a:t>
            </a:r>
            <a:r>
              <a:rPr sz="65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650">
              <a:latin typeface="Arial"/>
              <a:cs typeface="Arial"/>
            </a:endParaRPr>
          </a:p>
          <a:p>
            <a:pPr marR="39370" algn="r">
              <a:lnSpc>
                <a:spcPct val="100000"/>
              </a:lnSpc>
              <a:spcBef>
                <a:spcPts val="3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podesivi</a:t>
            </a:r>
            <a:r>
              <a:rPr sz="65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termostat</a:t>
            </a:r>
            <a:endParaRPr sz="6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99580" y="9486400"/>
            <a:ext cx="89725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demontira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čisti</a:t>
            </a:r>
            <a:endParaRPr sz="6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053595" y="9494235"/>
            <a:ext cx="1329055" cy="1270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Potpuno </a:t>
            </a: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izrađen od nehrđajućeg</a:t>
            </a:r>
            <a:r>
              <a:rPr sz="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6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1" y="3189240"/>
            <a:ext cx="1660159" cy="11669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Deluxe friteza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dvostrukim </a:t>
            </a:r>
            <a:r>
              <a:rPr sz="650" spc="15" dirty="0" err="1">
                <a:solidFill>
                  <a:srgbClr val="221F1F"/>
                </a:solidFill>
                <a:latin typeface="Arial"/>
                <a:cs typeface="Arial"/>
              </a:rPr>
              <a:t>spremnikom</a:t>
            </a:r>
            <a:r>
              <a:rPr sz="650" spc="-6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367497"/>
            <a:ext cx="1430655" cy="51680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hr-HR" sz="650" spc="5" dirty="0" smtClean="0">
                <a:solidFill>
                  <a:srgbClr val="221F1F"/>
                </a:solidFill>
                <a:latin typeface="Arial"/>
                <a:cs typeface="Arial"/>
              </a:rPr>
              <a:t>Vrlo </a:t>
            </a: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lijepa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završna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obrada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Potpuno izrađen od nehrđajućeg</a:t>
            </a:r>
            <a:r>
              <a:rPr sz="65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hladnom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zonom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1" y="3898870"/>
            <a:ext cx="2046019" cy="145103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Zaštićeni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grijaći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elementi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Podesivi termostat: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 do 200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</a:t>
            </a:r>
            <a:r>
              <a:rPr sz="65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Zaštita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preopterećenja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5000"/>
              </a:lnSpc>
              <a:spcBef>
                <a:spcPts val="10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Poklopac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spremnik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koji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se mogu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ukloniti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95000"/>
              </a:lnSpc>
              <a:spcBef>
                <a:spcPts val="10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Stalci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na četiri gumene </a:t>
            </a:r>
            <a:r>
              <a:rPr sz="650" dirty="0" err="1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95000"/>
              </a:lnSpc>
              <a:spcBef>
                <a:spcPts val="10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Kapacitet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spremnika: 2 x10 </a:t>
            </a:r>
            <a:r>
              <a:rPr sz="650" dirty="0" err="1">
                <a:solidFill>
                  <a:srgbClr val="221F1F"/>
                </a:solidFill>
                <a:latin typeface="Arial"/>
                <a:cs typeface="Arial"/>
              </a:rPr>
              <a:t>litara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95000"/>
              </a:lnSpc>
              <a:spcBef>
                <a:spcPts val="10"/>
              </a:spcBef>
            </a:pP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Min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. Količina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ulja:</a:t>
            </a:r>
            <a:r>
              <a:rPr sz="650" spc="-9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2  x5,0 </a:t>
            </a:r>
            <a:r>
              <a:rPr sz="650" dirty="0" err="1">
                <a:solidFill>
                  <a:srgbClr val="221F1F"/>
                </a:solidFill>
                <a:latin typeface="Arial"/>
                <a:cs typeface="Arial"/>
              </a:rPr>
              <a:t>litara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95000"/>
              </a:lnSpc>
              <a:spcBef>
                <a:spcPts val="10"/>
              </a:spcBef>
            </a:pP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Max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. Količina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ulja: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2 x6,5</a:t>
            </a:r>
            <a:r>
              <a:rPr sz="650" spc="-5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litara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5422797"/>
            <a:ext cx="2185035" cy="32444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Dimenzije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korpe: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V110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Š200 xD220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Kapacitet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prženih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krumpira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1,2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9687" y="3630638"/>
            <a:ext cx="987148" cy="18010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 </a:t>
            </a:r>
            <a:r>
              <a:rPr sz="650" spc="-10" dirty="0" err="1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pakiranja  Ambalažni</a:t>
            </a:r>
            <a:r>
              <a:rPr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materijal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Tarifni broj</a:t>
            </a:r>
          </a:p>
          <a:p>
            <a:pPr marL="12700" marR="5080">
              <a:lnSpc>
                <a:spcPct val="166200"/>
              </a:lnSpc>
            </a:pP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ECCA17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45289" y="3680992"/>
            <a:ext cx="1207511" cy="176163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2500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vata</a:t>
            </a:r>
            <a:endParaRPr sz="650" dirty="0">
              <a:latin typeface="Arial"/>
              <a:cs typeface="Arial"/>
            </a:endParaRPr>
          </a:p>
          <a:p>
            <a:pPr marL="12700" marR="194310">
              <a:lnSpc>
                <a:spcPct val="1616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</a:t>
            </a:r>
            <a:r>
              <a:rPr sz="650" spc="-8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1faza  </a:t>
            </a:r>
            <a:endParaRPr lang="hr-HR" sz="650" spc="-10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194310">
              <a:lnSpc>
                <a:spcPct val="161600"/>
              </a:lnSpc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9,5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10,5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V315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Š440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D570</a:t>
            </a:r>
            <a:r>
              <a:rPr sz="650" spc="-6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V340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Š490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D630</a:t>
            </a:r>
            <a:r>
              <a:rPr sz="650" spc="-6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0,10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s</a:t>
            </a:r>
            <a:r>
              <a:rPr sz="650" spc="-2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85167920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8719632124870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09364951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658867" y="467868"/>
            <a:ext cx="2328390" cy="252831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5303520" y="7571232"/>
              <a:ext cx="1981200" cy="179984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95600" y="7571232"/>
              <a:ext cx="1981200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489204" y="7571232"/>
              <a:ext cx="1979675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3881627" y="5942076"/>
            <a:ext cx="3890772" cy="108965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197342" y="1695399"/>
            <a:ext cx="2079257" cy="1148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8940" marR="37465" indent="-268605">
              <a:lnSpc>
                <a:spcPct val="112400"/>
              </a:lnSpc>
              <a:spcBef>
                <a:spcPts val="100"/>
              </a:spcBef>
            </a:pP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ELEKTRIČNA </a:t>
            </a:r>
            <a:r>
              <a:rPr sz="1850" spc="-10" dirty="0" smtClean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FRITEZA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1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X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8L</a:t>
            </a:r>
            <a:r>
              <a:rPr sz="850" spc="-6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lang="hr-HR" sz="850" spc="15" dirty="0" smtClean="0">
                <a:solidFill>
                  <a:srgbClr val="929498"/>
                </a:solidFill>
                <a:latin typeface="Arial"/>
                <a:cs typeface="Arial"/>
              </a:rPr>
              <a:t>SA ISPUSTOM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525551" y="9475743"/>
            <a:ext cx="956310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Zaštićeni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grijaći elementi</a:t>
            </a:r>
            <a:r>
              <a:rPr sz="65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650">
              <a:latin typeface="Arial"/>
              <a:cs typeface="Arial"/>
            </a:endParaRPr>
          </a:p>
          <a:p>
            <a:pPr marR="39370" algn="r">
              <a:lnSpc>
                <a:spcPct val="100000"/>
              </a:lnSpc>
              <a:spcBef>
                <a:spcPts val="3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podesivi</a:t>
            </a:r>
            <a:r>
              <a:rPr sz="65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termostat</a:t>
            </a:r>
            <a:endParaRPr sz="6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99580" y="9486400"/>
            <a:ext cx="89725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demontira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041430" y="9481884"/>
            <a:ext cx="1352550" cy="26352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Potpuno </a:t>
            </a: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izrađen od nehrđajućeg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čelika,</a:t>
            </a:r>
            <a:endParaRPr sz="600" dirty="0">
              <a:latin typeface="Arial"/>
              <a:cs typeface="Arial"/>
            </a:endParaRPr>
          </a:p>
          <a:p>
            <a:pPr marL="536575">
              <a:lnSpc>
                <a:spcPct val="100000"/>
              </a:lnSpc>
              <a:spcBef>
                <a:spcPts val="535"/>
              </a:spcBef>
            </a:pPr>
            <a:r>
              <a:rPr sz="600" spc="15" dirty="0">
                <a:solidFill>
                  <a:srgbClr val="FFFFFF"/>
                </a:solidFill>
                <a:latin typeface="Arial"/>
                <a:cs typeface="Arial"/>
              </a:rPr>
              <a:t>sa 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uljnim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15" dirty="0">
                <a:solidFill>
                  <a:srgbClr val="FFFFFF"/>
                </a:solidFill>
                <a:latin typeface="Arial"/>
                <a:cs typeface="Arial"/>
              </a:rPr>
              <a:t>ventilom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3182144"/>
            <a:ext cx="1507758" cy="11734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Deluxe friteza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 </a:t>
            </a:r>
            <a:r>
              <a:rPr sz="650" spc="10" dirty="0" err="1">
                <a:solidFill>
                  <a:srgbClr val="221F1F"/>
                </a:solidFill>
                <a:latin typeface="Arial"/>
                <a:cs typeface="Arial"/>
              </a:rPr>
              <a:t>jednim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spremnikom</a:t>
            </a:r>
            <a:endParaRPr sz="50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360402"/>
            <a:ext cx="1423670" cy="11734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hr-HR" sz="650" spc="15" dirty="0" smtClean="0">
                <a:solidFill>
                  <a:srgbClr val="221F1F"/>
                </a:solidFill>
                <a:latin typeface="Arial"/>
                <a:cs typeface="Arial"/>
              </a:rPr>
              <a:t>U </a:t>
            </a: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kompletu</a:t>
            </a:r>
            <a:r>
              <a:rPr sz="650" spc="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uljnim</a:t>
            </a:r>
            <a:r>
              <a:rPr sz="650" spc="-4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ventilom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539520"/>
            <a:ext cx="1430655" cy="51680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Vrlo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lijepa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završna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obrada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Potpuno izrađen od nehrđajućeg</a:t>
            </a:r>
            <a:r>
              <a:rPr sz="65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hladnom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zonom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4077184"/>
            <a:ext cx="1423670" cy="142122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Zaštićeni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grijaći</a:t>
            </a: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elementi</a:t>
            </a:r>
            <a:endParaRPr sz="650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Podesivi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termostat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: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0 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C do 190 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°</a:t>
            </a:r>
            <a:r>
              <a:rPr sz="650" spc="-3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C</a:t>
            </a:r>
            <a:endParaRPr sz="650" dirty="0" smtClean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650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Zaštita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 smtClean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preopterećenja</a:t>
            </a:r>
            <a:endParaRPr sz="650" dirty="0" smtClean="0">
              <a:latin typeface="Arial"/>
              <a:cs typeface="Arial"/>
            </a:endParaRPr>
          </a:p>
          <a:p>
            <a:pPr marL="12700" marR="5080">
              <a:lnSpc>
                <a:spcPct val="195000"/>
              </a:lnSpc>
              <a:spcBef>
                <a:spcPts val="10"/>
              </a:spcBef>
            </a:pP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Poklopac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i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spremnik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koji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se </a:t>
            </a: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mogu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ukloniti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Stalci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na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četiri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gumene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Kapacitet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spremnika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: 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10,5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litara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95000"/>
              </a:lnSpc>
              <a:spcBef>
                <a:spcPts val="10"/>
              </a:spcBef>
            </a:pP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Min. </a:t>
            </a: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količina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ulja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: 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5 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litara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95000"/>
              </a:lnSpc>
              <a:spcBef>
                <a:spcPts val="10"/>
              </a:spcBef>
            </a:pP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maks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. </a:t>
            </a: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Količina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ulja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: 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8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litara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5595333"/>
            <a:ext cx="2185035" cy="32444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Dimenzije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korpe: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V140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Š190 xD240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Kapacitet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prženih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krumpira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1,5 Kg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9687" y="3630638"/>
            <a:ext cx="927048" cy="18010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 </a:t>
            </a:r>
            <a:r>
              <a:rPr sz="650" spc="-10" dirty="0" err="1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pakiranja  Ambalažni</a:t>
            </a:r>
            <a:r>
              <a:rPr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materijal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Tarifni broj</a:t>
            </a: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ECCA17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45289" y="3633754"/>
            <a:ext cx="1283711" cy="1813316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3250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</a:t>
            </a:r>
            <a:r>
              <a:rPr sz="650" spc="-2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8,0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9,6</a:t>
            </a:r>
            <a:r>
              <a:rPr sz="650" spc="-9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V395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Š315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D465</a:t>
            </a:r>
            <a:r>
              <a:rPr sz="650" spc="-6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V460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Š340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D550</a:t>
            </a:r>
            <a:r>
              <a:rPr sz="650" spc="-6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0,09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s</a:t>
            </a:r>
            <a:r>
              <a:rPr sz="650" spc="-2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85166090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8719324276993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09300415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413503" y="147828"/>
            <a:ext cx="2661317" cy="286137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89204" y="7571232"/>
              <a:ext cx="1979675" cy="179984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5278374" y="7544561"/>
            <a:ext cx="2032000" cy="1851660"/>
            <a:chOff x="5278374" y="7544561"/>
            <a:chExt cx="2032000" cy="1851660"/>
          </a:xfrm>
        </p:grpSpPr>
        <p:sp>
          <p:nvSpPr>
            <p:cNvPr id="23" name="object 23"/>
            <p:cNvSpPr/>
            <p:nvPr/>
          </p:nvSpPr>
          <p:spPr>
            <a:xfrm>
              <a:off x="5303520" y="7571232"/>
              <a:ext cx="1981200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291328" y="7557515"/>
              <a:ext cx="2005964" cy="1826260"/>
            </a:xfrm>
            <a:custGeom>
              <a:avLst/>
              <a:gdLst/>
              <a:ahLst/>
              <a:cxnLst/>
              <a:rect l="l" t="t" r="r" b="b"/>
              <a:pathLst>
                <a:path w="2005965" h="1826259">
                  <a:moveTo>
                    <a:pt x="0" y="13716"/>
                  </a:moveTo>
                  <a:lnTo>
                    <a:pt x="0" y="1813560"/>
                  </a:lnTo>
                  <a:lnTo>
                    <a:pt x="0" y="1825752"/>
                  </a:lnTo>
                  <a:lnTo>
                    <a:pt x="12192" y="1825752"/>
                  </a:lnTo>
                  <a:lnTo>
                    <a:pt x="1993391" y="1825752"/>
                  </a:lnTo>
                  <a:lnTo>
                    <a:pt x="2005583" y="1825752"/>
                  </a:lnTo>
                  <a:lnTo>
                    <a:pt x="2005583" y="1813560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2870454" y="7544561"/>
            <a:ext cx="2032000" cy="1851660"/>
            <a:chOff x="2870454" y="7544561"/>
            <a:chExt cx="2032000" cy="1851660"/>
          </a:xfrm>
        </p:grpSpPr>
        <p:sp>
          <p:nvSpPr>
            <p:cNvPr id="26" name="object 26"/>
            <p:cNvSpPr/>
            <p:nvPr/>
          </p:nvSpPr>
          <p:spPr>
            <a:xfrm>
              <a:off x="2897124" y="7571231"/>
              <a:ext cx="1979675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883408" y="7557515"/>
              <a:ext cx="2005964" cy="1826260"/>
            </a:xfrm>
            <a:custGeom>
              <a:avLst/>
              <a:gdLst/>
              <a:ahLst/>
              <a:cxnLst/>
              <a:rect l="l" t="t" r="r" b="b"/>
              <a:pathLst>
                <a:path w="2005964" h="1826259">
                  <a:moveTo>
                    <a:pt x="0" y="13716"/>
                  </a:moveTo>
                  <a:lnTo>
                    <a:pt x="0" y="1813560"/>
                  </a:lnTo>
                  <a:lnTo>
                    <a:pt x="0" y="1825752"/>
                  </a:lnTo>
                  <a:lnTo>
                    <a:pt x="13716" y="1825752"/>
                  </a:lnTo>
                  <a:lnTo>
                    <a:pt x="1993391" y="1825752"/>
                  </a:lnTo>
                  <a:lnTo>
                    <a:pt x="2005583" y="1825752"/>
                  </a:lnTo>
                  <a:lnTo>
                    <a:pt x="2005583" y="1813560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3881627" y="5942076"/>
            <a:ext cx="3890772" cy="108965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205007" y="1695399"/>
            <a:ext cx="1891759" cy="10788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0685" marR="45085" indent="-268605">
              <a:lnSpc>
                <a:spcPct val="112400"/>
              </a:lnSpc>
              <a:spcBef>
                <a:spcPts val="100"/>
              </a:spcBef>
            </a:pP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ELEKTRIČNA </a:t>
            </a:r>
            <a:r>
              <a:rPr sz="1850" spc="-10" dirty="0" smtClean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FRITEZA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2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X </a:t>
            </a:r>
            <a:r>
              <a:rPr sz="850" spc="10" dirty="0" smtClean="0">
                <a:solidFill>
                  <a:srgbClr val="929498"/>
                </a:solidFill>
                <a:latin typeface="Arial"/>
                <a:cs typeface="Arial"/>
              </a:rPr>
              <a:t>8L</a:t>
            </a:r>
            <a:r>
              <a:rPr lang="hr-HR" sz="850" spc="10" dirty="0" smtClean="0">
                <a:solidFill>
                  <a:srgbClr val="929498"/>
                </a:solidFill>
                <a:latin typeface="Arial"/>
                <a:cs typeface="Arial"/>
              </a:rPr>
              <a:t> SA ISPUSTOM</a:t>
            </a:r>
            <a:endParaRPr sz="1300" dirty="0">
              <a:latin typeface="Arial"/>
              <a:cs typeface="Arial"/>
            </a:endParaRPr>
          </a:p>
          <a:p>
            <a:pPr marL="684530">
              <a:lnSpc>
                <a:spcPct val="100000"/>
              </a:lnSpc>
              <a:spcBef>
                <a:spcPts val="5"/>
              </a:spcBef>
            </a:pPr>
            <a:endParaRPr sz="8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525551" y="9475743"/>
            <a:ext cx="956310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Zaštićeni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grijaći elementi</a:t>
            </a:r>
            <a:r>
              <a:rPr sz="65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650">
              <a:latin typeface="Arial"/>
              <a:cs typeface="Arial"/>
            </a:endParaRPr>
          </a:p>
          <a:p>
            <a:pPr marR="39370" algn="r">
              <a:lnSpc>
                <a:spcPct val="100000"/>
              </a:lnSpc>
              <a:spcBef>
                <a:spcPts val="3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podesivi</a:t>
            </a:r>
            <a:r>
              <a:rPr sz="65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termostat</a:t>
            </a:r>
            <a:endParaRPr sz="6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99580" y="9486400"/>
            <a:ext cx="89725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demontira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čisti</a:t>
            </a:r>
            <a:endParaRPr sz="6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041430" y="9481884"/>
            <a:ext cx="1352550" cy="27379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Potpuno </a:t>
            </a: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izrađen od nehrđajućeg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čelika,</a:t>
            </a:r>
            <a:endParaRPr sz="600" dirty="0">
              <a:latin typeface="Arial"/>
              <a:cs typeface="Arial"/>
            </a:endParaRPr>
          </a:p>
          <a:p>
            <a:pPr marL="536575">
              <a:lnSpc>
                <a:spcPct val="100000"/>
              </a:lnSpc>
              <a:spcBef>
                <a:spcPts val="535"/>
              </a:spcBef>
            </a:pP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sa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uljnim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ventilom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3185184"/>
            <a:ext cx="1567864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Deluxe friteza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dvostrukim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spremnikom</a:t>
            </a:r>
            <a:r>
              <a:rPr sz="65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u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363441"/>
            <a:ext cx="1250632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kompletu s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uljnim</a:t>
            </a:r>
            <a:r>
              <a:rPr sz="650" spc="-7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ventilom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539520"/>
            <a:ext cx="1430655" cy="51680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Vrlo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lijepa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završna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obrada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Potpuno izrađen od nehrđajućeg</a:t>
            </a:r>
            <a:r>
              <a:rPr sz="65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hladnom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zonom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4077184"/>
            <a:ext cx="1603375" cy="12759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Zaštićeni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grijaći elementi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46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Podesivi termostat: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 do 190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Zaštita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preopterećenja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0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Poklopac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spremnik koji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se mogu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ukloniti 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Stalci na četiri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gumene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0"/>
              </a:spcBef>
            </a:pP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Kapacitet  spremnika: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2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x 10,5 </a:t>
            </a:r>
            <a:r>
              <a:rPr sz="650" dirty="0" err="1">
                <a:solidFill>
                  <a:srgbClr val="221F1F"/>
                </a:solidFill>
                <a:latin typeface="Arial"/>
                <a:cs typeface="Arial"/>
              </a:rPr>
              <a:t>litara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0"/>
              </a:spcBef>
            </a:pP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Min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. Količina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ulja: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2 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x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5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litara </a:t>
            </a:r>
            <a:r>
              <a:rPr sz="650" spc="10" dirty="0" err="1">
                <a:solidFill>
                  <a:srgbClr val="221F1F"/>
                </a:solidFill>
                <a:latin typeface="Arial"/>
                <a:cs typeface="Arial"/>
              </a:rPr>
              <a:t>maks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.</a:t>
            </a:r>
            <a:endParaRPr lang="hr-HR" sz="650" spc="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0"/>
              </a:spcBef>
            </a:pP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Količina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ulja: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2 x8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Litara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5437168"/>
            <a:ext cx="2501265" cy="32444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Dimenzije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korpe: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V140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Š190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D240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pomfrita: 2 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x1.5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9687" y="3630638"/>
            <a:ext cx="927048" cy="18010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 </a:t>
            </a:r>
            <a:r>
              <a:rPr sz="650" spc="-10" dirty="0" err="1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pakiranja  Ambalažni</a:t>
            </a:r>
            <a:r>
              <a:rPr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materijal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Tarifni broj</a:t>
            </a: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EAN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ECCA17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45289" y="3680992"/>
            <a:ext cx="1207511" cy="176586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3250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vata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</a:t>
            </a:r>
            <a:r>
              <a:rPr sz="650" spc="-2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14.66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17.20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V395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Š595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D465</a:t>
            </a:r>
            <a:r>
              <a:rPr sz="650" spc="-6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V460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Š610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D550</a:t>
            </a:r>
            <a:r>
              <a:rPr sz="650" spc="-6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0,15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Kartonska </a:t>
            </a:r>
            <a:r>
              <a:rPr sz="650" spc="5" dirty="0">
                <a:solidFill>
                  <a:srgbClr val="ECCA17"/>
                </a:solidFill>
                <a:latin typeface="Arial"/>
                <a:cs typeface="Arial"/>
              </a:rPr>
              <a:t>kutija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ECCA17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85166090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8719632120049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09300416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92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0"/>
                </a:moveTo>
                <a:lnTo>
                  <a:pt x="0" y="0"/>
                </a:lnTo>
                <a:lnTo>
                  <a:pt x="0" y="627875"/>
                </a:lnTo>
                <a:lnTo>
                  <a:pt x="0" y="1182624"/>
                </a:lnTo>
                <a:lnTo>
                  <a:pt x="7772400" y="1182624"/>
                </a:lnTo>
                <a:lnTo>
                  <a:pt x="7772400" y="627875"/>
                </a:lnTo>
                <a:lnTo>
                  <a:pt x="7772400" y="0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463796" y="443484"/>
            <a:ext cx="2249423" cy="256114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5298948" y="7566660"/>
              <a:ext cx="1991867" cy="180898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95600" y="7571232"/>
              <a:ext cx="1981200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475487" y="7571231"/>
              <a:ext cx="2005964" cy="1812289"/>
            </a:xfrm>
            <a:custGeom>
              <a:avLst/>
              <a:gdLst/>
              <a:ahLst/>
              <a:cxnLst/>
              <a:rect l="l" t="t" r="r" b="b"/>
              <a:pathLst>
                <a:path w="2005964" h="1812290">
                  <a:moveTo>
                    <a:pt x="2005584" y="1812035"/>
                  </a:moveTo>
                  <a:lnTo>
                    <a:pt x="0" y="1812035"/>
                  </a:lnTo>
                  <a:lnTo>
                    <a:pt x="0" y="0"/>
                  </a:lnTo>
                  <a:lnTo>
                    <a:pt x="2005584" y="0"/>
                  </a:lnTo>
                  <a:lnTo>
                    <a:pt x="2005584" y="18120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89204" y="7571232"/>
              <a:ext cx="1979675" cy="16855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3881627" y="5942076"/>
            <a:ext cx="3890772" cy="108965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153141" y="1695399"/>
            <a:ext cx="1943626" cy="1148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2755" marR="55880" indent="-268605">
              <a:lnSpc>
                <a:spcPct val="112400"/>
              </a:lnSpc>
              <a:spcBef>
                <a:spcPts val="100"/>
              </a:spcBef>
            </a:pP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ELEKTRIČNA </a:t>
            </a:r>
            <a:r>
              <a:rPr sz="1850" spc="-10" dirty="0" smtClean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FRITEZA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1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X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16L</a:t>
            </a:r>
            <a:r>
              <a:rPr sz="850" spc="-6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lang="hr-HR" sz="850" spc="15" dirty="0" smtClean="0">
                <a:solidFill>
                  <a:srgbClr val="929498"/>
                </a:solidFill>
                <a:latin typeface="Arial"/>
                <a:cs typeface="Arial"/>
              </a:rPr>
              <a:t>SA ISPUSTOM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525550" y="9475743"/>
            <a:ext cx="1484849" cy="25583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Zaštićeni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grijaći elementi</a:t>
            </a:r>
            <a:r>
              <a:rPr sz="65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650" dirty="0">
              <a:latin typeface="Arial"/>
              <a:cs typeface="Arial"/>
            </a:endParaRPr>
          </a:p>
          <a:p>
            <a:pPr marR="39370" algn="r">
              <a:lnSpc>
                <a:spcPct val="100000"/>
              </a:lnSpc>
              <a:spcBef>
                <a:spcPts val="3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podesivi</a:t>
            </a:r>
            <a:r>
              <a:rPr sz="65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termostat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99580" y="9486400"/>
            <a:ext cx="89725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demontira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čisti</a:t>
            </a:r>
            <a:endParaRPr sz="6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041430" y="9481884"/>
            <a:ext cx="1606770" cy="281487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Potpuno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izrađen od nehrđajućeg</a:t>
            </a:r>
            <a:r>
              <a:rPr sz="6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čelika,</a:t>
            </a:r>
            <a:endParaRPr sz="650" dirty="0">
              <a:latin typeface="Arial"/>
              <a:cs typeface="Arial"/>
            </a:endParaRPr>
          </a:p>
          <a:p>
            <a:pPr marL="536575">
              <a:lnSpc>
                <a:spcPct val="100000"/>
              </a:lnSpc>
              <a:spcBef>
                <a:spcPts val="535"/>
              </a:spcBef>
            </a:pP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sa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uljnim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ventilom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182144"/>
            <a:ext cx="1489075" cy="11734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Deluxe friteza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jednim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spremnikom u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1" y="3360402"/>
            <a:ext cx="1089709" cy="11734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kompletu s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uljnim</a:t>
            </a:r>
            <a:r>
              <a:rPr sz="650" spc="-4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ventilom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3539520"/>
            <a:ext cx="1430655" cy="51680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Vrlo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lijepa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završna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obrada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Potpuno izrađen od nehrđajućeg</a:t>
            </a:r>
            <a:r>
              <a:rPr sz="65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hladnom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zonom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4077184"/>
            <a:ext cx="1412875" cy="112594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Zaštićeni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grijaći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elementi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46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Podesivi termostat: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 do 200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</a:t>
            </a:r>
            <a:r>
              <a:rPr sz="65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Zaštita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preopterećenja</a:t>
            </a:r>
            <a:endParaRPr sz="650" dirty="0">
              <a:latin typeface="Arial"/>
              <a:cs typeface="Arial"/>
            </a:endParaRPr>
          </a:p>
          <a:p>
            <a:pPr marL="12700" marR="5080" algn="just">
              <a:lnSpc>
                <a:spcPct val="150000"/>
              </a:lnSpc>
              <a:spcBef>
                <a:spcPts val="2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Stalci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četiri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gumene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 algn="just">
              <a:lnSpc>
                <a:spcPct val="150000"/>
              </a:lnSpc>
              <a:spcBef>
                <a:spcPts val="2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Kapacitet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spremnika: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18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litara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 algn="just">
              <a:lnSpc>
                <a:spcPct val="150000"/>
              </a:lnSpc>
              <a:spcBef>
                <a:spcPts val="20"/>
              </a:spcBef>
            </a:pP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Min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.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Količina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ulja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: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13,5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litara maks.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Količina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ulja: 16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litara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5322315"/>
            <a:ext cx="148907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Dimenzije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korpe: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V120 xŠ235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xD255mm</a:t>
            </a:r>
            <a:endParaRPr sz="6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09687" y="3630638"/>
            <a:ext cx="1003289" cy="18010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Bruto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 </a:t>
            </a:r>
            <a:r>
              <a:rPr sz="650" spc="-10" dirty="0" err="1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pakiranja  Ambalažni</a:t>
            </a:r>
            <a:r>
              <a:rPr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materijal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Tarifni broj</a:t>
            </a: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EAN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ECCA17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145289" y="3680992"/>
            <a:ext cx="1182370" cy="177202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3000 W</a:t>
            </a:r>
            <a:endParaRPr sz="650" dirty="0">
              <a:latin typeface="Arial"/>
              <a:cs typeface="Arial"/>
            </a:endParaRPr>
          </a:p>
          <a:p>
            <a:pPr marL="12700" marR="447675">
              <a:lnSpc>
                <a:spcPct val="146200"/>
              </a:lnSpc>
              <a:spcBef>
                <a:spcPts val="12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</a:t>
            </a:r>
            <a:r>
              <a:rPr sz="650" spc="-8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1faza  9,8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sz="650" spc="5" dirty="0">
                <a:solidFill>
                  <a:srgbClr val="ECCA17"/>
                </a:solidFill>
                <a:latin typeface="Arial"/>
                <a:cs typeface="Arial"/>
              </a:rPr>
              <a:t>11,0</a:t>
            </a:r>
            <a:r>
              <a:rPr sz="65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100"/>
              </a:lnSpc>
              <a:spcBef>
                <a:spcPts val="1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V385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Š336x D530 mm V400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Š390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D580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0,09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85166090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8719632124207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09365010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7772400" y="0"/>
                </a:lnTo>
                <a:lnTo>
                  <a:pt x="0" y="0"/>
                </a:lnTo>
                <a:lnTo>
                  <a:pt x="0" y="1182623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098035" y="758951"/>
            <a:ext cx="2959744" cy="212944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5298948" y="7566660"/>
              <a:ext cx="1991867" cy="180898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95600" y="7571232"/>
              <a:ext cx="1981200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3881627" y="5942076"/>
            <a:ext cx="3890772" cy="108965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153141" y="1695399"/>
            <a:ext cx="1895620" cy="1148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2755" marR="55880" indent="-268605">
              <a:lnSpc>
                <a:spcPct val="112400"/>
              </a:lnSpc>
              <a:spcBef>
                <a:spcPts val="100"/>
              </a:spcBef>
            </a:pP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ELEKTRIČNA </a:t>
            </a:r>
            <a:r>
              <a:rPr sz="1850" spc="-10" dirty="0" smtClean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FRITEZA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2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X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16L</a:t>
            </a:r>
            <a:r>
              <a:rPr sz="850" spc="-6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lang="hr-HR" sz="850" spc="15" dirty="0" smtClean="0">
                <a:solidFill>
                  <a:srgbClr val="929498"/>
                </a:solidFill>
                <a:latin typeface="Arial"/>
                <a:cs typeface="Arial"/>
              </a:rPr>
              <a:t>SA ISPUSTOM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525551" y="9475743"/>
            <a:ext cx="956310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Zaštićeni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grijaći elementi</a:t>
            </a:r>
            <a:r>
              <a:rPr sz="65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650">
              <a:latin typeface="Arial"/>
              <a:cs typeface="Arial"/>
            </a:endParaRPr>
          </a:p>
          <a:p>
            <a:pPr marR="39370" algn="r">
              <a:lnSpc>
                <a:spcPct val="100000"/>
              </a:lnSpc>
              <a:spcBef>
                <a:spcPts val="3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podesivi</a:t>
            </a:r>
            <a:r>
              <a:rPr sz="65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termostat</a:t>
            </a:r>
            <a:endParaRPr sz="6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99580" y="9486400"/>
            <a:ext cx="89725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demontira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čisti</a:t>
            </a:r>
            <a:endParaRPr sz="6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041430" y="9481884"/>
            <a:ext cx="1352550" cy="27379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Potpuno </a:t>
            </a: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izrađen od nehrđajućeg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čelika,</a:t>
            </a:r>
            <a:endParaRPr sz="600" dirty="0">
              <a:latin typeface="Arial"/>
              <a:cs typeface="Arial"/>
            </a:endParaRPr>
          </a:p>
          <a:p>
            <a:pPr marL="536575">
              <a:lnSpc>
                <a:spcPct val="100000"/>
              </a:lnSpc>
              <a:spcBef>
                <a:spcPts val="535"/>
              </a:spcBef>
            </a:pP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sa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uljnim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ventilom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3182144"/>
            <a:ext cx="1567864" cy="11734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Deluxe friteza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jednim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spremnikom u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1" y="3360402"/>
            <a:ext cx="1089709" cy="11734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kompletu s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uljnim</a:t>
            </a:r>
            <a:r>
              <a:rPr sz="650" spc="-4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ventilom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539520"/>
            <a:ext cx="1430655" cy="51680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Vrlo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lijepa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završna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obrada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Potpuno izrađen od nehrđajućeg</a:t>
            </a:r>
            <a:r>
              <a:rPr sz="65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hladnom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zonom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4077184"/>
            <a:ext cx="1565910" cy="119596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Zaštićeni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grijaći elementi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Podesivi termostat: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 do 200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Zaštita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preopterećenja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2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Stalci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četiri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gumene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20"/>
              </a:spcBef>
            </a:pPr>
            <a:r>
              <a:rPr sz="650" spc="-5" smtClean="0">
                <a:solidFill>
                  <a:srgbClr val="221F1F"/>
                </a:solidFill>
                <a:latin typeface="Arial"/>
                <a:cs typeface="Arial"/>
              </a:rPr>
              <a:t>Kapacitet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spremnika: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 x18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litara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2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Min.Količina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ulja: 2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x13,5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litara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2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maks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.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Količina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ulja: 2 x16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litara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19380" y="5316980"/>
            <a:ext cx="1624330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Dimenzije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korpe: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 xH120 xW235 xD255mm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9687" y="3630638"/>
            <a:ext cx="998717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5" dirty="0" err="1" smtClean="0">
                <a:solidFill>
                  <a:srgbClr val="ECCA17"/>
                </a:solidFill>
                <a:latin typeface="Arial"/>
                <a:cs typeface="Arial"/>
              </a:rPr>
              <a:t>Bruto</a:t>
            </a:r>
            <a:r>
              <a:rPr sz="650" spc="-95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 </a:t>
            </a:r>
            <a:r>
              <a:rPr sz="650" spc="-10" dirty="0" err="1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pakiranja  Ambalažni</a:t>
            </a:r>
            <a:r>
              <a:rPr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materijal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Tarifni broj</a:t>
            </a: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EAN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ECCA17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45289" y="3633754"/>
            <a:ext cx="1204595" cy="178879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3000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vata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 marR="903605">
              <a:lnSpc>
                <a:spcPts val="1420"/>
              </a:lnSpc>
              <a:spcBef>
                <a:spcPts val="3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18.2</a:t>
            </a:r>
            <a:r>
              <a:rPr sz="650" spc="-8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  20,0</a:t>
            </a:r>
            <a:r>
              <a:rPr sz="650" spc="-8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V385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Š686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D530 mm V400</a:t>
            </a:r>
            <a:r>
              <a:rPr sz="650" spc="-3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Š740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D580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0,17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85166090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8719632124214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09365011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92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0"/>
                </a:moveTo>
                <a:lnTo>
                  <a:pt x="0" y="0"/>
                </a:lnTo>
                <a:lnTo>
                  <a:pt x="0" y="627875"/>
                </a:lnTo>
                <a:lnTo>
                  <a:pt x="0" y="1182624"/>
                </a:lnTo>
                <a:lnTo>
                  <a:pt x="7772400" y="1182624"/>
                </a:lnTo>
                <a:lnTo>
                  <a:pt x="7772400" y="627875"/>
                </a:lnTo>
                <a:lnTo>
                  <a:pt x="7772400" y="0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146803" y="684275"/>
            <a:ext cx="2881883" cy="215341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5303520" y="7571232"/>
              <a:ext cx="1981200" cy="179984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95600" y="7571232"/>
              <a:ext cx="1981200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475487" y="7571231"/>
              <a:ext cx="2005964" cy="1812289"/>
            </a:xfrm>
            <a:custGeom>
              <a:avLst/>
              <a:gdLst/>
              <a:ahLst/>
              <a:cxnLst/>
              <a:rect l="l" t="t" r="r" b="b"/>
              <a:pathLst>
                <a:path w="2005964" h="1812290">
                  <a:moveTo>
                    <a:pt x="2005584" y="1812035"/>
                  </a:moveTo>
                  <a:lnTo>
                    <a:pt x="0" y="1812035"/>
                  </a:lnTo>
                  <a:lnTo>
                    <a:pt x="0" y="0"/>
                  </a:lnTo>
                  <a:lnTo>
                    <a:pt x="2005584" y="0"/>
                  </a:lnTo>
                  <a:lnTo>
                    <a:pt x="2005584" y="18120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89204" y="7571231"/>
              <a:ext cx="1979675" cy="155295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148602" y="1695399"/>
            <a:ext cx="1928094" cy="12455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7200" marR="50800" indent="-268605">
              <a:lnSpc>
                <a:spcPct val="112400"/>
              </a:lnSpc>
              <a:spcBef>
                <a:spcPts val="100"/>
              </a:spcBef>
            </a:pP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ELEKTRIČNA </a:t>
            </a:r>
            <a:r>
              <a:rPr sz="1850" spc="-10" dirty="0" smtClean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FRITEZA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1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X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20L</a:t>
            </a:r>
            <a:r>
              <a:rPr sz="850" spc="-6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lang="hr-HR" sz="850" spc="-60" dirty="0" smtClean="0">
                <a:solidFill>
                  <a:srgbClr val="929498"/>
                </a:solidFill>
                <a:latin typeface="Arial"/>
                <a:cs typeface="Arial"/>
              </a:rPr>
              <a:t>SA ISPUSTOM</a:t>
            </a:r>
            <a:endParaRPr lang="hr-HR" sz="8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90"/>
              </a:spcBef>
            </a:pPr>
            <a:endParaRPr lang="hr-HR" sz="8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525551" y="9475743"/>
            <a:ext cx="956310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Zaštićeni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grijaći elementi</a:t>
            </a:r>
            <a:r>
              <a:rPr sz="65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650">
              <a:latin typeface="Arial"/>
              <a:cs typeface="Arial"/>
            </a:endParaRPr>
          </a:p>
          <a:p>
            <a:pPr marR="39370" algn="r">
              <a:lnSpc>
                <a:spcPct val="100000"/>
              </a:lnSpc>
              <a:spcBef>
                <a:spcPts val="3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podesivi</a:t>
            </a:r>
            <a:r>
              <a:rPr sz="65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termostat</a:t>
            </a:r>
            <a:endParaRPr sz="6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99580" y="9486400"/>
            <a:ext cx="89725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demontira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čisti</a:t>
            </a:r>
            <a:endParaRPr sz="6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041430" y="9481884"/>
            <a:ext cx="1352550" cy="27379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Potpuno </a:t>
            </a: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izrađen od nehrđajućeg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čelika,</a:t>
            </a:r>
            <a:endParaRPr sz="600" dirty="0">
              <a:latin typeface="Arial"/>
              <a:cs typeface="Arial"/>
            </a:endParaRPr>
          </a:p>
          <a:p>
            <a:pPr marL="536575">
              <a:lnSpc>
                <a:spcPct val="100000"/>
              </a:lnSpc>
              <a:spcBef>
                <a:spcPts val="535"/>
              </a:spcBef>
            </a:pP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sa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uljnim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ventilom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182144"/>
            <a:ext cx="1567864" cy="11734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Deluxe friteza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jednim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spremnikom u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360402"/>
            <a:ext cx="1279158" cy="11734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kompletu s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uljnim</a:t>
            </a:r>
            <a:r>
              <a:rPr sz="650" spc="-4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ventilom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3539520"/>
            <a:ext cx="1430655" cy="50654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Vrlo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lijepa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završna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obrada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Potpuno izrađen od nehrđajućeg</a:t>
            </a:r>
            <a:r>
              <a:rPr sz="65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Odvojivi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poklopac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4087934"/>
            <a:ext cx="1858468" cy="13748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hladnom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zonom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Zaštićeni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grijaći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elementi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Podesivi termostat: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 do 200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</a:t>
            </a:r>
            <a:r>
              <a:rPr sz="65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Zaštita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preopterećenja</a:t>
            </a:r>
            <a:endParaRPr sz="650" dirty="0">
              <a:latin typeface="Arial"/>
              <a:cs typeface="Arial"/>
            </a:endParaRPr>
          </a:p>
          <a:p>
            <a:pPr marL="12700" marR="5080" algn="just">
              <a:lnSpc>
                <a:spcPct val="180000"/>
              </a:lnSpc>
              <a:spcBef>
                <a:spcPts val="2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Stalci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četiri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gumene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 algn="just">
              <a:lnSpc>
                <a:spcPct val="180000"/>
              </a:lnSpc>
              <a:spcBef>
                <a:spcPts val="2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Kapacitet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spremnika: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27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litara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 algn="just">
              <a:lnSpc>
                <a:spcPct val="180000"/>
              </a:lnSpc>
              <a:spcBef>
                <a:spcPts val="20"/>
              </a:spcBef>
            </a:pP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Min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. Količina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ulja:  13 litara maks.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 algn="just">
              <a:lnSpc>
                <a:spcPct val="180000"/>
              </a:lnSpc>
              <a:spcBef>
                <a:spcPts val="2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Količina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ulja: 20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litara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9687" y="3630638"/>
            <a:ext cx="927048" cy="18010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 </a:t>
            </a:r>
            <a:r>
              <a:rPr sz="650" spc="-10" dirty="0" err="1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pakiranja  Ambalažni</a:t>
            </a:r>
            <a:r>
              <a:rPr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materijal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Tarifni broj</a:t>
            </a: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EAN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ECCA17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45289" y="3680992"/>
            <a:ext cx="1207511" cy="176163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4500 Watt</a:t>
            </a:r>
            <a:endParaRPr sz="650" dirty="0">
              <a:latin typeface="Arial"/>
              <a:cs typeface="Arial"/>
            </a:endParaRPr>
          </a:p>
          <a:p>
            <a:pPr marL="12700" marR="194310">
              <a:lnSpc>
                <a:spcPct val="1616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400V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</a:t>
            </a:r>
            <a:r>
              <a:rPr sz="650" spc="-8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3faza  </a:t>
            </a:r>
            <a:endParaRPr lang="hr-HR" sz="650" spc="-10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194310">
              <a:lnSpc>
                <a:spcPct val="161600"/>
              </a:lnSpc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16,7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650" spc="5" dirty="0">
                <a:solidFill>
                  <a:srgbClr val="ECCA17"/>
                </a:solidFill>
                <a:latin typeface="Arial"/>
                <a:cs typeface="Arial"/>
              </a:rPr>
              <a:t>17,0</a:t>
            </a:r>
            <a:r>
              <a:rPr sz="650" spc="-7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7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V365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Š590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D525</a:t>
            </a:r>
            <a:r>
              <a:rPr sz="650" spc="-6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V400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Š700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D580</a:t>
            </a:r>
            <a:r>
              <a:rPr sz="650" spc="-6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0,16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s</a:t>
            </a:r>
            <a:r>
              <a:rPr sz="650" spc="-2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85166090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8719632124221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09365020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92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0"/>
                </a:moveTo>
                <a:lnTo>
                  <a:pt x="0" y="0"/>
                </a:lnTo>
                <a:lnTo>
                  <a:pt x="0" y="627875"/>
                </a:lnTo>
                <a:lnTo>
                  <a:pt x="0" y="1182624"/>
                </a:lnTo>
                <a:lnTo>
                  <a:pt x="7772400" y="1182624"/>
                </a:lnTo>
                <a:lnTo>
                  <a:pt x="7772400" y="627875"/>
                </a:lnTo>
                <a:lnTo>
                  <a:pt x="7772400" y="0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122420" y="588263"/>
            <a:ext cx="2928016" cy="224563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5303520" y="7571232"/>
              <a:ext cx="1981200" cy="179984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95600" y="7571232"/>
              <a:ext cx="1981200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475487" y="7571231"/>
              <a:ext cx="2005964" cy="1812289"/>
            </a:xfrm>
            <a:custGeom>
              <a:avLst/>
              <a:gdLst/>
              <a:ahLst/>
              <a:cxnLst/>
              <a:rect l="l" t="t" r="r" b="b"/>
              <a:pathLst>
                <a:path w="2005964" h="1812290">
                  <a:moveTo>
                    <a:pt x="2005584" y="1812035"/>
                  </a:moveTo>
                  <a:lnTo>
                    <a:pt x="0" y="1812035"/>
                  </a:lnTo>
                  <a:lnTo>
                    <a:pt x="0" y="0"/>
                  </a:lnTo>
                  <a:lnTo>
                    <a:pt x="2005584" y="0"/>
                  </a:lnTo>
                  <a:lnTo>
                    <a:pt x="2005584" y="18120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89204" y="7571231"/>
              <a:ext cx="1979675" cy="170230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3889247" y="5952744"/>
            <a:ext cx="3883151" cy="107899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147040" y="1695399"/>
            <a:ext cx="2129560" cy="1278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9105" marR="49530" indent="-268605">
              <a:lnSpc>
                <a:spcPct val="112400"/>
              </a:lnSpc>
              <a:spcBef>
                <a:spcPts val="100"/>
              </a:spcBef>
            </a:pP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ELEKTRIČNA </a:t>
            </a:r>
            <a:r>
              <a:rPr sz="1850" spc="-10" dirty="0" smtClean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FRITEZA</a:t>
            </a:r>
            <a:endParaRPr sz="1850" dirty="0">
              <a:latin typeface="Arial"/>
              <a:cs typeface="Arial"/>
            </a:endParaRPr>
          </a:p>
          <a:p>
            <a:pPr marL="12700" algn="ctr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1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X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30L</a:t>
            </a:r>
            <a:r>
              <a:rPr sz="850" spc="-6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lang="hr-HR" sz="850" spc="15" dirty="0" smtClean="0">
                <a:solidFill>
                  <a:srgbClr val="929498"/>
                </a:solidFill>
                <a:latin typeface="Arial"/>
                <a:cs typeface="Arial"/>
              </a:rPr>
              <a:t>SA ISPUSTOM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  <a:p>
            <a:pPr marL="741045">
              <a:lnSpc>
                <a:spcPct val="100000"/>
              </a:lnSpc>
              <a:spcBef>
                <a:spcPts val="5"/>
              </a:spcBef>
            </a:pPr>
            <a:endParaRPr sz="85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525551" y="9475743"/>
            <a:ext cx="956310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Zaštićeni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grijaći elementi</a:t>
            </a:r>
            <a:r>
              <a:rPr sz="65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650">
              <a:latin typeface="Arial"/>
              <a:cs typeface="Arial"/>
            </a:endParaRPr>
          </a:p>
          <a:p>
            <a:pPr marR="39370" algn="r">
              <a:lnSpc>
                <a:spcPct val="100000"/>
              </a:lnSpc>
              <a:spcBef>
                <a:spcPts val="3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podesivi</a:t>
            </a:r>
            <a:r>
              <a:rPr sz="65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termostat</a:t>
            </a:r>
            <a:endParaRPr sz="6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99580" y="9486400"/>
            <a:ext cx="89725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demontira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čisti</a:t>
            </a:r>
            <a:endParaRPr sz="6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041430" y="9481884"/>
            <a:ext cx="1352550" cy="27379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Potpuno </a:t>
            </a: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izrađen od nehrđajućeg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čelika,</a:t>
            </a:r>
            <a:endParaRPr sz="600" dirty="0">
              <a:latin typeface="Arial"/>
              <a:cs typeface="Arial"/>
            </a:endParaRPr>
          </a:p>
          <a:p>
            <a:pPr marL="536575">
              <a:lnSpc>
                <a:spcPct val="100000"/>
              </a:lnSpc>
              <a:spcBef>
                <a:spcPts val="535"/>
              </a:spcBef>
            </a:pP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sa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uljnim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ventilom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182144"/>
            <a:ext cx="1567864" cy="11734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Deluxe friteza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jednim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spremnikom u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1" y="3360402"/>
            <a:ext cx="1089709" cy="11734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kompletu s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uljnim</a:t>
            </a:r>
            <a:r>
              <a:rPr sz="650" spc="-4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ventilom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3539520"/>
            <a:ext cx="1430655" cy="50654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Vrlo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lijepa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završna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obrada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Potpuno izrađen od nehrđajućeg</a:t>
            </a:r>
            <a:r>
              <a:rPr sz="65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Odvojivi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poklopac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4077819"/>
            <a:ext cx="1329055" cy="65466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hladnom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zonom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Zaštićeni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grijaći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elementi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Podesivi termostat: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 do 200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</a:t>
            </a:r>
            <a:r>
              <a:rPr sz="650" spc="-5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Zaštita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preopterećenja</a:t>
            </a:r>
            <a:endParaRPr sz="650" dirty="0">
              <a:latin typeface="Arial"/>
              <a:cs typeface="Arial"/>
            </a:endParaRPr>
          </a:p>
        </p:txBody>
      </p:sp>
      <p:graphicFrame>
        <p:nvGraphicFramePr>
          <p:cNvPr id="35" name="object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1154930"/>
              </p:ext>
            </p:extLst>
          </p:nvPr>
        </p:nvGraphicFramePr>
        <p:xfrm>
          <a:off x="683895" y="4922530"/>
          <a:ext cx="5185410" cy="7181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2835"/>
                <a:gridCol w="1933575"/>
                <a:gridCol w="2159000"/>
              </a:tblGrid>
              <a:tr h="300731">
                <a:tc>
                  <a:txBody>
                    <a:bodyPr/>
                    <a:lstStyle/>
                    <a:p>
                      <a:pPr marL="2032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650" spc="-10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Ambalažni</a:t>
                      </a:r>
                      <a:r>
                        <a:rPr sz="650" spc="-5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materijal</a:t>
                      </a:r>
                      <a:endParaRPr sz="650" dirty="0">
                        <a:latin typeface="Arial"/>
                        <a:cs typeface="Arial"/>
                      </a:endParaRPr>
                    </a:p>
                    <a:p>
                      <a:pPr marL="20320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lang="hr-HR" sz="650" spc="-10" dirty="0" smtClean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Tarifni broj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10160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650" spc="1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Kartonska </a:t>
                      </a:r>
                      <a:r>
                        <a:rPr sz="650" spc="10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kutija </a:t>
                      </a:r>
                      <a:r>
                        <a:rPr sz="650" spc="1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650" spc="-1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10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pjenom</a:t>
                      </a:r>
                      <a:endParaRPr sz="650" dirty="0">
                        <a:latin typeface="Arial"/>
                        <a:cs typeface="Arial"/>
                      </a:endParaRPr>
                    </a:p>
                    <a:p>
                      <a:pPr marL="362585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650" spc="-1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85167920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9525" marB="0"/>
                </a:tc>
                <a:tc>
                  <a:txBody>
                    <a:bodyPr/>
                    <a:lstStyle/>
                    <a:p>
                      <a:pPr marL="720090">
                        <a:lnSpc>
                          <a:spcPct val="100000"/>
                        </a:lnSpc>
                      </a:pP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Stalci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na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četiri </a:t>
                      </a:r>
                      <a:r>
                        <a:rPr sz="650" spc="-1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gumene </a:t>
                      </a:r>
                      <a:r>
                        <a:rPr sz="650" spc="-10" dirty="0" err="1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noge</a:t>
                      </a:r>
                      <a:r>
                        <a:rPr sz="650" spc="-2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endParaRPr lang="hr-HR" sz="650" spc="-25" dirty="0" smtClean="0">
                        <a:solidFill>
                          <a:srgbClr val="221F1F"/>
                        </a:solidFill>
                        <a:latin typeface="Arial"/>
                        <a:cs typeface="Arial"/>
                      </a:endParaRPr>
                    </a:p>
                    <a:p>
                      <a:pPr marL="720090">
                        <a:lnSpc>
                          <a:spcPct val="100000"/>
                        </a:lnSpc>
                      </a:pPr>
                      <a:endParaRPr lang="hr-HR" sz="650" spc="-5" dirty="0" smtClean="0">
                        <a:solidFill>
                          <a:srgbClr val="221F1F"/>
                        </a:solidFill>
                        <a:latin typeface="Arial"/>
                        <a:cs typeface="Arial"/>
                      </a:endParaRPr>
                    </a:p>
                    <a:p>
                      <a:pPr marL="720090">
                        <a:lnSpc>
                          <a:spcPct val="100000"/>
                        </a:lnSpc>
                      </a:pPr>
                      <a:r>
                        <a:rPr sz="650" spc="-5" dirty="0" err="1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Kapacitet</a:t>
                      </a:r>
                      <a:r>
                        <a:rPr lang="hr-HR" sz="650" spc="-5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5" dirty="0" err="1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spremnika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: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38,5 </a:t>
                      </a:r>
                      <a:r>
                        <a:rPr sz="650" spc="-10" dirty="0" err="1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litara</a:t>
                      </a:r>
                      <a:endParaRPr lang="hr-HR" sz="650" spc="-10" dirty="0" smtClean="0">
                        <a:solidFill>
                          <a:srgbClr val="221F1F"/>
                        </a:solidFill>
                        <a:latin typeface="Arial"/>
                        <a:cs typeface="Arial"/>
                      </a:endParaRPr>
                    </a:p>
                    <a:p>
                      <a:pPr marL="720090">
                        <a:lnSpc>
                          <a:spcPct val="100000"/>
                        </a:lnSpc>
                      </a:pP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70698">
                <a:tc>
                  <a:txBody>
                    <a:bodyPr/>
                    <a:lstStyle/>
                    <a:p>
                      <a:pPr marL="2032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EAN kod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650" spc="-1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8719632124238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marL="72009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hr-HR" sz="650" spc="-10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hr-HR" sz="650" spc="-5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Min. količina</a:t>
                      </a:r>
                      <a:r>
                        <a:rPr lang="hr-HR" sz="650" spc="-50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hr-HR" sz="650" spc="-10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ulja</a:t>
                      </a:r>
                      <a:r>
                        <a:rPr sz="650" spc="-10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17 </a:t>
                      </a:r>
                      <a:r>
                        <a:rPr sz="650" spc="-10" dirty="0" err="1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litara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25400" marB="0"/>
                </a:tc>
              </a:tr>
              <a:tr h="151206">
                <a:tc>
                  <a:txBody>
                    <a:bodyPr/>
                    <a:lstStyle/>
                    <a:p>
                      <a:pPr marL="20320">
                        <a:lnSpc>
                          <a:spcPts val="725"/>
                        </a:lnSpc>
                        <a:spcBef>
                          <a:spcPts val="365"/>
                        </a:spcBef>
                      </a:pPr>
                      <a:r>
                        <a:rPr sz="650" spc="-5" dirty="0" err="1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Broj</a:t>
                      </a:r>
                      <a:r>
                        <a:rPr sz="650" spc="-10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hr-HR" sz="650" spc="-5" dirty="0" smtClean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artikla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46355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50" spc="-1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09365021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hr-HR" sz="600" spc="-10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            </a:t>
                      </a:r>
                      <a:r>
                        <a:rPr lang="fi-FI" sz="600" spc="-10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maks. </a:t>
                      </a:r>
                      <a:r>
                        <a:rPr lang="fi-FI" sz="600" spc="-5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Količina </a:t>
                      </a:r>
                      <a:r>
                        <a:rPr lang="fi-FI" sz="600" spc="-10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ulja: 30</a:t>
                      </a:r>
                      <a:r>
                        <a:rPr lang="fi-FI" sz="600" spc="-5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fi-FI" sz="600" spc="-10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litara</a:t>
                      </a:r>
                      <a:endParaRPr sz="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36" name="object 36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09687" y="3630638"/>
            <a:ext cx="927048" cy="1125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 </a:t>
            </a:r>
            <a:r>
              <a:rPr sz="650" spc="-10" dirty="0" err="1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</a:t>
            </a:r>
            <a:r>
              <a:rPr sz="650" spc="-3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30" dirty="0" smtClean="0">
                <a:solidFill>
                  <a:srgbClr val="ECCA17"/>
                </a:solidFill>
                <a:latin typeface="Arial"/>
                <a:cs typeface="Arial"/>
              </a:rPr>
              <a:t>P</a:t>
            </a:r>
            <a:r>
              <a:rPr sz="650" spc="-10" dirty="0" err="1" smtClean="0">
                <a:solidFill>
                  <a:srgbClr val="ECCA17"/>
                </a:solidFill>
                <a:latin typeface="Arial"/>
                <a:cs typeface="Arial"/>
              </a:rPr>
              <a:t>akiranja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145289" y="3680992"/>
            <a:ext cx="1204595" cy="113069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6000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400V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3faza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19.4</a:t>
            </a:r>
            <a:r>
              <a:rPr sz="650" spc="-9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25,0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5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V407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Š606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D575 mm </a:t>
            </a:r>
            <a:endParaRPr lang="hr-HR" sz="650" spc="-10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55"/>
              </a:spcBef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V460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Š660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D620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0,19 cbm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91185"/>
            <a:ext cx="7772400" cy="9467215"/>
            <a:chOff x="0" y="591312"/>
            <a:chExt cx="7772400" cy="9467215"/>
          </a:xfrm>
        </p:grpSpPr>
        <p:sp>
          <p:nvSpPr>
            <p:cNvPr id="3" name="object 3"/>
            <p:cNvSpPr/>
            <p:nvPr/>
          </p:nvSpPr>
          <p:spPr>
            <a:xfrm>
              <a:off x="0" y="8755379"/>
              <a:ext cx="7772400" cy="1303020"/>
            </a:xfrm>
            <a:custGeom>
              <a:avLst/>
              <a:gdLst/>
              <a:ahLst/>
              <a:cxnLst/>
              <a:rect l="l" t="t" r="r" b="b"/>
              <a:pathLst>
                <a:path w="7772400" h="1303020">
                  <a:moveTo>
                    <a:pt x="7772400" y="1303019"/>
                  </a:moveTo>
                  <a:lnTo>
                    <a:pt x="0" y="1303019"/>
                  </a:lnTo>
                  <a:lnTo>
                    <a:pt x="0" y="0"/>
                  </a:lnTo>
                  <a:lnTo>
                    <a:pt x="7772400" y="0"/>
                  </a:lnTo>
                  <a:lnTo>
                    <a:pt x="7772400" y="1303019"/>
                  </a:lnTo>
                  <a:close/>
                </a:path>
              </a:pathLst>
            </a:custGeom>
            <a:solidFill>
              <a:srgbClr val="FFCA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591312"/>
              <a:ext cx="2738627" cy="917295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9286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DOBRODOŠLI,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190748" y="1753332"/>
            <a:ext cx="3702050" cy="764952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14"/>
              </a:spcBef>
            </a:pPr>
            <a:r>
              <a:rPr sz="650" spc="5" dirty="0">
                <a:solidFill>
                  <a:srgbClr val="929498"/>
                </a:solidFill>
                <a:latin typeface="Arial"/>
                <a:cs typeface="Arial"/>
              </a:rPr>
              <a:t>Drago mi </a:t>
            </a:r>
            <a:r>
              <a:rPr sz="650" dirty="0">
                <a:solidFill>
                  <a:srgbClr val="929498"/>
                </a:solidFill>
                <a:latin typeface="Arial"/>
                <a:cs typeface="Arial"/>
              </a:rPr>
              <a:t>je </a:t>
            </a:r>
            <a:r>
              <a:rPr sz="650" spc="5" dirty="0">
                <a:solidFill>
                  <a:srgbClr val="929498"/>
                </a:solidFill>
                <a:latin typeface="Arial"/>
                <a:cs typeface="Arial"/>
              </a:rPr>
              <a:t>što </a:t>
            </a:r>
            <a:r>
              <a:rPr sz="650" spc="10" dirty="0">
                <a:solidFill>
                  <a:srgbClr val="929498"/>
                </a:solidFill>
                <a:latin typeface="Arial"/>
                <a:cs typeface="Arial"/>
              </a:rPr>
              <a:t>smo </a:t>
            </a:r>
            <a:r>
              <a:rPr sz="650" spc="5" dirty="0">
                <a:solidFill>
                  <a:srgbClr val="929498"/>
                </a:solidFill>
                <a:latin typeface="Arial"/>
                <a:cs typeface="Arial"/>
              </a:rPr>
              <a:t>se </a:t>
            </a:r>
            <a:r>
              <a:rPr sz="650" dirty="0">
                <a:solidFill>
                  <a:srgbClr val="929498"/>
                </a:solidFill>
                <a:latin typeface="Arial"/>
                <a:cs typeface="Arial"/>
              </a:rPr>
              <a:t>upoznali! </a:t>
            </a:r>
            <a:r>
              <a:rPr sz="650" spc="5" dirty="0">
                <a:solidFill>
                  <a:srgbClr val="929498"/>
                </a:solidFill>
                <a:latin typeface="Arial"/>
                <a:cs typeface="Arial"/>
              </a:rPr>
              <a:t>Mi </a:t>
            </a:r>
            <a:r>
              <a:rPr sz="650" spc="10" dirty="0">
                <a:solidFill>
                  <a:srgbClr val="929498"/>
                </a:solidFill>
                <a:latin typeface="Arial"/>
                <a:cs typeface="Arial"/>
              </a:rPr>
              <a:t>smo Maxima</a:t>
            </a:r>
            <a:r>
              <a:rPr sz="650" spc="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929498"/>
                </a:solidFill>
                <a:latin typeface="Arial"/>
                <a:cs typeface="Arial"/>
              </a:rPr>
              <a:t>Holland.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50000"/>
              </a:lnSpc>
              <a:spcBef>
                <a:spcPts val="10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5" dirty="0">
                <a:solidFill>
                  <a:srgbClr val="929498"/>
                </a:solidFill>
                <a:latin typeface="Arial"/>
                <a:cs typeface="Arial"/>
              </a:rPr>
              <a:t>Specijalizirani </a:t>
            </a:r>
            <a:r>
              <a:rPr sz="650" spc="-10" dirty="0">
                <a:solidFill>
                  <a:srgbClr val="929498"/>
                </a:solidFill>
                <a:latin typeface="Arial"/>
                <a:cs typeface="Arial"/>
              </a:rPr>
              <a:t>smo za </a:t>
            </a:r>
            <a:r>
              <a:rPr sz="650" spc="-5" dirty="0">
                <a:solidFill>
                  <a:srgbClr val="929498"/>
                </a:solidFill>
                <a:latin typeface="Arial"/>
                <a:cs typeface="Arial"/>
              </a:rPr>
              <a:t>razvoj i </a:t>
            </a:r>
            <a:r>
              <a:rPr sz="650" spc="-10" dirty="0">
                <a:solidFill>
                  <a:srgbClr val="929498"/>
                </a:solidFill>
                <a:latin typeface="Arial"/>
                <a:cs typeface="Arial"/>
              </a:rPr>
              <a:t>proizvodnju pekarske, mesarske </a:t>
            </a:r>
            <a:r>
              <a:rPr sz="650" spc="-5" dirty="0">
                <a:solidFill>
                  <a:srgbClr val="929498"/>
                </a:solidFill>
                <a:latin typeface="Arial"/>
                <a:cs typeface="Arial"/>
              </a:rPr>
              <a:t>i kuhinjske </a:t>
            </a:r>
            <a:r>
              <a:rPr sz="650" spc="-10" dirty="0">
                <a:solidFill>
                  <a:srgbClr val="929498"/>
                </a:solidFill>
                <a:latin typeface="Arial"/>
                <a:cs typeface="Arial"/>
              </a:rPr>
              <a:t>opreme. Naš brend</a:t>
            </a:r>
            <a:r>
              <a:rPr sz="650" spc="6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929498"/>
                </a:solidFill>
                <a:latin typeface="Arial"/>
                <a:cs typeface="Arial"/>
              </a:rPr>
              <a:t>Maxima</a:t>
            </a:r>
            <a:endParaRPr sz="650" dirty="0">
              <a:latin typeface="Arial"/>
              <a:cs typeface="Arial"/>
            </a:endParaRPr>
          </a:p>
          <a:p>
            <a:pPr marL="12700" marR="27305">
              <a:lnSpc>
                <a:spcPct val="150000"/>
              </a:lnSpc>
            </a:pPr>
            <a:r>
              <a:rPr sz="650" spc="-10" dirty="0">
                <a:solidFill>
                  <a:srgbClr val="929498"/>
                </a:solidFill>
                <a:latin typeface="Arial"/>
                <a:cs typeface="Arial"/>
              </a:rPr>
              <a:t>predstavlja poboljšanu </a:t>
            </a:r>
            <a:r>
              <a:rPr sz="650" spc="-5" dirty="0">
                <a:solidFill>
                  <a:srgbClr val="929498"/>
                </a:solidFill>
                <a:latin typeface="Arial"/>
                <a:cs typeface="Arial"/>
              </a:rPr>
              <a:t>komercijalnu kvalitetnu kuhinjsku </a:t>
            </a:r>
            <a:r>
              <a:rPr sz="650" spc="-10" dirty="0">
                <a:solidFill>
                  <a:srgbClr val="929498"/>
                </a:solidFill>
                <a:latin typeface="Arial"/>
                <a:cs typeface="Arial"/>
              </a:rPr>
              <a:t>opremu </a:t>
            </a:r>
            <a:r>
              <a:rPr sz="650" spc="-10" dirty="0" err="1">
                <a:solidFill>
                  <a:srgbClr val="929498"/>
                </a:solidFill>
                <a:latin typeface="Arial"/>
                <a:cs typeface="Arial"/>
              </a:rPr>
              <a:t>namijenjenu</a:t>
            </a:r>
            <a:r>
              <a:rPr sz="650" spc="-1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929498"/>
                </a:solidFill>
                <a:latin typeface="Arial"/>
                <a:cs typeface="Arial"/>
              </a:rPr>
              <a:t>profesionalnoj</a:t>
            </a:r>
            <a:r>
              <a:rPr sz="650" spc="-5" dirty="0" smtClean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929498"/>
                </a:solidFill>
                <a:latin typeface="Arial"/>
                <a:cs typeface="Arial"/>
              </a:rPr>
              <a:t>upotrebi. </a:t>
            </a:r>
            <a:r>
              <a:rPr sz="650" spc="-5" dirty="0">
                <a:solidFill>
                  <a:srgbClr val="929498"/>
                </a:solidFill>
                <a:latin typeface="Arial"/>
                <a:cs typeface="Arial"/>
              </a:rPr>
              <a:t>Svi </a:t>
            </a:r>
            <a:r>
              <a:rPr sz="650" spc="-10" dirty="0">
                <a:solidFill>
                  <a:srgbClr val="929498"/>
                </a:solidFill>
                <a:latin typeface="Arial"/>
                <a:cs typeface="Arial"/>
              </a:rPr>
              <a:t>naši  proizvodi proizvedeni su prema najvišim </a:t>
            </a:r>
            <a:r>
              <a:rPr sz="650" spc="-5" dirty="0">
                <a:solidFill>
                  <a:srgbClr val="929498"/>
                </a:solidFill>
                <a:latin typeface="Arial"/>
                <a:cs typeface="Arial"/>
              </a:rPr>
              <a:t>standardima, </a:t>
            </a:r>
            <a:r>
              <a:rPr sz="650" spc="-10" dirty="0">
                <a:solidFill>
                  <a:srgbClr val="929498"/>
                </a:solidFill>
                <a:latin typeface="Arial"/>
                <a:cs typeface="Arial"/>
              </a:rPr>
              <a:t>u </a:t>
            </a:r>
            <a:r>
              <a:rPr sz="650" spc="-5" dirty="0">
                <a:solidFill>
                  <a:srgbClr val="929498"/>
                </a:solidFill>
                <a:latin typeface="Arial"/>
                <a:cs typeface="Arial"/>
              </a:rPr>
              <a:t>skladu </a:t>
            </a:r>
            <a:r>
              <a:rPr sz="650" spc="-10" dirty="0">
                <a:solidFill>
                  <a:srgbClr val="929498"/>
                </a:solidFill>
                <a:latin typeface="Arial"/>
                <a:cs typeface="Arial"/>
              </a:rPr>
              <a:t>sa evropskim</a:t>
            </a:r>
            <a:r>
              <a:rPr sz="650" spc="1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929498"/>
                </a:solidFill>
                <a:latin typeface="Arial"/>
                <a:cs typeface="Arial"/>
              </a:rPr>
              <a:t>propisima.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90748" y="3005870"/>
            <a:ext cx="1525270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929498"/>
                </a:solidFill>
                <a:latin typeface="Arial"/>
                <a:cs typeface="Arial"/>
              </a:rPr>
              <a:t>Stalni razvoj </a:t>
            </a:r>
            <a:r>
              <a:rPr sz="650" spc="-10" dirty="0">
                <a:solidFill>
                  <a:srgbClr val="929498"/>
                </a:solidFill>
                <a:latin typeface="Arial"/>
                <a:cs typeface="Arial"/>
              </a:rPr>
              <a:t>proizvoda nam je </a:t>
            </a:r>
            <a:r>
              <a:rPr sz="650" spc="-5" dirty="0">
                <a:solidFill>
                  <a:srgbClr val="929498"/>
                </a:solidFill>
                <a:latin typeface="Arial"/>
                <a:cs typeface="Arial"/>
              </a:rPr>
              <a:t>vrlo</a:t>
            </a:r>
            <a:r>
              <a:rPr sz="650" spc="-5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929498"/>
                </a:solidFill>
                <a:latin typeface="Arial"/>
                <a:cs typeface="Arial"/>
              </a:rPr>
              <a:t>važan.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190748" y="3516400"/>
            <a:ext cx="3778250" cy="76174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929498"/>
                </a:solidFill>
                <a:latin typeface="Arial"/>
                <a:cs typeface="Arial"/>
              </a:rPr>
              <a:t>Naša oprema je poznata po izvanrednom </a:t>
            </a:r>
            <a:r>
              <a:rPr sz="650" spc="-5" dirty="0">
                <a:solidFill>
                  <a:srgbClr val="929498"/>
                </a:solidFill>
                <a:latin typeface="Arial"/>
                <a:cs typeface="Arial"/>
              </a:rPr>
              <a:t>kvalitetu i </a:t>
            </a:r>
            <a:r>
              <a:rPr sz="650" spc="-10" dirty="0">
                <a:solidFill>
                  <a:srgbClr val="929498"/>
                </a:solidFill>
                <a:latin typeface="Arial"/>
                <a:cs typeface="Arial"/>
              </a:rPr>
              <a:t>jednostavnosti</a:t>
            </a:r>
            <a:r>
              <a:rPr sz="650" spc="1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929498"/>
                </a:solidFill>
                <a:latin typeface="Arial"/>
                <a:cs typeface="Arial"/>
              </a:rPr>
              <a:t>upotrebe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dirty="0" err="1" smtClean="0">
                <a:solidFill>
                  <a:srgbClr val="929498"/>
                </a:solidFill>
                <a:latin typeface="Arial"/>
                <a:cs typeface="Arial"/>
              </a:rPr>
              <a:t>i</a:t>
            </a:r>
            <a:r>
              <a:rPr sz="650" dirty="0" smtClean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929498"/>
                </a:solidFill>
                <a:latin typeface="Arial"/>
                <a:cs typeface="Arial"/>
              </a:rPr>
              <a:t>atraktivan </a:t>
            </a:r>
            <a:r>
              <a:rPr sz="650" spc="5" dirty="0">
                <a:solidFill>
                  <a:srgbClr val="929498"/>
                </a:solidFill>
                <a:latin typeface="Arial"/>
                <a:cs typeface="Arial"/>
              </a:rPr>
              <a:t>nivo cijena. </a:t>
            </a:r>
            <a:r>
              <a:rPr sz="650" spc="10" dirty="0">
                <a:solidFill>
                  <a:srgbClr val="929498"/>
                </a:solidFill>
                <a:latin typeface="Arial"/>
                <a:cs typeface="Arial"/>
              </a:rPr>
              <a:t>Svojim </a:t>
            </a:r>
            <a:r>
              <a:rPr sz="650" spc="5" dirty="0">
                <a:solidFill>
                  <a:srgbClr val="929498"/>
                </a:solidFill>
                <a:latin typeface="Arial"/>
                <a:cs typeface="Arial"/>
              </a:rPr>
              <a:t>klijentima namjeravamo ponuditi najveću vrijednost </a:t>
            </a:r>
            <a:r>
              <a:rPr sz="650" spc="10" dirty="0">
                <a:solidFill>
                  <a:srgbClr val="929498"/>
                </a:solidFill>
                <a:latin typeface="Arial"/>
                <a:cs typeface="Arial"/>
              </a:rPr>
              <a:t>za </a:t>
            </a:r>
            <a:r>
              <a:rPr sz="650" spc="5" dirty="0">
                <a:solidFill>
                  <a:srgbClr val="929498"/>
                </a:solidFill>
                <a:latin typeface="Arial"/>
                <a:cs typeface="Arial"/>
              </a:rPr>
              <a:t>novac,</a:t>
            </a:r>
            <a:r>
              <a:rPr sz="650" spc="6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929498"/>
                </a:solidFill>
                <a:latin typeface="Arial"/>
                <a:cs typeface="Arial"/>
              </a:rPr>
              <a:t>ambicija</a:t>
            </a:r>
            <a:r>
              <a:rPr lang="hr-HR" sz="650" spc="5" dirty="0" smtClean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650" spc="10" dirty="0" err="1" smtClean="0">
                <a:solidFill>
                  <a:srgbClr val="929498"/>
                </a:solidFill>
                <a:latin typeface="Arial"/>
                <a:cs typeface="Arial"/>
              </a:rPr>
              <a:t>nam</a:t>
            </a:r>
            <a:r>
              <a:rPr sz="650" spc="10" dirty="0" smtClean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929498"/>
                </a:solidFill>
                <a:latin typeface="Arial"/>
                <a:cs typeface="Arial"/>
              </a:rPr>
              <a:t>je veliko </a:t>
            </a:r>
            <a:r>
              <a:rPr sz="650" spc="10" dirty="0">
                <a:solidFill>
                  <a:srgbClr val="929498"/>
                </a:solidFill>
                <a:latin typeface="Arial"/>
                <a:cs typeface="Arial"/>
              </a:rPr>
              <a:t>zadovoljstvo</a:t>
            </a:r>
            <a:r>
              <a:rPr sz="650" spc="-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929498"/>
                </a:solidFill>
                <a:latin typeface="Arial"/>
                <a:cs typeface="Arial"/>
              </a:rPr>
              <a:t>kupaca.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5"/>
              </a:spcBef>
            </a:pPr>
            <a:r>
              <a:rPr sz="650" spc="-10" dirty="0">
                <a:solidFill>
                  <a:srgbClr val="929498"/>
                </a:solidFill>
                <a:latin typeface="Arial"/>
                <a:cs typeface="Arial"/>
              </a:rPr>
              <a:t>Maxima Holland ima preko 44 godine iskustva u opskrbi </a:t>
            </a:r>
            <a:r>
              <a:rPr sz="650" spc="-5" dirty="0">
                <a:solidFill>
                  <a:srgbClr val="929498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929498"/>
                </a:solidFill>
                <a:latin typeface="Arial"/>
                <a:cs typeface="Arial"/>
              </a:rPr>
              <a:t>održavanju </a:t>
            </a:r>
            <a:r>
              <a:rPr sz="650" spc="-5" dirty="0">
                <a:solidFill>
                  <a:srgbClr val="929498"/>
                </a:solidFill>
                <a:latin typeface="Arial"/>
                <a:cs typeface="Arial"/>
              </a:rPr>
              <a:t>komercijalnih </a:t>
            </a:r>
            <a:r>
              <a:rPr sz="650" spc="-10" dirty="0">
                <a:solidFill>
                  <a:srgbClr val="929498"/>
                </a:solidFill>
                <a:latin typeface="Arial"/>
                <a:cs typeface="Arial"/>
              </a:rPr>
              <a:t>pekarskih, mesarskih  </a:t>
            </a:r>
            <a:r>
              <a:rPr sz="650" spc="-5" dirty="0">
                <a:solidFill>
                  <a:srgbClr val="929498"/>
                </a:solidFill>
                <a:latin typeface="Arial"/>
                <a:cs typeface="Arial"/>
              </a:rPr>
              <a:t>i kuhinjskih </a:t>
            </a:r>
            <a:r>
              <a:rPr sz="650" spc="-10" dirty="0">
                <a:solidFill>
                  <a:srgbClr val="929498"/>
                </a:solidFill>
                <a:latin typeface="Arial"/>
                <a:cs typeface="Arial"/>
              </a:rPr>
              <a:t>uređaja. </a:t>
            </a:r>
            <a:r>
              <a:rPr sz="650" spc="-5" dirty="0">
                <a:solidFill>
                  <a:srgbClr val="929498"/>
                </a:solidFill>
                <a:latin typeface="Arial"/>
                <a:cs typeface="Arial"/>
              </a:rPr>
              <a:t>Trenutno </a:t>
            </a:r>
            <a:r>
              <a:rPr sz="650" spc="-10" dirty="0">
                <a:solidFill>
                  <a:srgbClr val="929498"/>
                </a:solidFill>
                <a:latin typeface="Arial"/>
                <a:cs typeface="Arial"/>
              </a:rPr>
              <a:t>izvozimo u </a:t>
            </a:r>
            <a:r>
              <a:rPr sz="650" spc="-5" dirty="0">
                <a:solidFill>
                  <a:srgbClr val="929498"/>
                </a:solidFill>
                <a:latin typeface="Arial"/>
                <a:cs typeface="Arial"/>
              </a:rPr>
              <a:t>više </a:t>
            </a:r>
            <a:r>
              <a:rPr sz="650" spc="-10" dirty="0">
                <a:solidFill>
                  <a:srgbClr val="929498"/>
                </a:solidFill>
                <a:latin typeface="Arial"/>
                <a:cs typeface="Arial"/>
              </a:rPr>
              <a:t>od 40 </a:t>
            </a:r>
            <a:r>
              <a:rPr sz="650" spc="-5" dirty="0">
                <a:solidFill>
                  <a:srgbClr val="929498"/>
                </a:solidFill>
                <a:latin typeface="Arial"/>
                <a:cs typeface="Arial"/>
              </a:rPr>
              <a:t>različitih zemalja širom</a:t>
            </a:r>
            <a:r>
              <a:rPr sz="650" spc="1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929498"/>
                </a:solidFill>
                <a:latin typeface="Arial"/>
                <a:cs typeface="Arial"/>
              </a:rPr>
              <a:t>svijeta.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90748" y="5294885"/>
            <a:ext cx="3972052" cy="63735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929498"/>
                </a:solidFill>
                <a:latin typeface="Arial"/>
                <a:cs typeface="Arial"/>
              </a:rPr>
              <a:t>Sve jedinice imaju 1 godinu garancije na </a:t>
            </a:r>
            <a:r>
              <a:rPr sz="650" spc="-5" dirty="0">
                <a:solidFill>
                  <a:srgbClr val="929498"/>
                </a:solidFill>
                <a:latin typeface="Arial"/>
                <a:cs typeface="Arial"/>
              </a:rPr>
              <a:t>rezervne </a:t>
            </a:r>
            <a:r>
              <a:rPr sz="650" spc="-10" dirty="0">
                <a:solidFill>
                  <a:srgbClr val="929498"/>
                </a:solidFill>
                <a:latin typeface="Arial"/>
                <a:cs typeface="Arial"/>
              </a:rPr>
              <a:t>dijelove, </a:t>
            </a:r>
            <a:r>
              <a:rPr sz="650" spc="-10" dirty="0" err="1" smtClean="0">
                <a:solidFill>
                  <a:srgbClr val="929498"/>
                </a:solidFill>
                <a:latin typeface="Arial"/>
                <a:cs typeface="Arial"/>
              </a:rPr>
              <a:t>isključ</a:t>
            </a:r>
            <a:r>
              <a:rPr lang="hr-HR" sz="650" spc="-10" dirty="0" smtClean="0">
                <a:solidFill>
                  <a:srgbClr val="929498"/>
                </a:solidFill>
                <a:latin typeface="Arial"/>
                <a:cs typeface="Arial"/>
              </a:rPr>
              <a:t>ujući  amortizaciju</a:t>
            </a:r>
            <a:r>
              <a:rPr sz="650" spc="-5" dirty="0" smtClean="0">
                <a:solidFill>
                  <a:srgbClr val="929498"/>
                </a:solidFill>
                <a:latin typeface="Arial"/>
                <a:cs typeface="Arial"/>
              </a:rPr>
              <a:t>.</a:t>
            </a:r>
            <a:endParaRPr lang="hr-HR" sz="650" spc="-5" dirty="0" smtClean="0">
              <a:solidFill>
                <a:srgbClr val="929498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929498"/>
                </a:solidFill>
                <a:latin typeface="Arial"/>
                <a:cs typeface="Arial"/>
              </a:rPr>
              <a:t>Servisna</a:t>
            </a:r>
            <a:r>
              <a:rPr sz="650" spc="-5" dirty="0" smtClean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650" spc="-10" dirty="0" err="1">
                <a:solidFill>
                  <a:srgbClr val="929498"/>
                </a:solidFill>
                <a:latin typeface="Arial"/>
                <a:cs typeface="Arial"/>
              </a:rPr>
              <a:t>usluga</a:t>
            </a:r>
            <a:r>
              <a:rPr sz="650" spc="3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929498"/>
                </a:solidFill>
                <a:latin typeface="Arial"/>
                <a:cs typeface="Arial"/>
              </a:rPr>
              <a:t>je</a:t>
            </a:r>
            <a:r>
              <a:rPr lang="hr-HR" sz="650" spc="-10" dirty="0" smtClean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929498"/>
                </a:solidFill>
                <a:latin typeface="Arial"/>
                <a:cs typeface="Arial"/>
              </a:rPr>
              <a:t>bitna</a:t>
            </a:r>
            <a:r>
              <a:rPr sz="650" spc="-5" dirty="0" smtClean="0">
                <a:solidFill>
                  <a:srgbClr val="929498"/>
                </a:solidFill>
                <a:latin typeface="Arial"/>
                <a:cs typeface="Arial"/>
              </a:rPr>
              <a:t>, </a:t>
            </a:r>
            <a:r>
              <a:rPr sz="650" spc="-5" dirty="0">
                <a:solidFill>
                  <a:srgbClr val="929498"/>
                </a:solidFill>
                <a:latin typeface="Arial"/>
                <a:cs typeface="Arial"/>
              </a:rPr>
              <a:t>zato </a:t>
            </a:r>
            <a:r>
              <a:rPr sz="650" spc="-10" dirty="0">
                <a:solidFill>
                  <a:srgbClr val="929498"/>
                </a:solidFill>
                <a:latin typeface="Arial"/>
                <a:cs typeface="Arial"/>
              </a:rPr>
              <a:t>sve mašine </a:t>
            </a:r>
            <a:r>
              <a:rPr sz="650" spc="-5" dirty="0">
                <a:solidFill>
                  <a:srgbClr val="929498"/>
                </a:solidFill>
                <a:latin typeface="Arial"/>
                <a:cs typeface="Arial"/>
              </a:rPr>
              <a:t>i rezervne </a:t>
            </a:r>
            <a:r>
              <a:rPr sz="650" spc="-10" dirty="0" err="1">
                <a:solidFill>
                  <a:srgbClr val="929498"/>
                </a:solidFill>
                <a:latin typeface="Arial"/>
                <a:cs typeface="Arial"/>
              </a:rPr>
              <a:t>dijelove</a:t>
            </a:r>
            <a:r>
              <a:rPr sz="650" spc="-1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lang="hr-HR" sz="650" spc="-10" dirty="0" smtClean="0">
                <a:solidFill>
                  <a:srgbClr val="929498"/>
                </a:solidFill>
                <a:latin typeface="Arial"/>
                <a:cs typeface="Arial"/>
              </a:rPr>
              <a:t>čuvamo </a:t>
            </a:r>
            <a:r>
              <a:rPr sz="650" spc="-10" dirty="0" smtClean="0">
                <a:solidFill>
                  <a:srgbClr val="929498"/>
                </a:solidFill>
                <a:latin typeface="Arial"/>
                <a:cs typeface="Arial"/>
              </a:rPr>
              <a:t>u</a:t>
            </a:r>
            <a:r>
              <a:rPr sz="650" spc="10" dirty="0" smtClean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929498"/>
                </a:solidFill>
                <a:latin typeface="Arial"/>
                <a:cs typeface="Arial"/>
              </a:rPr>
              <a:t>blizini</a:t>
            </a:r>
            <a:r>
              <a:rPr lang="hr-HR" sz="650" spc="-10" dirty="0" smtClean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650" spc="10" dirty="0" smtClean="0">
                <a:solidFill>
                  <a:srgbClr val="929498"/>
                </a:solidFill>
                <a:latin typeface="Arial"/>
                <a:cs typeface="Arial"/>
              </a:rPr>
              <a:t>Amsterdam </a:t>
            </a:r>
            <a:r>
              <a:rPr sz="650" spc="10" dirty="0">
                <a:solidFill>
                  <a:srgbClr val="929498"/>
                </a:solidFill>
                <a:latin typeface="Arial"/>
                <a:cs typeface="Arial"/>
              </a:rPr>
              <a:t>u </a:t>
            </a:r>
            <a:r>
              <a:rPr sz="650" dirty="0" err="1">
                <a:solidFill>
                  <a:srgbClr val="929498"/>
                </a:solidFill>
                <a:latin typeface="Arial"/>
                <a:cs typeface="Arial"/>
              </a:rPr>
              <a:t>Holandiji</a:t>
            </a:r>
            <a:r>
              <a:rPr sz="650" dirty="0" smtClean="0">
                <a:solidFill>
                  <a:srgbClr val="929498"/>
                </a:solidFill>
                <a:latin typeface="Arial"/>
                <a:cs typeface="Arial"/>
              </a:rPr>
              <a:t>.</a:t>
            </a:r>
            <a:endParaRPr lang="hr-HR" sz="650" dirty="0" smtClean="0">
              <a:solidFill>
                <a:srgbClr val="929498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5" dirty="0" err="1" smtClean="0">
                <a:solidFill>
                  <a:srgbClr val="929498"/>
                </a:solidFill>
                <a:latin typeface="Arial"/>
                <a:cs typeface="Arial"/>
              </a:rPr>
              <a:t>Rezervni</a:t>
            </a:r>
            <a:r>
              <a:rPr sz="650" spc="5" dirty="0" smtClean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929498"/>
                </a:solidFill>
                <a:latin typeface="Arial"/>
                <a:cs typeface="Arial"/>
              </a:rPr>
              <a:t>dijelovi </a:t>
            </a:r>
            <a:r>
              <a:rPr sz="650" spc="10" dirty="0">
                <a:solidFill>
                  <a:srgbClr val="929498"/>
                </a:solidFill>
                <a:latin typeface="Arial"/>
                <a:cs typeface="Arial"/>
              </a:rPr>
              <a:t>mogu se </a:t>
            </a:r>
            <a:r>
              <a:rPr sz="650" dirty="0">
                <a:solidFill>
                  <a:srgbClr val="929498"/>
                </a:solidFill>
                <a:latin typeface="Arial"/>
                <a:cs typeface="Arial"/>
              </a:rPr>
              <a:t>isporučiti </a:t>
            </a:r>
            <a:r>
              <a:rPr sz="650" spc="5" dirty="0">
                <a:solidFill>
                  <a:srgbClr val="929498"/>
                </a:solidFill>
                <a:latin typeface="Arial"/>
                <a:cs typeface="Arial"/>
              </a:rPr>
              <a:t>po cijelom svijetu </a:t>
            </a:r>
            <a:r>
              <a:rPr sz="650" spc="10" dirty="0">
                <a:solidFill>
                  <a:srgbClr val="929498"/>
                </a:solidFill>
                <a:latin typeface="Arial"/>
                <a:cs typeface="Arial"/>
              </a:rPr>
              <a:t>u roku </a:t>
            </a:r>
            <a:r>
              <a:rPr sz="650" spc="5" dirty="0">
                <a:solidFill>
                  <a:srgbClr val="929498"/>
                </a:solidFill>
                <a:latin typeface="Arial"/>
                <a:cs typeface="Arial"/>
              </a:rPr>
              <a:t>od 24-48 sati. Naše  osoblje tehničke </a:t>
            </a:r>
            <a:r>
              <a:rPr sz="650" spc="10" dirty="0">
                <a:solidFill>
                  <a:srgbClr val="929498"/>
                </a:solidFill>
                <a:latin typeface="Arial"/>
                <a:cs typeface="Arial"/>
              </a:rPr>
              <a:t>službe </a:t>
            </a:r>
            <a:r>
              <a:rPr sz="650" spc="5" dirty="0">
                <a:solidFill>
                  <a:srgbClr val="929498"/>
                </a:solidFill>
                <a:latin typeface="Arial"/>
                <a:cs typeface="Arial"/>
              </a:rPr>
              <a:t>stoji </a:t>
            </a:r>
            <a:r>
              <a:rPr sz="650" spc="10" dirty="0">
                <a:solidFill>
                  <a:srgbClr val="929498"/>
                </a:solidFill>
                <a:latin typeface="Arial"/>
                <a:cs typeface="Arial"/>
              </a:rPr>
              <a:t>vam </a:t>
            </a:r>
            <a:r>
              <a:rPr sz="650" spc="5" dirty="0">
                <a:solidFill>
                  <a:srgbClr val="929498"/>
                </a:solidFill>
                <a:latin typeface="Arial"/>
                <a:cs typeface="Arial"/>
              </a:rPr>
              <a:t>na</a:t>
            </a:r>
            <a:r>
              <a:rPr sz="650" spc="-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929498"/>
                </a:solidFill>
                <a:latin typeface="Arial"/>
                <a:cs typeface="Arial"/>
              </a:rPr>
              <a:t>raspolaganju.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190748" y="6569271"/>
            <a:ext cx="3517265" cy="65274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10"/>
              </a:spcBef>
            </a:pPr>
            <a:r>
              <a:rPr sz="650" spc="5" dirty="0">
                <a:solidFill>
                  <a:srgbClr val="929498"/>
                </a:solidFill>
                <a:latin typeface="Arial"/>
                <a:cs typeface="Arial"/>
              </a:rPr>
              <a:t>Ponosni smo što vam možemo </a:t>
            </a:r>
            <a:r>
              <a:rPr sz="650" dirty="0">
                <a:solidFill>
                  <a:srgbClr val="929498"/>
                </a:solidFill>
                <a:latin typeface="Arial"/>
                <a:cs typeface="Arial"/>
              </a:rPr>
              <a:t>predstaviti našu </a:t>
            </a:r>
            <a:r>
              <a:rPr sz="650" spc="5" dirty="0">
                <a:solidFill>
                  <a:srgbClr val="929498"/>
                </a:solidFill>
                <a:latin typeface="Arial"/>
                <a:cs typeface="Arial"/>
              </a:rPr>
              <a:t>široku </a:t>
            </a:r>
            <a:r>
              <a:rPr sz="650" dirty="0">
                <a:solidFill>
                  <a:srgbClr val="929498"/>
                </a:solidFill>
                <a:latin typeface="Arial"/>
                <a:cs typeface="Arial"/>
              </a:rPr>
              <a:t>paletu opreme </a:t>
            </a:r>
            <a:r>
              <a:rPr sz="650" spc="5" dirty="0">
                <a:solidFill>
                  <a:srgbClr val="929498"/>
                </a:solidFill>
                <a:latin typeface="Arial"/>
                <a:cs typeface="Arial"/>
              </a:rPr>
              <a:t>u </a:t>
            </a:r>
            <a:r>
              <a:rPr sz="650" dirty="0">
                <a:solidFill>
                  <a:srgbClr val="929498"/>
                </a:solidFill>
                <a:latin typeface="Arial"/>
                <a:cs typeface="Arial"/>
              </a:rPr>
              <a:t>ovom </a:t>
            </a:r>
            <a:r>
              <a:rPr sz="650" spc="5" dirty="0">
                <a:solidFill>
                  <a:srgbClr val="929498"/>
                </a:solidFill>
                <a:latin typeface="Arial"/>
                <a:cs typeface="Arial"/>
              </a:rPr>
              <a:t>katalogu. </a:t>
            </a:r>
            <a:endParaRPr lang="hr-HR" sz="650" spc="5" dirty="0" smtClean="0">
              <a:solidFill>
                <a:srgbClr val="929498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10"/>
              </a:spcBef>
            </a:pPr>
            <a:r>
              <a:rPr sz="650" spc="5" dirty="0" smtClean="0">
                <a:solidFill>
                  <a:srgbClr val="929498"/>
                </a:solidFill>
                <a:latin typeface="Arial"/>
                <a:cs typeface="Arial"/>
              </a:rPr>
              <a:t>Na </a:t>
            </a:r>
            <a:r>
              <a:rPr sz="650" dirty="0" err="1">
                <a:solidFill>
                  <a:srgbClr val="929498"/>
                </a:solidFill>
                <a:latin typeface="Arial"/>
                <a:cs typeface="Arial"/>
              </a:rPr>
              <a:t>našoj</a:t>
            </a:r>
            <a:r>
              <a:rPr sz="650" spc="3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650" dirty="0" smtClean="0">
                <a:solidFill>
                  <a:srgbClr val="929498"/>
                </a:solidFill>
                <a:latin typeface="Arial"/>
                <a:cs typeface="Arial"/>
              </a:rPr>
              <a:t>web</a:t>
            </a:r>
            <a:r>
              <a:rPr lang="hr-HR" sz="650" dirty="0" smtClean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929498"/>
                </a:solidFill>
                <a:latin typeface="Arial"/>
                <a:cs typeface="Arial"/>
              </a:rPr>
              <a:t>stranici</a:t>
            </a:r>
            <a:r>
              <a:rPr sz="650" spc="5" dirty="0" smtClean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929498"/>
                </a:solidFill>
                <a:latin typeface="Arial"/>
                <a:cs typeface="Arial"/>
                <a:hlinkClick r:id="rId3"/>
              </a:rPr>
              <a:t>www.maxima</a:t>
            </a:r>
            <a:r>
              <a:rPr sz="650" u="sng" dirty="0">
                <a:solidFill>
                  <a:srgbClr val="929498"/>
                </a:solidFill>
                <a:uFill>
                  <a:solidFill>
                    <a:srgbClr val="939597"/>
                  </a:solidFill>
                </a:uFill>
                <a:latin typeface="Arial"/>
                <a:cs typeface="Arial"/>
                <a:hlinkClick r:id="rId3"/>
              </a:rPr>
              <a:t>holland.com </a:t>
            </a:r>
            <a:r>
              <a:rPr lang="hr-HR" sz="650" u="sng" dirty="0" smtClean="0">
                <a:solidFill>
                  <a:srgbClr val="929498"/>
                </a:solidFill>
                <a:uFill>
                  <a:solidFill>
                    <a:srgbClr val="939597"/>
                  </a:solidFill>
                </a:uFill>
                <a:latin typeface="Arial"/>
                <a:cs typeface="Arial"/>
              </a:rPr>
              <a:t>.</a:t>
            </a:r>
          </a:p>
          <a:p>
            <a:pPr marL="12700">
              <a:lnSpc>
                <a:spcPct val="150000"/>
              </a:lnSpc>
              <a:spcBef>
                <a:spcPts val="110"/>
              </a:spcBef>
            </a:pPr>
            <a:r>
              <a:rPr lang="hr-HR" sz="650" u="sng" spc="15" dirty="0" smtClean="0">
                <a:solidFill>
                  <a:srgbClr val="929498"/>
                </a:solidFill>
                <a:uFill>
                  <a:solidFill>
                    <a:srgbClr val="939597"/>
                  </a:solidFill>
                </a:uFill>
                <a:latin typeface="Arial"/>
                <a:cs typeface="Arial"/>
              </a:rPr>
              <a:t>A</a:t>
            </a:r>
            <a:r>
              <a:rPr sz="650" spc="15" dirty="0" err="1" smtClean="0">
                <a:solidFill>
                  <a:srgbClr val="929498"/>
                </a:solidFill>
                <a:latin typeface="Arial"/>
                <a:cs typeface="Arial"/>
              </a:rPr>
              <a:t>sortiman</a:t>
            </a:r>
            <a:r>
              <a:rPr sz="650" spc="15" dirty="0" smtClean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929498"/>
                </a:solidFill>
                <a:latin typeface="Arial"/>
                <a:cs typeface="Arial"/>
              </a:rPr>
              <a:t>proizvoda </a:t>
            </a:r>
            <a:r>
              <a:rPr sz="650" spc="20" dirty="0">
                <a:solidFill>
                  <a:srgbClr val="929498"/>
                </a:solidFill>
                <a:latin typeface="Arial"/>
                <a:cs typeface="Arial"/>
              </a:rPr>
              <a:t>sa </a:t>
            </a:r>
            <a:r>
              <a:rPr sz="650" spc="15" dirty="0">
                <a:solidFill>
                  <a:srgbClr val="929498"/>
                </a:solidFill>
                <a:latin typeface="Arial"/>
                <a:cs typeface="Arial"/>
              </a:rPr>
              <a:t>slikama </a:t>
            </a:r>
            <a:r>
              <a:rPr sz="650" spc="5" dirty="0">
                <a:solidFill>
                  <a:srgbClr val="929498"/>
                </a:solidFill>
                <a:latin typeface="Arial"/>
                <a:cs typeface="Arial"/>
              </a:rPr>
              <a:t>i </a:t>
            </a:r>
            <a:r>
              <a:rPr sz="650" spc="15" dirty="0">
                <a:solidFill>
                  <a:srgbClr val="929498"/>
                </a:solidFill>
                <a:latin typeface="Arial"/>
                <a:cs typeface="Arial"/>
              </a:rPr>
              <a:t>specifikacijama. </a:t>
            </a:r>
            <a:endParaRPr lang="hr-HR" sz="650" spc="15" dirty="0" smtClean="0">
              <a:solidFill>
                <a:srgbClr val="929498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10"/>
              </a:spcBef>
            </a:pPr>
            <a:r>
              <a:rPr sz="650" spc="15" dirty="0" err="1" smtClean="0">
                <a:solidFill>
                  <a:srgbClr val="929498"/>
                </a:solidFill>
                <a:latin typeface="Arial"/>
                <a:cs typeface="Arial"/>
              </a:rPr>
              <a:t>Naši</a:t>
            </a:r>
            <a:r>
              <a:rPr sz="650" spc="15" dirty="0" smtClean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929498"/>
                </a:solidFill>
                <a:latin typeface="Arial"/>
                <a:cs typeface="Arial"/>
              </a:rPr>
              <a:t>najnoviji proizvodi </a:t>
            </a:r>
            <a:r>
              <a:rPr sz="650" spc="15" dirty="0">
                <a:solidFill>
                  <a:srgbClr val="929498"/>
                </a:solidFill>
                <a:latin typeface="Arial"/>
                <a:cs typeface="Arial"/>
              </a:rPr>
              <a:t>prvo </a:t>
            </a:r>
            <a:r>
              <a:rPr sz="650" spc="20" dirty="0">
                <a:solidFill>
                  <a:srgbClr val="929498"/>
                </a:solidFill>
                <a:latin typeface="Arial"/>
                <a:cs typeface="Arial"/>
              </a:rPr>
              <a:t>će </a:t>
            </a:r>
            <a:r>
              <a:rPr sz="650" spc="5" dirty="0">
                <a:solidFill>
                  <a:srgbClr val="929498"/>
                </a:solidFill>
                <a:latin typeface="Arial"/>
                <a:cs typeface="Arial"/>
              </a:rPr>
              <a:t>biti </a:t>
            </a:r>
            <a:r>
              <a:rPr sz="650" spc="10" dirty="0">
                <a:solidFill>
                  <a:srgbClr val="929498"/>
                </a:solidFill>
                <a:latin typeface="Arial"/>
                <a:cs typeface="Arial"/>
              </a:rPr>
              <a:t>objavljeni </a:t>
            </a:r>
            <a:r>
              <a:rPr sz="650" spc="15" dirty="0">
                <a:solidFill>
                  <a:srgbClr val="929498"/>
                </a:solidFill>
                <a:latin typeface="Arial"/>
                <a:cs typeface="Arial"/>
              </a:rPr>
              <a:t>na </a:t>
            </a:r>
            <a:r>
              <a:rPr sz="650" spc="10" dirty="0">
                <a:solidFill>
                  <a:srgbClr val="929498"/>
                </a:solidFill>
                <a:latin typeface="Arial"/>
                <a:cs typeface="Arial"/>
              </a:rPr>
              <a:t>našoj  </a:t>
            </a:r>
            <a:r>
              <a:rPr sz="650" spc="20" dirty="0">
                <a:solidFill>
                  <a:srgbClr val="929498"/>
                </a:solidFill>
                <a:latin typeface="Arial"/>
                <a:cs typeface="Arial"/>
              </a:rPr>
              <a:t>web</a:t>
            </a:r>
            <a:r>
              <a:rPr sz="650" spc="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929498"/>
                </a:solidFill>
                <a:latin typeface="Arial"/>
                <a:cs typeface="Arial"/>
              </a:rPr>
              <a:t>stranici.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83446" y="7391400"/>
            <a:ext cx="3716654" cy="33727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929498"/>
                </a:solidFill>
                <a:latin typeface="Arial"/>
                <a:cs typeface="Arial"/>
              </a:rPr>
              <a:t>Ako </a:t>
            </a:r>
            <a:r>
              <a:rPr sz="650" spc="-5" dirty="0">
                <a:solidFill>
                  <a:srgbClr val="929498"/>
                </a:solidFill>
                <a:latin typeface="Arial"/>
                <a:cs typeface="Arial"/>
              </a:rPr>
              <a:t>želite znati više </a:t>
            </a:r>
            <a:r>
              <a:rPr sz="650" spc="-10" dirty="0">
                <a:solidFill>
                  <a:srgbClr val="929498"/>
                </a:solidFill>
                <a:latin typeface="Arial"/>
                <a:cs typeface="Arial"/>
              </a:rPr>
              <a:t>ili vam </a:t>
            </a:r>
            <a:r>
              <a:rPr sz="650" spc="-5" dirty="0">
                <a:solidFill>
                  <a:srgbClr val="929498"/>
                </a:solidFill>
                <a:latin typeface="Arial"/>
                <a:cs typeface="Arial"/>
              </a:rPr>
              <a:t>treba savjet, </a:t>
            </a:r>
            <a:r>
              <a:rPr lang="hr-HR" sz="650" spc="-5" dirty="0" smtClean="0">
                <a:solidFill>
                  <a:srgbClr val="929498"/>
                </a:solidFill>
                <a:latin typeface="Arial"/>
                <a:cs typeface="Arial"/>
              </a:rPr>
              <a:t>kontaktirajte nas slobodno</a:t>
            </a:r>
            <a:r>
              <a:rPr sz="650" spc="-5" dirty="0" smtClean="0">
                <a:solidFill>
                  <a:srgbClr val="929498"/>
                </a:solidFill>
                <a:latin typeface="Arial"/>
                <a:cs typeface="Arial"/>
              </a:rPr>
              <a:t>.</a:t>
            </a:r>
            <a:endParaRPr lang="hr-HR" sz="650" spc="-5" dirty="0" smtClean="0">
              <a:solidFill>
                <a:srgbClr val="929498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endParaRPr lang="hr-HR" sz="650" spc="-15" dirty="0" smtClean="0">
              <a:solidFill>
                <a:srgbClr val="929498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5" dirty="0" err="1" smtClean="0">
                <a:solidFill>
                  <a:srgbClr val="929498"/>
                </a:solidFill>
                <a:latin typeface="Arial"/>
                <a:cs typeface="Arial"/>
              </a:rPr>
              <a:t>Nadamo</a:t>
            </a:r>
            <a:r>
              <a:rPr sz="650" spc="-15" dirty="0" smtClean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929498"/>
                </a:solidFill>
                <a:latin typeface="Arial"/>
                <a:cs typeface="Arial"/>
              </a:rPr>
              <a:t>se da </a:t>
            </a:r>
            <a:r>
              <a:rPr sz="650" spc="-10" dirty="0" err="1">
                <a:solidFill>
                  <a:srgbClr val="929498"/>
                </a:solidFill>
                <a:latin typeface="Arial"/>
                <a:cs typeface="Arial"/>
              </a:rPr>
              <a:t>ćemo</a:t>
            </a:r>
            <a:r>
              <a:rPr sz="650" spc="9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929498"/>
                </a:solidFill>
                <a:latin typeface="Arial"/>
                <a:cs typeface="Arial"/>
              </a:rPr>
              <a:t>se</a:t>
            </a:r>
            <a:r>
              <a:rPr lang="hr-HR" sz="650" spc="-10" dirty="0" smtClean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929498"/>
                </a:solidFill>
                <a:latin typeface="Arial"/>
                <a:cs typeface="Arial"/>
              </a:rPr>
              <a:t>uskoro</a:t>
            </a:r>
            <a:r>
              <a:rPr sz="650" spc="-10" dirty="0" smtClean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929498"/>
                </a:solidFill>
                <a:latin typeface="Arial"/>
                <a:cs typeface="Arial"/>
              </a:rPr>
              <a:t>čuti!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190748" y="9123426"/>
            <a:ext cx="744220" cy="3562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00" spc="-5" dirty="0">
                <a:solidFill>
                  <a:srgbClr val="FFFFFF"/>
                </a:solidFill>
                <a:latin typeface="Arial"/>
                <a:cs typeface="Arial"/>
              </a:rPr>
              <a:t>Srdačan</a:t>
            </a:r>
            <a:r>
              <a:rPr sz="500" spc="-10" dirty="0">
                <a:solidFill>
                  <a:srgbClr val="FFFFFF"/>
                </a:solidFill>
                <a:latin typeface="Arial"/>
                <a:cs typeface="Arial"/>
              </a:rPr>
              <a:t> pozdrav,</a:t>
            </a:r>
            <a:endParaRPr sz="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Tim</a:t>
            </a:r>
            <a:r>
              <a:rPr sz="6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MaximaHolland</a:t>
            </a:r>
            <a:endParaRPr sz="65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8015"/>
          </a:xfrm>
          <a:custGeom>
            <a:avLst/>
            <a:gdLst/>
            <a:ahLst/>
            <a:cxnLst/>
            <a:rect l="l" t="t" r="r" b="b"/>
            <a:pathLst>
              <a:path w="2883535" h="628015">
                <a:moveTo>
                  <a:pt x="2883408" y="627887"/>
                </a:moveTo>
                <a:lnTo>
                  <a:pt x="0" y="627887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7887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4888992" y="0"/>
                </a:lnTo>
                <a:lnTo>
                  <a:pt x="488899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98035" y="1050036"/>
            <a:ext cx="2893794" cy="17305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7" name="object 7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1" name="object 21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4" name="object 24"/>
            <p:cNvSpPr/>
            <p:nvPr/>
          </p:nvSpPr>
          <p:spPr>
            <a:xfrm>
              <a:off x="2935224" y="7586471"/>
              <a:ext cx="1941575" cy="178460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7" name="object 27"/>
            <p:cNvSpPr/>
            <p:nvPr/>
          </p:nvSpPr>
          <p:spPr>
            <a:xfrm>
              <a:off x="5391912" y="7586471"/>
              <a:ext cx="1892807" cy="165049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3881627" y="5942076"/>
            <a:ext cx="3890772" cy="108965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077034" y="1695399"/>
            <a:ext cx="1997260" cy="1148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8920" marR="252729" algn="ctr">
              <a:lnSpc>
                <a:spcPct val="112400"/>
              </a:lnSpc>
              <a:spcBef>
                <a:spcPts val="100"/>
              </a:spcBef>
            </a:pPr>
            <a:r>
              <a:rPr lang="hr-HR" sz="1850" spc="-10" dirty="0">
                <a:solidFill>
                  <a:srgbClr val="929498"/>
                </a:solidFill>
                <a:latin typeface="Arial"/>
                <a:cs typeface="Arial"/>
              </a:rPr>
              <a:t>ELEKTRIČNI  ROŠTILJ</a:t>
            </a:r>
            <a:endParaRPr lang="hr-HR" sz="1850" dirty="0">
              <a:latin typeface="Arial"/>
              <a:cs typeface="Arial"/>
            </a:endParaRPr>
          </a:p>
          <a:p>
            <a:pPr marL="219710" algn="ctr">
              <a:lnSpc>
                <a:spcPct val="100000"/>
              </a:lnSpc>
              <a:spcBef>
                <a:spcPts val="1290"/>
              </a:spcBef>
            </a:pP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:</a:t>
            </a:r>
            <a:r>
              <a:rPr sz="850" spc="-5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MGRILL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425346"/>
            <a:ext cx="2377716" cy="72199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Profesionalna, teška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električna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rešetka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Potpuno</a:t>
            </a:r>
            <a:r>
              <a:rPr sz="650" spc="-3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glatka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površina</a:t>
            </a:r>
            <a:endParaRPr sz="650" dirty="0">
              <a:latin typeface="Arial"/>
              <a:cs typeface="Arial"/>
            </a:endParaRPr>
          </a:p>
          <a:p>
            <a:pPr marL="12700" marR="405765">
              <a:lnSpc>
                <a:spcPts val="1400"/>
              </a:lnSpc>
              <a:spcBef>
                <a:spcPts val="155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Kućište od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 ladica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za kapanje 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Opremljeni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hr-HR" sz="650" spc="5" dirty="0" smtClean="0">
                <a:solidFill>
                  <a:srgbClr val="221F1F"/>
                </a:solidFill>
                <a:latin typeface="Arial"/>
                <a:cs typeface="Arial"/>
              </a:rPr>
              <a:t>visokom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m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zaštitom od</a:t>
            </a:r>
            <a:r>
              <a:rPr sz="65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prskanja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6604" y="4147339"/>
            <a:ext cx="1422400" cy="119103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Grijaći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element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velike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snage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Podesivi termostat: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70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 do 300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</a:t>
            </a:r>
            <a:r>
              <a:rPr sz="650" spc="-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Zaštita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preopterećenja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Svjetlo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indikatora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Pogodno za kontinuiranu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upotrebu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Postolja  na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četiri gumene noge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Jednostavno se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87" y="3630638"/>
            <a:ext cx="734695" cy="19670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 </a:t>
            </a:r>
            <a:r>
              <a:rPr sz="650" spc="-10" dirty="0" err="1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pakiranja  Ambalažni</a:t>
            </a:r>
            <a:r>
              <a:rPr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materijal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Tarifni broj</a:t>
            </a: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EAN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ECCA17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145289" y="3633754"/>
            <a:ext cx="1131311" cy="1813316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3000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</a:t>
            </a:r>
            <a:r>
              <a:rPr sz="650" spc="-2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23,0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24,0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V250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Š560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D470</a:t>
            </a:r>
            <a:r>
              <a:rPr sz="650" spc="-6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V280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Š620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D530</a:t>
            </a:r>
            <a:r>
              <a:rPr sz="650" spc="-6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0,07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s</a:t>
            </a:r>
            <a:r>
              <a:rPr sz="650" spc="-2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85166070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8719632120056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09300065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435842" y="5410200"/>
            <a:ext cx="1249680" cy="2952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Čvrsta ploča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roštilja od 6</a:t>
            </a:r>
            <a:r>
              <a:rPr sz="60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Dimenzije ploče: Š555 xD365</a:t>
            </a:r>
            <a:r>
              <a:rPr sz="65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58818" y="9493553"/>
            <a:ext cx="1464310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Podesivi termostat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 70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C do 300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°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6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228933" y="9493553"/>
            <a:ext cx="897890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Potpuno glatka</a:t>
            </a:r>
            <a:r>
              <a:rPr sz="6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površina</a:t>
            </a:r>
            <a:endParaRPr sz="6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412748" y="9493963"/>
            <a:ext cx="1400810" cy="1206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Kućište </a:t>
            </a: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i posuda 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od </a:t>
            </a: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nehrđajućeg</a:t>
            </a:r>
            <a:r>
              <a:rPr sz="6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8015"/>
          </a:xfrm>
          <a:custGeom>
            <a:avLst/>
            <a:gdLst/>
            <a:ahLst/>
            <a:cxnLst/>
            <a:rect l="l" t="t" r="r" b="b"/>
            <a:pathLst>
              <a:path w="2883535" h="628015">
                <a:moveTo>
                  <a:pt x="2883408" y="627887"/>
                </a:moveTo>
                <a:lnTo>
                  <a:pt x="0" y="627887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7887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4888992" y="0"/>
                </a:lnTo>
                <a:lnTo>
                  <a:pt x="488899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226612" y="1050036"/>
            <a:ext cx="2802075" cy="177933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1" name="object 21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4" name="object 24"/>
            <p:cNvSpPr/>
            <p:nvPr/>
          </p:nvSpPr>
          <p:spPr>
            <a:xfrm>
              <a:off x="2895600" y="7571232"/>
              <a:ext cx="1981200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7" name="object 27"/>
            <p:cNvSpPr/>
            <p:nvPr/>
          </p:nvSpPr>
          <p:spPr>
            <a:xfrm>
              <a:off x="5349239" y="7586471"/>
              <a:ext cx="1935479" cy="169925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3881627" y="5942076"/>
            <a:ext cx="3890772" cy="108965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267840" y="1447800"/>
            <a:ext cx="1615567" cy="1148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3345" marR="29209" algn="ctr">
              <a:lnSpc>
                <a:spcPct val="112400"/>
              </a:lnSpc>
              <a:spcBef>
                <a:spcPts val="100"/>
              </a:spcBef>
            </a:pP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ELEKTRIČNI </a:t>
            </a:r>
            <a:r>
              <a:rPr sz="1850" spc="-10" dirty="0" smtClean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ROŠTILJ</a:t>
            </a:r>
            <a:endParaRPr sz="185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MGRILL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1/2</a:t>
            </a:r>
            <a:r>
              <a:rPr sz="850" spc="-6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GR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169931"/>
            <a:ext cx="2108835" cy="59631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30"/>
              </a:spcBef>
            </a:pP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Profesionalna, </a:t>
            </a:r>
            <a:r>
              <a:rPr sz="600" spc="15" dirty="0">
                <a:solidFill>
                  <a:srgbClr val="221F1F"/>
                </a:solidFill>
                <a:latin typeface="Arial"/>
                <a:cs typeface="Arial"/>
              </a:rPr>
              <a:t>teška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električna </a:t>
            </a:r>
            <a:r>
              <a:rPr sz="600" spc="15" dirty="0" err="1">
                <a:solidFill>
                  <a:srgbClr val="221F1F"/>
                </a:solidFill>
                <a:latin typeface="Arial"/>
                <a:cs typeface="Arial"/>
              </a:rPr>
              <a:t>rešetka</a:t>
            </a:r>
            <a:r>
              <a:rPr sz="60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00" spc="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30"/>
              </a:spcBef>
            </a:pPr>
            <a:r>
              <a:rPr sz="600" spc="15" dirty="0" err="1" smtClean="0">
                <a:solidFill>
                  <a:srgbClr val="221F1F"/>
                </a:solidFill>
                <a:latin typeface="Arial"/>
                <a:cs typeface="Arial"/>
              </a:rPr>
              <a:t>Pola</a:t>
            </a:r>
            <a:r>
              <a:rPr sz="600" spc="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glatka, </a:t>
            </a:r>
            <a:r>
              <a:rPr sz="600" spc="10" dirty="0" err="1" smtClean="0">
                <a:solidFill>
                  <a:srgbClr val="221F1F"/>
                </a:solidFill>
                <a:latin typeface="Arial"/>
                <a:cs typeface="Arial"/>
              </a:rPr>
              <a:t>napola</a:t>
            </a:r>
            <a:r>
              <a:rPr lang="hr-HR" sz="60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10" dirty="0" err="1" smtClean="0">
                <a:solidFill>
                  <a:srgbClr val="221F1F"/>
                </a:solidFill>
                <a:latin typeface="Arial"/>
                <a:cs typeface="Arial"/>
              </a:rPr>
              <a:t>udubljena</a:t>
            </a:r>
            <a:r>
              <a:rPr sz="60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10" dirty="0" err="1">
                <a:solidFill>
                  <a:srgbClr val="221F1F"/>
                </a:solidFill>
                <a:latin typeface="Arial"/>
                <a:cs typeface="Arial"/>
              </a:rPr>
              <a:t>površina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00" spc="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30"/>
              </a:spcBef>
            </a:pPr>
            <a:r>
              <a:rPr sz="600" spc="15" dirty="0" err="1" smtClean="0">
                <a:solidFill>
                  <a:srgbClr val="221F1F"/>
                </a:solidFill>
                <a:latin typeface="Arial"/>
                <a:cs typeface="Arial"/>
              </a:rPr>
              <a:t>Kućište</a:t>
            </a:r>
            <a:r>
              <a:rPr sz="600" spc="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15" dirty="0">
                <a:solidFill>
                  <a:srgbClr val="221F1F"/>
                </a:solidFill>
                <a:latin typeface="Arial"/>
                <a:cs typeface="Arial"/>
              </a:rPr>
              <a:t>od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nehrđajućeg čelika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i ladica  </a:t>
            </a:r>
            <a:r>
              <a:rPr sz="600" spc="15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kaplje </a:t>
            </a:r>
            <a:r>
              <a:rPr sz="600" spc="15" dirty="0" err="1">
                <a:solidFill>
                  <a:srgbClr val="221F1F"/>
                </a:solidFill>
                <a:latin typeface="Arial"/>
                <a:cs typeface="Arial"/>
              </a:rPr>
              <a:t>Opremljeno</a:t>
            </a:r>
            <a:r>
              <a:rPr sz="60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hr-HR" sz="600" spc="15" dirty="0" smtClean="0">
                <a:solidFill>
                  <a:srgbClr val="221F1F"/>
                </a:solidFill>
                <a:latin typeface="Arial"/>
                <a:cs typeface="Arial"/>
              </a:rPr>
              <a:t>visokom</a:t>
            </a:r>
            <a:r>
              <a:rPr sz="600" spc="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zaštitom </a:t>
            </a:r>
            <a:r>
              <a:rPr sz="600" spc="15" dirty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sz="600" spc="-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prskanja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898870"/>
            <a:ext cx="1422400" cy="119103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Grijaći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element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velike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snage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Podesivi termostat: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70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 do 300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</a:t>
            </a:r>
            <a:r>
              <a:rPr sz="650" spc="-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Zaštita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preopterećenja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Svjetlo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indikatora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Pogodno za kontinuiranu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upotrebu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Postolja  na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četiri gumene noge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Jednostavno se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87" y="3630638"/>
            <a:ext cx="890513" cy="18010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 </a:t>
            </a:r>
            <a:r>
              <a:rPr sz="650" spc="-10" dirty="0" err="1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pakiranja  Ambalažni</a:t>
            </a:r>
            <a:r>
              <a:rPr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materijal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Tarifni broj</a:t>
            </a: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EAN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ECCA17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145289" y="3680992"/>
            <a:ext cx="30543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3000</a:t>
            </a:r>
            <a:r>
              <a:rPr sz="650" spc="-6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W</a:t>
            </a:r>
            <a:endParaRPr sz="6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45289" y="3825766"/>
            <a:ext cx="1131311" cy="16145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230V </a:t>
            </a: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50Hz </a:t>
            </a: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/</a:t>
            </a:r>
            <a:r>
              <a:rPr sz="650" spc="-25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1faza</a:t>
            </a:r>
            <a:endParaRPr sz="650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23,0</a:t>
            </a:r>
            <a:r>
              <a:rPr sz="650" spc="-95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24,0</a:t>
            </a:r>
            <a:r>
              <a:rPr sz="650" spc="-95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V250 </a:t>
            </a: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Š560 </a:t>
            </a: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D470</a:t>
            </a:r>
            <a:r>
              <a:rPr sz="650" spc="-6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mm</a:t>
            </a:r>
            <a:endParaRPr sz="650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V280 </a:t>
            </a: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Š620 </a:t>
            </a: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D530</a:t>
            </a:r>
            <a:r>
              <a:rPr sz="650" spc="-6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mm</a:t>
            </a:r>
            <a:endParaRPr sz="650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0,07 </a:t>
            </a:r>
            <a:r>
              <a:rPr sz="650" spc="-10" dirty="0" err="1" smtClean="0">
                <a:solidFill>
                  <a:srgbClr val="ECCA17"/>
                </a:solidFill>
                <a:latin typeface="Arial"/>
                <a:cs typeface="Arial"/>
              </a:rPr>
              <a:t>cbm</a:t>
            </a:r>
            <a:endParaRPr sz="650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4"/>
              </a:spcBef>
            </a:pPr>
            <a:r>
              <a:rPr sz="650" spc="15" dirty="0" err="1" smtClean="0">
                <a:solidFill>
                  <a:srgbClr val="ECCA17"/>
                </a:solidFill>
                <a:latin typeface="Arial"/>
                <a:cs typeface="Arial"/>
              </a:rPr>
              <a:t>Kartonska</a:t>
            </a:r>
            <a:r>
              <a:rPr sz="650" spc="15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0" dirty="0" err="1" smtClean="0">
                <a:solidFill>
                  <a:srgbClr val="ECCA17"/>
                </a:solidFill>
                <a:latin typeface="Arial"/>
                <a:cs typeface="Arial"/>
              </a:rPr>
              <a:t>kutija</a:t>
            </a:r>
            <a:r>
              <a:rPr sz="650" spc="1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5" dirty="0" smtClean="0">
                <a:solidFill>
                  <a:srgbClr val="ECCA17"/>
                </a:solidFill>
                <a:latin typeface="Arial"/>
                <a:cs typeface="Arial"/>
              </a:rPr>
              <a:t>s</a:t>
            </a:r>
            <a:r>
              <a:rPr sz="650" spc="-25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0" dirty="0" err="1" smtClean="0">
                <a:solidFill>
                  <a:srgbClr val="ECCA17"/>
                </a:solidFill>
                <a:latin typeface="Arial"/>
                <a:cs typeface="Arial"/>
              </a:rPr>
              <a:t>pjenom</a:t>
            </a:r>
            <a:endParaRPr sz="650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 smtClean="0">
                <a:solidFill>
                  <a:srgbClr val="ECCA17"/>
                </a:solidFill>
                <a:latin typeface="Arial"/>
                <a:cs typeface="Arial"/>
              </a:rPr>
              <a:t>85166070</a:t>
            </a:r>
            <a:endParaRPr sz="650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 smtClean="0">
                <a:solidFill>
                  <a:srgbClr val="ECCA17"/>
                </a:solidFill>
                <a:latin typeface="Arial"/>
                <a:cs typeface="Arial"/>
              </a:rPr>
              <a:t>8719632122487</a:t>
            </a:r>
            <a:endParaRPr sz="650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 smtClean="0">
                <a:solidFill>
                  <a:srgbClr val="ECCA17"/>
                </a:solidFill>
                <a:latin typeface="Arial"/>
                <a:cs typeface="Arial"/>
              </a:rPr>
              <a:t>09300072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435842" y="5325276"/>
            <a:ext cx="1249680" cy="2952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Čvrsta ploča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roštilja od 6</a:t>
            </a:r>
            <a:r>
              <a:rPr sz="60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Dimenzije ploče: Š555 xD365</a:t>
            </a:r>
            <a:r>
              <a:rPr sz="65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58818" y="9493553"/>
            <a:ext cx="1464310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Podesivi termostat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 70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C do 300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°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6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073728" y="9504738"/>
            <a:ext cx="1299210" cy="109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Napola glatka, napola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žljebljena</a:t>
            </a:r>
            <a:r>
              <a:rPr sz="5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površina</a:t>
            </a:r>
            <a:endParaRPr sz="5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412748" y="9493963"/>
            <a:ext cx="1400810" cy="1206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Kućište </a:t>
            </a: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i posuda 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od </a:t>
            </a: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nehrđajućeg</a:t>
            </a:r>
            <a:r>
              <a:rPr sz="6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8015"/>
          </a:xfrm>
          <a:custGeom>
            <a:avLst/>
            <a:gdLst/>
            <a:ahLst/>
            <a:cxnLst/>
            <a:rect l="l" t="t" r="r" b="b"/>
            <a:pathLst>
              <a:path w="2883535" h="628015">
                <a:moveTo>
                  <a:pt x="2883408" y="627887"/>
                </a:moveTo>
                <a:lnTo>
                  <a:pt x="0" y="627887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7887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4888992" y="0"/>
                </a:lnTo>
                <a:lnTo>
                  <a:pt x="488899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098035" y="1024127"/>
            <a:ext cx="2881883" cy="17644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1" name="object 21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4" name="object 24"/>
            <p:cNvSpPr/>
            <p:nvPr/>
          </p:nvSpPr>
          <p:spPr>
            <a:xfrm>
              <a:off x="2935224" y="7586471"/>
              <a:ext cx="1941575" cy="1784603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7" name="object 27"/>
            <p:cNvSpPr/>
            <p:nvPr/>
          </p:nvSpPr>
          <p:spPr>
            <a:xfrm>
              <a:off x="5391912" y="7586471"/>
              <a:ext cx="1892807" cy="170230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3889247" y="5948171"/>
            <a:ext cx="3883151" cy="108051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325410" y="1695399"/>
            <a:ext cx="2027390" cy="1148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8920" marR="252729" algn="ctr">
              <a:lnSpc>
                <a:spcPct val="112400"/>
              </a:lnSpc>
              <a:spcBef>
                <a:spcPts val="100"/>
              </a:spcBef>
            </a:pPr>
            <a:r>
              <a:rPr lang="hr-HR" sz="1850" spc="-10" dirty="0">
                <a:solidFill>
                  <a:srgbClr val="929498"/>
                </a:solidFill>
                <a:latin typeface="Arial"/>
                <a:cs typeface="Arial"/>
              </a:rPr>
              <a:t>ELEKTRIČNI  ROŠTILJ</a:t>
            </a:r>
            <a:endParaRPr lang="hr-HR" sz="1850" dirty="0">
              <a:latin typeface="Arial"/>
              <a:cs typeface="Arial"/>
            </a:endParaRPr>
          </a:p>
          <a:p>
            <a:pPr marL="88265" algn="ctr">
              <a:lnSpc>
                <a:spcPct val="100000"/>
              </a:lnSpc>
              <a:spcBef>
                <a:spcPts val="1290"/>
              </a:spcBef>
            </a:pP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: MGRILL</a:t>
            </a:r>
            <a:r>
              <a:rPr sz="850" spc="-5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GR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168920"/>
            <a:ext cx="2544076" cy="60914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Profesionalna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električna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rešetka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teške terete</a:t>
            </a:r>
            <a:r>
              <a:rPr sz="65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2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Potpuno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žljebljena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površina</a:t>
            </a:r>
            <a:endParaRPr sz="650" dirty="0">
              <a:latin typeface="Arial"/>
              <a:cs typeface="Arial"/>
            </a:endParaRPr>
          </a:p>
          <a:p>
            <a:pPr marL="12700" marR="483234">
              <a:lnSpc>
                <a:spcPts val="1400"/>
              </a:lnSpc>
              <a:spcBef>
                <a:spcPts val="155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Kućište od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 ladica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za kapanje 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Opremljeni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hr-HR" sz="650" spc="5" dirty="0" smtClean="0">
                <a:solidFill>
                  <a:srgbClr val="221F1F"/>
                </a:solidFill>
                <a:latin typeface="Arial"/>
                <a:cs typeface="Arial"/>
              </a:rPr>
              <a:t>visokom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zaštitom od</a:t>
            </a:r>
            <a:r>
              <a:rPr sz="65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prskanja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898870"/>
            <a:ext cx="1422400" cy="119103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Grijaći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element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velike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snage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Podesivi termostat: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70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 do 300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</a:t>
            </a:r>
            <a:r>
              <a:rPr sz="650" spc="-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Zaštita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preopterećenja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Svjetlo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indikatora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Pogodno za kontinuiranu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upotrebu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Postolja  na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četiri gumene noge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Jednostavno se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87" y="3630638"/>
            <a:ext cx="998717" cy="18010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Bruto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 </a:t>
            </a:r>
            <a:r>
              <a:rPr sz="650" spc="-10" dirty="0" err="1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pakiranja  Ambalažni</a:t>
            </a:r>
            <a:r>
              <a:rPr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materijal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Tarifni broj</a:t>
            </a:r>
          </a:p>
          <a:p>
            <a:pPr marL="12700" marR="5080">
              <a:lnSpc>
                <a:spcPct val="166200"/>
              </a:lnSpc>
            </a:pP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ECCA17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145289" y="3633754"/>
            <a:ext cx="1067306" cy="1813316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3000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</a:t>
            </a:r>
            <a:r>
              <a:rPr sz="650" spc="-2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23,0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24,0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V250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Š560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D470</a:t>
            </a:r>
            <a:r>
              <a:rPr sz="650" spc="-6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V280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Š620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D530</a:t>
            </a:r>
            <a:r>
              <a:rPr sz="650" spc="-6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0,07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s</a:t>
            </a:r>
            <a:r>
              <a:rPr sz="650" spc="-2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85166070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8719632120063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09300070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435842" y="5325276"/>
            <a:ext cx="1249680" cy="2952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Čvrsta ploča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roštilja od 6</a:t>
            </a:r>
            <a:r>
              <a:rPr sz="60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Dimenzije ploče: Š555 xD365</a:t>
            </a:r>
            <a:r>
              <a:rPr sz="65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58818" y="9493553"/>
            <a:ext cx="1464310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Podesivi termostat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 70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C do 300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°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6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212595" y="9493553"/>
            <a:ext cx="1019810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Potpuno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žljebljena</a:t>
            </a:r>
            <a:r>
              <a:rPr sz="6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površina</a:t>
            </a:r>
            <a:endParaRPr sz="6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412748" y="9493963"/>
            <a:ext cx="1400810" cy="1206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Kućište </a:t>
            </a: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i posuda 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od </a:t>
            </a: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nehrđajućeg</a:t>
            </a:r>
            <a:r>
              <a:rPr sz="6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8015"/>
          </a:xfrm>
          <a:custGeom>
            <a:avLst/>
            <a:gdLst/>
            <a:ahLst/>
            <a:cxnLst/>
            <a:rect l="l" t="t" r="r" b="b"/>
            <a:pathLst>
              <a:path w="2883535" h="628015">
                <a:moveTo>
                  <a:pt x="2883408" y="627887"/>
                </a:moveTo>
                <a:lnTo>
                  <a:pt x="0" y="627887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7887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4888992" y="0"/>
                </a:lnTo>
                <a:lnTo>
                  <a:pt x="488899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8660" y="3205719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098035" y="1194816"/>
            <a:ext cx="2980943" cy="152247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1" name="object 21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4" name="object 24"/>
            <p:cNvSpPr/>
            <p:nvPr/>
          </p:nvSpPr>
          <p:spPr>
            <a:xfrm>
              <a:off x="2895600" y="7586471"/>
              <a:ext cx="1981200" cy="178460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7" name="object 27"/>
            <p:cNvSpPr/>
            <p:nvPr/>
          </p:nvSpPr>
          <p:spPr>
            <a:xfrm>
              <a:off x="5367528" y="7586471"/>
              <a:ext cx="1917191" cy="174802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3881627" y="5942076"/>
            <a:ext cx="3890772" cy="108965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325410" y="1695399"/>
            <a:ext cx="2103590" cy="1278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8920" marR="252729" algn="ctr">
              <a:lnSpc>
                <a:spcPct val="112400"/>
              </a:lnSpc>
              <a:spcBef>
                <a:spcPts val="100"/>
              </a:spcBef>
            </a:pP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ELEKTRIČNI </a:t>
            </a:r>
            <a:r>
              <a:rPr sz="1850" spc="-10" dirty="0" smtClean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lang="hr-HR" sz="1850" spc="-10" dirty="0">
                <a:solidFill>
                  <a:srgbClr val="929498"/>
                </a:solidFill>
                <a:latin typeface="Arial"/>
                <a:cs typeface="Arial"/>
              </a:rPr>
              <a:t>ROŠTILJ</a:t>
            </a:r>
            <a:endParaRPr lang="hr-HR" sz="1850" dirty="0">
              <a:latin typeface="Arial"/>
              <a:cs typeface="Arial"/>
            </a:endParaRPr>
          </a:p>
          <a:p>
            <a:pPr marL="64135" algn="ctr">
              <a:lnSpc>
                <a:spcPct val="100000"/>
              </a:lnSpc>
              <a:spcBef>
                <a:spcPts val="1290"/>
              </a:spcBef>
            </a:pPr>
            <a:r>
              <a:rPr sz="850" spc="-5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50" spc="-5" dirty="0">
                <a:solidFill>
                  <a:srgbClr val="929498"/>
                </a:solidFill>
                <a:latin typeface="Arial"/>
                <a:cs typeface="Arial"/>
              </a:rPr>
              <a:t>: MGRILL</a:t>
            </a:r>
            <a:r>
              <a:rPr sz="850" spc="-6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-5" dirty="0">
                <a:solidFill>
                  <a:srgbClr val="929498"/>
                </a:solidFill>
                <a:latin typeface="Arial"/>
                <a:cs typeface="Arial"/>
              </a:rPr>
              <a:t>VELIKI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  <a:p>
            <a:pPr marL="562610">
              <a:lnSpc>
                <a:spcPct val="100000"/>
              </a:lnSpc>
              <a:spcBef>
                <a:spcPts val="5"/>
              </a:spcBef>
            </a:pPr>
            <a:endParaRPr sz="850" dirty="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104410" y="9624024"/>
            <a:ext cx="601345" cy="1244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70 ° </a:t>
            </a:r>
            <a:r>
              <a:rPr sz="550" spc="20" dirty="0">
                <a:solidFill>
                  <a:srgbClr val="FFFFFF"/>
                </a:solidFill>
                <a:latin typeface="Arial"/>
                <a:cs typeface="Arial"/>
              </a:rPr>
              <a:t>C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do 300 °</a:t>
            </a:r>
            <a:r>
              <a:rPr sz="55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2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5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168920"/>
            <a:ext cx="2377716" cy="65017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Profesionalna, teška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električna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rešetka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Potpuno</a:t>
            </a:r>
            <a:r>
              <a:rPr sz="650" spc="-3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glatka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površina</a:t>
            </a:r>
            <a:endParaRPr sz="650" dirty="0">
              <a:latin typeface="Arial"/>
              <a:cs typeface="Arial"/>
            </a:endParaRPr>
          </a:p>
          <a:p>
            <a:pPr marL="12700" marR="405765">
              <a:lnSpc>
                <a:spcPct val="150000"/>
              </a:lnSpc>
              <a:spcBef>
                <a:spcPts val="155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Kućište od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 ladica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za kapanje 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Opremljeni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hr-HR" sz="650" spc="5" dirty="0" smtClean="0">
                <a:solidFill>
                  <a:srgbClr val="221F1F"/>
                </a:solidFill>
                <a:latin typeface="Arial"/>
                <a:cs typeface="Arial"/>
              </a:rPr>
              <a:t>visokom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zaštitom od</a:t>
            </a:r>
            <a:r>
              <a:rPr sz="65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prskanja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4053102"/>
            <a:ext cx="1653539" cy="119103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Grijaći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element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velike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snage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Dvo prilagodljivi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termostati: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70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 do 300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Zaštita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preopterećenja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Svjetlo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indikatora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temperature</a:t>
            </a:r>
            <a:endParaRPr sz="650" dirty="0">
              <a:latin typeface="Arial"/>
              <a:cs typeface="Arial"/>
            </a:endParaRPr>
          </a:p>
          <a:p>
            <a:pPr marL="12700" marR="236220">
              <a:lnSpc>
                <a:spcPts val="1400"/>
              </a:lnSpc>
              <a:spcBef>
                <a:spcPts val="15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Pogodno za kontinuiranu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upotrebu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Postolja  na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četiri gumene noge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Jednostavno se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87" y="3630638"/>
            <a:ext cx="927048" cy="18010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 </a:t>
            </a:r>
            <a:r>
              <a:rPr sz="650" spc="-10" dirty="0" err="1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pakiranja  Ambalažni</a:t>
            </a:r>
            <a:r>
              <a:rPr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materijal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Tarifni broj</a:t>
            </a: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ECCA17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145289" y="3680992"/>
            <a:ext cx="929005" cy="17373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4400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400 V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50 Hz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3</a:t>
            </a:r>
            <a:r>
              <a:rPr sz="650" spc="-3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faze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30,5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34,0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V250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Š740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D520</a:t>
            </a:r>
            <a:r>
              <a:rPr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mm  V300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Š800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D580</a:t>
            </a:r>
            <a:r>
              <a:rPr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0,10</a:t>
            </a:r>
            <a:r>
              <a:rPr sz="650" spc="-9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cbm</a:t>
            </a:r>
            <a:endParaRPr sz="650" dirty="0">
              <a:latin typeface="Arial"/>
              <a:cs typeface="Arial"/>
            </a:endParaRPr>
          </a:p>
          <a:p>
            <a:pPr marL="12700" marR="537845">
              <a:lnSpc>
                <a:spcPct val="166100"/>
              </a:lnSpc>
            </a:pP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Minipaleta  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85166070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8719632120070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09300075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435842" y="5325276"/>
            <a:ext cx="1226820" cy="2952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Čvrsta ploča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roštilja od 6</a:t>
            </a:r>
            <a:r>
              <a:rPr sz="60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Dimenzije ploče: Š735</a:t>
            </a:r>
            <a:r>
              <a:rPr sz="65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xD415mm</a:t>
            </a:r>
            <a:endParaRPr sz="6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99580" y="9481339"/>
            <a:ext cx="947419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Dva podesiva</a:t>
            </a:r>
            <a:r>
              <a:rPr sz="6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termostata: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228857" y="9493553"/>
            <a:ext cx="897890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Potpuno glatka</a:t>
            </a:r>
            <a:r>
              <a:rPr sz="6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površina</a:t>
            </a:r>
            <a:endParaRPr sz="6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412748" y="9493963"/>
            <a:ext cx="1400810" cy="1206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Kućište </a:t>
            </a: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i posuda 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od </a:t>
            </a: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nehrđajućeg</a:t>
            </a:r>
            <a:r>
              <a:rPr sz="6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8015"/>
          </a:xfrm>
          <a:custGeom>
            <a:avLst/>
            <a:gdLst/>
            <a:ahLst/>
            <a:cxnLst/>
            <a:rect l="l" t="t" r="r" b="b"/>
            <a:pathLst>
              <a:path w="2883535" h="628015">
                <a:moveTo>
                  <a:pt x="2883408" y="627887"/>
                </a:moveTo>
                <a:lnTo>
                  <a:pt x="0" y="627887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7887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4888992" y="0"/>
                </a:lnTo>
                <a:lnTo>
                  <a:pt x="488899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098035" y="1170431"/>
            <a:ext cx="2980943" cy="159768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1" name="object 21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4" name="object 24"/>
            <p:cNvSpPr/>
            <p:nvPr/>
          </p:nvSpPr>
          <p:spPr>
            <a:xfrm>
              <a:off x="2910840" y="7571232"/>
              <a:ext cx="1965959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7" name="object 27"/>
            <p:cNvSpPr/>
            <p:nvPr/>
          </p:nvSpPr>
          <p:spPr>
            <a:xfrm>
              <a:off x="5416296" y="7571231"/>
              <a:ext cx="1868423" cy="1738883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3881627" y="5942076"/>
            <a:ext cx="3890772" cy="108965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089146" y="1695399"/>
            <a:ext cx="2007621" cy="1148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8920" marR="252729" algn="ctr">
              <a:lnSpc>
                <a:spcPct val="112400"/>
              </a:lnSpc>
              <a:spcBef>
                <a:spcPts val="100"/>
              </a:spcBef>
            </a:pP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ELEKTRIČNI ROŠTILJ</a:t>
            </a:r>
            <a:endParaRPr sz="185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MGRILL </a:t>
            </a:r>
            <a:r>
              <a:rPr lang="hr-HR" sz="850" spc="15" dirty="0" smtClean="0">
                <a:solidFill>
                  <a:srgbClr val="929498"/>
                </a:solidFill>
                <a:latin typeface="Arial"/>
                <a:cs typeface="Arial"/>
              </a:rPr>
              <a:t>VELIKI</a:t>
            </a: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1/2</a:t>
            </a:r>
            <a:r>
              <a:rPr sz="850" spc="-6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GR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104410" y="9624024"/>
            <a:ext cx="601345" cy="1244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70 ° </a:t>
            </a:r>
            <a:r>
              <a:rPr sz="550" spc="20" dirty="0">
                <a:solidFill>
                  <a:srgbClr val="FFFFFF"/>
                </a:solidFill>
                <a:latin typeface="Arial"/>
                <a:cs typeface="Arial"/>
              </a:rPr>
              <a:t>C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do 300 °</a:t>
            </a:r>
            <a:r>
              <a:rPr sz="55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2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5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169931"/>
            <a:ext cx="2108835" cy="629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30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Profesionalna,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teška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električna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rešetka</a:t>
            </a:r>
            <a:endParaRPr lang="hr-HR" sz="650" spc="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30"/>
              </a:spcBef>
            </a:pPr>
            <a:r>
              <a:rPr sz="650" spc="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Pola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glatka, </a:t>
            </a: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napola</a:t>
            </a:r>
            <a:r>
              <a:rPr lang="hr-HR"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udubljena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 err="1">
                <a:solidFill>
                  <a:srgbClr val="221F1F"/>
                </a:solidFill>
                <a:latin typeface="Arial"/>
                <a:cs typeface="Arial"/>
              </a:rPr>
              <a:t>površina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3975">
              <a:lnSpc>
                <a:spcPct val="150000"/>
              </a:lnSpc>
            </a:pP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Kućište</a:t>
            </a:r>
            <a:r>
              <a:rPr sz="650" spc="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od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nehrđajućeg čelika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i ladica 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kaplje </a:t>
            </a:r>
            <a:r>
              <a:rPr sz="650" spc="15" dirty="0" err="1">
                <a:solidFill>
                  <a:srgbClr val="221F1F"/>
                </a:solidFill>
                <a:latin typeface="Arial"/>
                <a:cs typeface="Arial"/>
              </a:rPr>
              <a:t>Opremljeno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hr-HR" sz="650" spc="15" dirty="0" smtClean="0">
                <a:solidFill>
                  <a:srgbClr val="221F1F"/>
                </a:solidFill>
                <a:latin typeface="Arial"/>
                <a:cs typeface="Arial"/>
              </a:rPr>
              <a:t>visokom</a:t>
            </a:r>
            <a:r>
              <a:rPr sz="650" spc="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zaštitom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sz="650" spc="-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prskanja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898870"/>
            <a:ext cx="1422400" cy="119103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Grijaći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element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velike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snage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Podesivi termostat: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70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 do 300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</a:t>
            </a:r>
            <a:r>
              <a:rPr sz="650" spc="-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Zaštita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preopterećenja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Svjetlo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indikatora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Pogodno za kontinuiranu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upotrebu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Postolja  na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četiri gumene noge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Jednostavno se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87" y="3630638"/>
            <a:ext cx="1037312" cy="1813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5" dirty="0" err="1" smtClean="0">
                <a:solidFill>
                  <a:srgbClr val="ECCA17"/>
                </a:solidFill>
                <a:latin typeface="Arial"/>
                <a:cs typeface="Arial"/>
              </a:rPr>
              <a:t>Bruto</a:t>
            </a:r>
            <a:r>
              <a:rPr sz="650" spc="-95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 </a:t>
            </a:r>
            <a:r>
              <a:rPr sz="650" spc="-10" dirty="0" err="1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pakiranja  Ambalažni</a:t>
            </a:r>
            <a:r>
              <a:rPr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materijal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Tarifni broj</a:t>
            </a: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EAN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ECCA17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145289" y="3680992"/>
            <a:ext cx="30543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4400</a:t>
            </a:r>
            <a:r>
              <a:rPr sz="650" spc="-6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W</a:t>
            </a:r>
            <a:endParaRPr sz="6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45289" y="3840973"/>
            <a:ext cx="929005" cy="15773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400 V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50 Hz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3</a:t>
            </a:r>
            <a:r>
              <a:rPr sz="650" spc="-3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faze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30,5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34,0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V250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Š740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D520</a:t>
            </a:r>
            <a:r>
              <a:rPr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mm  V300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Š800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D580</a:t>
            </a:r>
            <a:r>
              <a:rPr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0,10</a:t>
            </a:r>
            <a:r>
              <a:rPr sz="650" spc="-9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cbm</a:t>
            </a:r>
            <a:endParaRPr sz="650">
              <a:latin typeface="Arial"/>
              <a:cs typeface="Arial"/>
            </a:endParaRPr>
          </a:p>
          <a:p>
            <a:pPr marL="12700" marR="537845">
              <a:lnSpc>
                <a:spcPct val="166100"/>
              </a:lnSpc>
            </a:pP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Minipaleta  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85166070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8719632120087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09300080</a:t>
            </a:r>
            <a:endParaRPr sz="6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435842" y="5325276"/>
            <a:ext cx="1226820" cy="2952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Čvrsta ploča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roštilja od 6</a:t>
            </a:r>
            <a:r>
              <a:rPr sz="60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Dimenzije ploče: Š735</a:t>
            </a:r>
            <a:r>
              <a:rPr sz="65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xD415mm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99580" y="9481339"/>
            <a:ext cx="947419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Dva podesiva</a:t>
            </a:r>
            <a:r>
              <a:rPr sz="6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termostata:</a:t>
            </a:r>
            <a:endParaRPr sz="6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073439" y="9504738"/>
            <a:ext cx="1299210" cy="109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Napola glatka, napola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žljebljena</a:t>
            </a:r>
            <a:r>
              <a:rPr sz="5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površina</a:t>
            </a:r>
            <a:endParaRPr sz="5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412748" y="9493963"/>
            <a:ext cx="1400810" cy="1206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Kućište </a:t>
            </a: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i posuda 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od </a:t>
            </a: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nehrđajućeg</a:t>
            </a:r>
            <a:r>
              <a:rPr sz="6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04588" y="443484"/>
            <a:ext cx="1963448" cy="24357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89204" y="7571231"/>
              <a:ext cx="1979675" cy="179984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242809"/>
            <a:ext cx="2032000" cy="2153920"/>
            <a:chOff x="2870454" y="7242809"/>
            <a:chExt cx="2032000" cy="2153920"/>
          </a:xfrm>
        </p:grpSpPr>
        <p:sp>
          <p:nvSpPr>
            <p:cNvPr id="23" name="object 23"/>
            <p:cNvSpPr/>
            <p:nvPr/>
          </p:nvSpPr>
          <p:spPr>
            <a:xfrm>
              <a:off x="2895600" y="7269479"/>
              <a:ext cx="1981200" cy="210159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255763"/>
              <a:ext cx="2005964" cy="2127885"/>
            </a:xfrm>
            <a:custGeom>
              <a:avLst/>
              <a:gdLst/>
              <a:ahLst/>
              <a:cxnLst/>
              <a:rect l="l" t="t" r="r" b="b"/>
              <a:pathLst>
                <a:path w="2005964" h="2127884">
                  <a:moveTo>
                    <a:pt x="0" y="13716"/>
                  </a:moveTo>
                  <a:lnTo>
                    <a:pt x="0" y="2115311"/>
                  </a:lnTo>
                  <a:lnTo>
                    <a:pt x="0" y="2127503"/>
                  </a:lnTo>
                  <a:lnTo>
                    <a:pt x="12192" y="2127503"/>
                  </a:lnTo>
                  <a:lnTo>
                    <a:pt x="1993391" y="2127503"/>
                  </a:lnTo>
                  <a:lnTo>
                    <a:pt x="2005583" y="2127503"/>
                  </a:lnTo>
                  <a:lnTo>
                    <a:pt x="2005583" y="2115311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303520" y="7571232"/>
              <a:ext cx="1981200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337613" y="1695399"/>
            <a:ext cx="1736681" cy="1148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1440" marR="5080" indent="-79375">
              <a:lnSpc>
                <a:spcPct val="112400"/>
              </a:lnSpc>
              <a:spcBef>
                <a:spcPts val="100"/>
              </a:spcBef>
            </a:pPr>
            <a:r>
              <a:rPr sz="1850" spc="-15" dirty="0">
                <a:solidFill>
                  <a:srgbClr val="929498"/>
                </a:solidFill>
                <a:latin typeface="Arial"/>
                <a:cs typeface="Arial"/>
              </a:rPr>
              <a:t>HOT</a:t>
            </a:r>
            <a:r>
              <a:rPr sz="1850" spc="-8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850" spc="-15" dirty="0">
                <a:solidFill>
                  <a:srgbClr val="929498"/>
                </a:solidFill>
                <a:latin typeface="Arial"/>
                <a:cs typeface="Arial"/>
              </a:rPr>
              <a:t>DOG  </a:t>
            </a:r>
            <a:r>
              <a:rPr sz="1850" spc="-10" dirty="0" smtClean="0">
                <a:solidFill>
                  <a:srgbClr val="929498"/>
                </a:solidFill>
                <a:latin typeface="Arial"/>
                <a:cs typeface="Arial"/>
              </a:rPr>
              <a:t>KUHA</a:t>
            </a: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LO</a:t>
            </a:r>
            <a:endParaRPr sz="1850" dirty="0">
              <a:latin typeface="Arial"/>
              <a:cs typeface="Arial"/>
            </a:endParaRPr>
          </a:p>
          <a:p>
            <a:pPr marL="446405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</a:t>
            </a:r>
            <a:r>
              <a:rPr sz="850" spc="-1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1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99580" y="9615999"/>
            <a:ext cx="1010919" cy="11734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termostat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na </a:t>
            </a:r>
            <a:r>
              <a:rPr sz="650" spc="-10" dirty="0" err="1">
                <a:solidFill>
                  <a:srgbClr val="FFFFFF"/>
                </a:solidFill>
                <a:latin typeface="Arial"/>
                <a:cs typeface="Arial"/>
              </a:rPr>
              <a:t>prednjoj</a:t>
            </a:r>
            <a:r>
              <a:rPr sz="6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FFFFFF"/>
                </a:solidFill>
                <a:latin typeface="Arial"/>
                <a:cs typeface="Arial"/>
              </a:rPr>
              <a:t>strani</a:t>
            </a:r>
            <a:r>
              <a:rPr lang="hr-HR" sz="6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937776" y="9636080"/>
            <a:ext cx="1324599" cy="11605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sa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aluminijumskim ladicom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6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vodu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188732"/>
            <a:ext cx="1493520" cy="47577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Profesionalna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grijačica za hot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dog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Kućište 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poklopac od nehrđajućeg</a:t>
            </a:r>
            <a:r>
              <a:rPr sz="650" spc="-6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Pladanj od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aluminijske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vode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720591"/>
            <a:ext cx="1858468" cy="65274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Učinkovita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raspodjela</a:t>
            </a:r>
            <a:r>
              <a:rPr sz="650" spc="-8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toplote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robusnom ručkom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košari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Indikator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Zaštićeni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prekidač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uključivanje /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isključivanje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4414000"/>
            <a:ext cx="1344930" cy="28854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 ručkama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Stoje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četiri </a:t>
            </a:r>
            <a:r>
              <a:rPr sz="650" spc="-15" dirty="0" err="1">
                <a:solidFill>
                  <a:srgbClr val="221F1F"/>
                </a:solidFill>
                <a:latin typeface="Arial"/>
                <a:cs typeface="Arial"/>
              </a:rPr>
              <a:t>gumene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endParaRPr sz="650" dirty="0">
              <a:latin typeface="Arial"/>
              <a:cs typeface="Arial"/>
            </a:endParaRPr>
          </a:p>
        </p:txBody>
      </p:sp>
      <p:graphicFrame>
        <p:nvGraphicFramePr>
          <p:cNvPr id="34" name="object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122423"/>
              </p:ext>
            </p:extLst>
          </p:nvPr>
        </p:nvGraphicFramePr>
        <p:xfrm>
          <a:off x="702172" y="4810973"/>
          <a:ext cx="5330824" cy="62734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2835"/>
                <a:gridCol w="1926589"/>
                <a:gridCol w="2311400"/>
              </a:tblGrid>
              <a:tr h="300893">
                <a:tc>
                  <a:txBody>
                    <a:bodyPr/>
                    <a:lstStyle/>
                    <a:p>
                      <a:pPr marL="1968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650" spc="-10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Ambalažni</a:t>
                      </a:r>
                      <a:r>
                        <a:rPr sz="650" spc="-5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materijal</a:t>
                      </a:r>
                      <a:endParaRPr sz="650" dirty="0">
                        <a:latin typeface="Arial"/>
                        <a:cs typeface="Arial"/>
                      </a:endParaRPr>
                    </a:p>
                    <a:p>
                      <a:pPr marL="1968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lang="hr-HR" sz="650" spc="-10" dirty="0" smtClean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Tarifni broj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8890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650" spc="10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Kartonska </a:t>
                      </a:r>
                      <a:r>
                        <a:rPr sz="650" spc="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kutija </a:t>
                      </a:r>
                      <a:r>
                        <a:rPr sz="650" spc="10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650" spc="-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pjenom</a:t>
                      </a:r>
                      <a:endParaRPr sz="650" dirty="0">
                        <a:latin typeface="Arial"/>
                        <a:cs typeface="Arial"/>
                      </a:endParaRPr>
                    </a:p>
                    <a:p>
                      <a:pPr marL="362585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650" spc="-1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85166090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8255" marB="0"/>
                </a:tc>
                <a:tc>
                  <a:txBody>
                    <a:bodyPr/>
                    <a:lstStyle/>
                    <a:p>
                      <a:pPr marL="727075">
                        <a:lnSpc>
                          <a:spcPts val="550"/>
                        </a:lnSpc>
                      </a:pPr>
                      <a:r>
                        <a:rPr lang="hr-HR" sz="650" spc="-5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Lako se </a:t>
                      </a:r>
                      <a:r>
                        <a:rPr sz="650" spc="-5" dirty="0" err="1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čisti</a:t>
                      </a:r>
                      <a:endParaRPr sz="650" dirty="0">
                        <a:latin typeface="Arial"/>
                        <a:cs typeface="Arial"/>
                      </a:endParaRPr>
                    </a:p>
                    <a:p>
                      <a:pPr marL="727075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Stakleni cilindar: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Ø200 xH240 mm 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69163">
                <a:tc>
                  <a:txBody>
                    <a:bodyPr/>
                    <a:lstStyle/>
                    <a:p>
                      <a:pPr marL="1968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650" spc="-10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EAN kod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7465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8719632120094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marL="72707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lang="hr-HR" sz="650" spc="-5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Ploča za </a:t>
                      </a:r>
                      <a:r>
                        <a:rPr sz="650" spc="-5" dirty="0" err="1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kuhanje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: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Ø200 mm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26670" marB="0"/>
                </a:tc>
              </a:tr>
              <a:tr h="157290">
                <a:tc>
                  <a:txBody>
                    <a:bodyPr/>
                    <a:lstStyle/>
                    <a:p>
                      <a:pPr marL="19685">
                        <a:lnSpc>
                          <a:spcPts val="770"/>
                        </a:lnSpc>
                        <a:spcBef>
                          <a:spcPts val="365"/>
                        </a:spcBef>
                      </a:pPr>
                      <a:r>
                        <a:rPr sz="650" spc="-5" dirty="0" err="1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Broj</a:t>
                      </a:r>
                      <a:r>
                        <a:rPr sz="650" spc="-10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hr-HR" sz="650" spc="-5" dirty="0" smtClean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artikla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46355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50" spc="-1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09300580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727075">
                        <a:lnSpc>
                          <a:spcPts val="725"/>
                        </a:lnSpc>
                        <a:spcBef>
                          <a:spcPts val="415"/>
                        </a:spcBef>
                      </a:pP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Podesivi termostat: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30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°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C do 100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°</a:t>
                      </a:r>
                      <a:r>
                        <a:rPr sz="650" spc="-2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52705" marB="0"/>
                </a:tc>
              </a:tr>
            </a:tbl>
          </a:graphicData>
        </a:graphic>
      </p:graphicFrame>
      <p:sp>
        <p:nvSpPr>
          <p:cNvPr id="35" name="object 35"/>
          <p:cNvSpPr txBox="1"/>
          <p:nvPr/>
        </p:nvSpPr>
        <p:spPr>
          <a:xfrm>
            <a:off x="709687" y="3630638"/>
            <a:ext cx="927048" cy="1125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 </a:t>
            </a:r>
            <a:r>
              <a:rPr sz="650" spc="-10" dirty="0" err="1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</a:t>
            </a:r>
            <a:r>
              <a:rPr sz="650" spc="-3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45289" y="3680992"/>
            <a:ext cx="929005" cy="109283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800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</a:t>
            </a:r>
            <a:r>
              <a:rPr sz="650" spc="-2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6.16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7.4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V460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Š360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D360</a:t>
            </a:r>
            <a:r>
              <a:rPr sz="650" spc="-6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V440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Š350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D350</a:t>
            </a:r>
            <a:r>
              <a:rPr sz="650" spc="-6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0,05 cbm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81000" y="9501659"/>
            <a:ext cx="2228791" cy="11669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Zaštićeni 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prekidač </a:t>
            </a: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za 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uključivanje / isključivanje i</a:t>
            </a:r>
            <a:r>
              <a:rPr sz="65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podesiv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937776" y="9481422"/>
            <a:ext cx="1514475" cy="123189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600" spc="15" dirty="0">
                <a:solidFill>
                  <a:srgbClr val="FFFFFF"/>
                </a:solidFill>
                <a:latin typeface="Arial"/>
                <a:cs typeface="Arial"/>
              </a:rPr>
              <a:t>Kućište </a:t>
            </a: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00" spc="15" dirty="0">
                <a:solidFill>
                  <a:srgbClr val="FFFFFF"/>
                </a:solidFill>
                <a:latin typeface="Arial"/>
                <a:cs typeface="Arial"/>
              </a:rPr>
              <a:t>poklopac od nehrđajućeg</a:t>
            </a:r>
            <a:r>
              <a:rPr sz="6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15" dirty="0">
                <a:solidFill>
                  <a:srgbClr val="FFFFFF"/>
                </a:solidFill>
                <a:latin typeface="Arial"/>
                <a:cs typeface="Arial"/>
              </a:rPr>
              <a:t>čelika,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615482" y="9491995"/>
            <a:ext cx="89725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demontira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čisti</a:t>
            </a:r>
            <a:endParaRPr sz="65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146803" y="489204"/>
            <a:ext cx="2881883" cy="244449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468361"/>
            <a:ext cx="2032000" cy="1927860"/>
            <a:chOff x="462533" y="7468361"/>
            <a:chExt cx="2032000" cy="1927860"/>
          </a:xfrm>
        </p:grpSpPr>
        <p:sp>
          <p:nvSpPr>
            <p:cNvPr id="20" name="object 20"/>
            <p:cNvSpPr/>
            <p:nvPr/>
          </p:nvSpPr>
          <p:spPr>
            <a:xfrm>
              <a:off x="489204" y="7493507"/>
              <a:ext cx="1979675" cy="187756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481315"/>
              <a:ext cx="2005964" cy="1902460"/>
            </a:xfrm>
            <a:custGeom>
              <a:avLst/>
              <a:gdLst/>
              <a:ahLst/>
              <a:cxnLst/>
              <a:rect l="l" t="t" r="r" b="b"/>
              <a:pathLst>
                <a:path w="2005964" h="1902459">
                  <a:moveTo>
                    <a:pt x="0" y="12192"/>
                  </a:moveTo>
                  <a:lnTo>
                    <a:pt x="0" y="1889759"/>
                  </a:lnTo>
                  <a:lnTo>
                    <a:pt x="0" y="1901951"/>
                  </a:lnTo>
                  <a:lnTo>
                    <a:pt x="13716" y="1901951"/>
                  </a:lnTo>
                  <a:lnTo>
                    <a:pt x="1993391" y="1901951"/>
                  </a:lnTo>
                  <a:lnTo>
                    <a:pt x="2005583" y="1901951"/>
                  </a:lnTo>
                  <a:lnTo>
                    <a:pt x="2005583" y="1889759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468361"/>
            <a:ext cx="2032000" cy="1927860"/>
            <a:chOff x="2870454" y="7468361"/>
            <a:chExt cx="2032000" cy="1927860"/>
          </a:xfrm>
        </p:grpSpPr>
        <p:sp>
          <p:nvSpPr>
            <p:cNvPr id="23" name="object 23"/>
            <p:cNvSpPr/>
            <p:nvPr/>
          </p:nvSpPr>
          <p:spPr>
            <a:xfrm>
              <a:off x="2895600" y="7493507"/>
              <a:ext cx="1981200" cy="187756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481315"/>
              <a:ext cx="2005964" cy="1902460"/>
            </a:xfrm>
            <a:custGeom>
              <a:avLst/>
              <a:gdLst/>
              <a:ahLst/>
              <a:cxnLst/>
              <a:rect l="l" t="t" r="r" b="b"/>
              <a:pathLst>
                <a:path w="2005964" h="1902459">
                  <a:moveTo>
                    <a:pt x="0" y="12192"/>
                  </a:moveTo>
                  <a:lnTo>
                    <a:pt x="0" y="1889759"/>
                  </a:lnTo>
                  <a:lnTo>
                    <a:pt x="0" y="1901951"/>
                  </a:lnTo>
                  <a:lnTo>
                    <a:pt x="12192" y="1901951"/>
                  </a:lnTo>
                  <a:lnTo>
                    <a:pt x="1993391" y="1901951"/>
                  </a:lnTo>
                  <a:lnTo>
                    <a:pt x="2005583" y="1901951"/>
                  </a:lnTo>
                  <a:lnTo>
                    <a:pt x="2005583" y="1889759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303520" y="7571232"/>
              <a:ext cx="1981200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936747" y="1695399"/>
            <a:ext cx="1810840" cy="10099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1440" marR="5080" indent="-79375" algn="ctr">
              <a:lnSpc>
                <a:spcPct val="112400"/>
              </a:lnSpc>
              <a:spcBef>
                <a:spcPts val="100"/>
              </a:spcBef>
            </a:pPr>
            <a:r>
              <a:rPr sz="1850" spc="-15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HOT</a:t>
            </a:r>
            <a:r>
              <a:rPr sz="1850" spc="-8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 </a:t>
            </a:r>
            <a:r>
              <a:rPr sz="1850" spc="-15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DOG  </a:t>
            </a:r>
            <a:r>
              <a:rPr sz="1850" spc="-10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KUHA</a:t>
            </a:r>
            <a:r>
              <a:rPr lang="hr-HR" sz="1850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LO</a:t>
            </a:r>
            <a:endParaRPr lang="hr-HR" sz="1850" dirty="0" smtClean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  <a:p>
            <a:pPr marL="91440" marR="5080" indent="-79375" algn="ctr">
              <a:lnSpc>
                <a:spcPct val="112400"/>
              </a:lnSpc>
              <a:spcBef>
                <a:spcPts val="100"/>
              </a:spcBef>
            </a:pP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:</a:t>
            </a:r>
            <a:r>
              <a:rPr sz="850" spc="-1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2</a:t>
            </a:r>
            <a:endParaRPr sz="85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99580" y="9615999"/>
            <a:ext cx="1010919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termostat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na prednjoj</a:t>
            </a:r>
            <a:r>
              <a:rPr sz="6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strani</a:t>
            </a:r>
            <a:endParaRPr sz="6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937776" y="9636080"/>
            <a:ext cx="1324599" cy="10836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sa </a:t>
            </a: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aluminijumskim ladicom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vodu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188732"/>
            <a:ext cx="1949450" cy="65735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Profesional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ni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grijač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hot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dog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0000"/>
              </a:lnSpc>
              <a:spcBef>
                <a:spcPts val="13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grijaćim elementima za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kruh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60000"/>
              </a:lnSpc>
              <a:spcBef>
                <a:spcPts val="13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Kućište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poklopac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od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Aluminijumska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ladica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 vodu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895836"/>
            <a:ext cx="1078230" cy="4603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Učinkovita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raspodjela</a:t>
            </a:r>
            <a:r>
              <a:rPr sz="650" spc="-8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toplote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robusnom ručkom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košari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Indikator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4431286"/>
            <a:ext cx="2041158" cy="11669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Zaštićeni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prekidač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uključivanje /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isključivanje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4589245"/>
            <a:ext cx="735330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</a:t>
            </a:r>
            <a:r>
              <a:rPr sz="65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ručkama</a:t>
            </a:r>
            <a:endParaRPr sz="650">
              <a:latin typeface="Arial"/>
              <a:cs typeface="Arial"/>
            </a:endParaRPr>
          </a:p>
        </p:txBody>
      </p:sp>
      <p:graphicFrame>
        <p:nvGraphicFramePr>
          <p:cNvPr id="35" name="object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6325916"/>
              </p:ext>
            </p:extLst>
          </p:nvPr>
        </p:nvGraphicFramePr>
        <p:xfrm>
          <a:off x="702186" y="4809600"/>
          <a:ext cx="5330190" cy="8039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2835"/>
                <a:gridCol w="1933575"/>
                <a:gridCol w="2303780"/>
              </a:tblGrid>
              <a:tr h="300731">
                <a:tc>
                  <a:txBody>
                    <a:bodyPr/>
                    <a:lstStyle/>
                    <a:p>
                      <a:pPr marL="1968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650" spc="-10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Ambalažni</a:t>
                      </a:r>
                      <a:r>
                        <a:rPr sz="650" spc="-5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materijal</a:t>
                      </a:r>
                      <a:endParaRPr sz="650" dirty="0">
                        <a:latin typeface="Arial"/>
                        <a:cs typeface="Arial"/>
                      </a:endParaRPr>
                    </a:p>
                    <a:p>
                      <a:pPr marL="19685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lang="hr-HR" sz="650" spc="-10" dirty="0" smtClean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Tarifni broj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10160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spc="1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Kartonska </a:t>
                      </a:r>
                      <a:r>
                        <a:rPr sz="550" spc="10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kutija </a:t>
                      </a:r>
                      <a:r>
                        <a:rPr sz="550" spc="1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550" spc="-1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550" spc="10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pjenom</a:t>
                      </a:r>
                      <a:endParaRPr sz="550">
                        <a:latin typeface="Arial"/>
                        <a:cs typeface="Arial"/>
                      </a:endParaRPr>
                    </a:p>
                    <a:p>
                      <a:pPr marL="362585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650" spc="-1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85166090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9525" marB="0"/>
                </a:tc>
                <a:tc>
                  <a:txBody>
                    <a:bodyPr/>
                    <a:lstStyle/>
                    <a:p>
                      <a:pPr marL="720090">
                        <a:lnSpc>
                          <a:spcPts val="540"/>
                        </a:lnSpc>
                      </a:pP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Stoje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na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četiri </a:t>
                      </a:r>
                      <a:r>
                        <a:rPr sz="650" spc="-1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gumene </a:t>
                      </a:r>
                      <a:r>
                        <a:rPr sz="650" spc="-10" dirty="0" err="1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noge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endParaRPr lang="hr-HR" sz="650" spc="-10" dirty="0" smtClean="0">
                        <a:solidFill>
                          <a:srgbClr val="221F1F"/>
                        </a:solidFill>
                        <a:latin typeface="Arial"/>
                        <a:cs typeface="Arial"/>
                      </a:endParaRPr>
                    </a:p>
                    <a:p>
                      <a:pPr marL="720090">
                        <a:lnSpc>
                          <a:spcPts val="540"/>
                        </a:lnSpc>
                      </a:pPr>
                      <a:endParaRPr lang="hr-HR" sz="650" spc="-10" dirty="0" smtClean="0">
                        <a:solidFill>
                          <a:srgbClr val="221F1F"/>
                        </a:solidFill>
                        <a:latin typeface="Arial"/>
                        <a:cs typeface="Arial"/>
                      </a:endParaRPr>
                    </a:p>
                    <a:p>
                      <a:pPr marL="720090">
                        <a:lnSpc>
                          <a:spcPts val="540"/>
                        </a:lnSpc>
                      </a:pPr>
                      <a:r>
                        <a:rPr sz="650" spc="-10" dirty="0" err="1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Lako</a:t>
                      </a:r>
                      <a:r>
                        <a:rPr sz="650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se</a:t>
                      </a:r>
                      <a:r>
                        <a:rPr lang="hr-HR" sz="650" spc="-10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5" dirty="0" err="1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čisti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70698">
                <a:tc>
                  <a:txBody>
                    <a:bodyPr/>
                    <a:lstStyle/>
                    <a:p>
                      <a:pPr marL="1968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EAN kod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650" spc="-1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8719632120100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marL="72009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Stakleni cilindar: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Ø200 xH240 </a:t>
                      </a:r>
                      <a:r>
                        <a:rPr sz="650" spc="-10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mm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25400" marB="0"/>
                </a:tc>
              </a:tr>
              <a:tr h="187419">
                <a:tc>
                  <a:txBody>
                    <a:bodyPr/>
                    <a:lstStyle/>
                    <a:p>
                      <a:pPr marL="1968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650" spc="-5" dirty="0" err="1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Broj</a:t>
                      </a:r>
                      <a:r>
                        <a:rPr sz="650" spc="-10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hr-HR" sz="650" spc="-5" dirty="0" smtClean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artikla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46355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50" spc="-1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09300585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720090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lang="hr-HR" sz="650" spc="-5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Ploča za </a:t>
                      </a:r>
                      <a:r>
                        <a:rPr sz="650" spc="-5" dirty="0" err="1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kuhanje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: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Ø200 mm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33019" marB="0"/>
                </a:tc>
              </a:tr>
              <a:tr h="1451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20090">
                        <a:lnSpc>
                          <a:spcPts val="725"/>
                        </a:lnSpc>
                        <a:spcBef>
                          <a:spcPts val="320"/>
                        </a:spcBef>
                      </a:pP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Podesivi termostat: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30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°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C do 100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°</a:t>
                      </a:r>
                      <a:r>
                        <a:rPr sz="650" spc="-2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40640" marB="0"/>
                </a:tc>
              </a:tr>
            </a:tbl>
          </a:graphicData>
        </a:graphic>
      </p:graphicFrame>
      <p:sp>
        <p:nvSpPr>
          <p:cNvPr id="36" name="object 36"/>
          <p:cNvSpPr txBox="1"/>
          <p:nvPr/>
        </p:nvSpPr>
        <p:spPr>
          <a:xfrm>
            <a:off x="709687" y="3630638"/>
            <a:ext cx="1003289" cy="1125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5" dirty="0" err="1" smtClean="0">
                <a:solidFill>
                  <a:srgbClr val="ECCA17"/>
                </a:solidFill>
                <a:latin typeface="Arial"/>
                <a:cs typeface="Arial"/>
              </a:rPr>
              <a:t>Bruto</a:t>
            </a:r>
            <a:r>
              <a:rPr sz="650" spc="-95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 </a:t>
            </a:r>
            <a:r>
              <a:rPr sz="650" spc="-10" dirty="0" err="1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</a:t>
            </a:r>
            <a:r>
              <a:rPr sz="650" spc="-3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45289" y="3680992"/>
            <a:ext cx="1204595" cy="113582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800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vata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9.96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sz="600" spc="10" dirty="0">
                <a:solidFill>
                  <a:srgbClr val="ECCA17"/>
                </a:solidFill>
                <a:latin typeface="Arial"/>
                <a:cs typeface="Arial"/>
              </a:rPr>
              <a:t>11,5</a:t>
            </a:r>
            <a:r>
              <a:rPr sz="600" spc="-8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00" spc="2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0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6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V460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Š580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D360 mm </a:t>
            </a:r>
            <a:endParaRPr lang="hr-HR" sz="650" spc="-10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65"/>
              </a:spcBef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V440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Š580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D350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0,09 cbm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04800" y="9501659"/>
            <a:ext cx="2286000" cy="11669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Zaštićeni 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prekidači </a:t>
            </a: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za 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uključivanje i isključivanje i</a:t>
            </a:r>
            <a:r>
              <a:rPr sz="6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podesivi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937776" y="9481422"/>
            <a:ext cx="1514475" cy="123189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600" spc="15" dirty="0">
                <a:solidFill>
                  <a:srgbClr val="FFFFFF"/>
                </a:solidFill>
                <a:latin typeface="Arial"/>
                <a:cs typeface="Arial"/>
              </a:rPr>
              <a:t>Kućište </a:t>
            </a: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00" spc="15" dirty="0">
                <a:solidFill>
                  <a:srgbClr val="FFFFFF"/>
                </a:solidFill>
                <a:latin typeface="Arial"/>
                <a:cs typeface="Arial"/>
              </a:rPr>
              <a:t>poklopac od nehrđajućeg</a:t>
            </a:r>
            <a:r>
              <a:rPr sz="6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15" dirty="0">
                <a:solidFill>
                  <a:srgbClr val="FFFFFF"/>
                </a:solidFill>
                <a:latin typeface="Arial"/>
                <a:cs typeface="Arial"/>
              </a:rPr>
              <a:t>čelika,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615482" y="9491995"/>
            <a:ext cx="89725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demontira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8015"/>
          </a:xfrm>
          <a:custGeom>
            <a:avLst/>
            <a:gdLst/>
            <a:ahLst/>
            <a:cxnLst/>
            <a:rect l="l" t="t" r="r" b="b"/>
            <a:pathLst>
              <a:path w="2883535" h="628015">
                <a:moveTo>
                  <a:pt x="2883408" y="627887"/>
                </a:moveTo>
                <a:lnTo>
                  <a:pt x="0" y="627887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7887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5375" y="0"/>
                </a:lnTo>
                <a:lnTo>
                  <a:pt x="7295375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4888992" y="0"/>
                </a:lnTo>
                <a:lnTo>
                  <a:pt x="488899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275520" y="912875"/>
            <a:ext cx="2608387" cy="17961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1" name="object 21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4" name="object 24"/>
            <p:cNvSpPr/>
            <p:nvPr/>
          </p:nvSpPr>
          <p:spPr>
            <a:xfrm>
              <a:off x="2895600" y="7586471"/>
              <a:ext cx="1967530" cy="1383791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546085"/>
            <a:ext cx="2030095" cy="1850389"/>
            <a:chOff x="5278374" y="7546085"/>
            <a:chExt cx="2030095" cy="1850389"/>
          </a:xfrm>
        </p:grpSpPr>
        <p:sp>
          <p:nvSpPr>
            <p:cNvPr id="27" name="object 27"/>
            <p:cNvSpPr/>
            <p:nvPr/>
          </p:nvSpPr>
          <p:spPr>
            <a:xfrm>
              <a:off x="5298948" y="7566660"/>
              <a:ext cx="1987295" cy="180898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559039"/>
              <a:ext cx="2004060" cy="1824355"/>
            </a:xfrm>
            <a:custGeom>
              <a:avLst/>
              <a:gdLst/>
              <a:ahLst/>
              <a:cxnLst/>
              <a:rect l="l" t="t" r="r" b="b"/>
              <a:pathLst>
                <a:path w="2004059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4059" y="1824228"/>
                  </a:lnTo>
                  <a:lnTo>
                    <a:pt x="2004059" y="1812036"/>
                  </a:lnTo>
                  <a:lnTo>
                    <a:pt x="2004059" y="12192"/>
                  </a:lnTo>
                  <a:lnTo>
                    <a:pt x="2004059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648711" y="1538070"/>
            <a:ext cx="2627889" cy="11609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9380" marR="5080" indent="-107314" algn="ctr">
              <a:lnSpc>
                <a:spcPct val="112400"/>
              </a:lnSpc>
              <a:spcBef>
                <a:spcPts val="100"/>
              </a:spcBef>
            </a:pPr>
            <a:r>
              <a:rPr lang="hr-HR" sz="1850" spc="-10" dirty="0">
                <a:solidFill>
                  <a:srgbClr val="929498"/>
                </a:solidFill>
                <a:latin typeface="Arial"/>
                <a:cs typeface="Arial"/>
              </a:rPr>
              <a:t>MIKROVALNA PEĆNICA</a:t>
            </a:r>
          </a:p>
          <a:p>
            <a:pPr marL="119380" marR="5080" indent="-107314" algn="ctr">
              <a:lnSpc>
                <a:spcPct val="112400"/>
              </a:lnSpc>
              <a:spcBef>
                <a:spcPts val="100"/>
              </a:spcBef>
            </a:pPr>
            <a:r>
              <a:rPr lang="hr-HR" sz="1850" spc="-10" dirty="0">
                <a:solidFill>
                  <a:srgbClr val="929498"/>
                </a:solidFill>
                <a:latin typeface="Arial"/>
                <a:cs typeface="Arial"/>
              </a:rPr>
              <a:t>KOMERCIJALNA </a:t>
            </a:r>
            <a:endParaRPr lang="hr-HR" sz="1850" dirty="0">
              <a:latin typeface="Arial"/>
              <a:cs typeface="Arial"/>
            </a:endParaRPr>
          </a:p>
          <a:p>
            <a:pPr marL="338455">
              <a:lnSpc>
                <a:spcPct val="100000"/>
              </a:lnSpc>
              <a:spcBef>
                <a:spcPts val="1290"/>
              </a:spcBef>
            </a:pP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: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25L </a:t>
            </a:r>
            <a:r>
              <a:rPr sz="850" spc="5" dirty="0">
                <a:solidFill>
                  <a:srgbClr val="929498"/>
                </a:solidFill>
                <a:latin typeface="Arial"/>
                <a:cs typeface="Arial"/>
              </a:rPr>
              <a:t>-</a:t>
            </a:r>
            <a:r>
              <a:rPr sz="850" spc="-6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PRIRUČN</a:t>
            </a:r>
            <a:r>
              <a:rPr lang="hr-HR" sz="850" spc="15" dirty="0" smtClean="0">
                <a:solidFill>
                  <a:srgbClr val="929498"/>
                </a:solidFill>
                <a:latin typeface="Arial"/>
                <a:cs typeface="Arial"/>
              </a:rPr>
              <a:t>A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197224"/>
            <a:ext cx="1701800" cy="83356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20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Poluprofesionalna mikrovalna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pećnica</a:t>
            </a:r>
            <a:endParaRPr sz="650" dirty="0">
              <a:latin typeface="Arial"/>
              <a:cs typeface="Arial"/>
            </a:endParaRPr>
          </a:p>
          <a:p>
            <a:pPr marL="12700" marR="5080" algn="just">
              <a:lnSpc>
                <a:spcPts val="1400"/>
              </a:lnSpc>
              <a:spcBef>
                <a:spcPts val="2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Pogodno za industrijsku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kuhinju 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ugostiteljstvo  Nehrđajući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izvana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iznutra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 algn="just">
              <a:lnSpc>
                <a:spcPts val="1400"/>
              </a:lnSpc>
              <a:spcBef>
                <a:spcPts val="2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Prozirna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vrata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bez brave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 algn="just">
              <a:lnSpc>
                <a:spcPts val="1400"/>
              </a:lnSpc>
              <a:spcBef>
                <a:spcPts val="2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Jednostavno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otvaranje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zatvaranje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4079609"/>
            <a:ext cx="2244090" cy="64889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Enterijer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sa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 osvetljenjem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6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različitih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programa od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„niskog“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„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visokog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“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Takođe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je opremljen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režimom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odmrzavanja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5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Analogno upravljani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tajmer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 30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minuta</a:t>
            </a:r>
            <a:endParaRPr sz="650" dirty="0">
              <a:latin typeface="Arial"/>
              <a:cs typeface="Arial"/>
            </a:endParaRPr>
          </a:p>
        </p:txBody>
      </p:sp>
      <p:graphicFrame>
        <p:nvGraphicFramePr>
          <p:cNvPr id="33" name="object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7320560"/>
              </p:ext>
            </p:extLst>
          </p:nvPr>
        </p:nvGraphicFramePr>
        <p:xfrm>
          <a:off x="701268" y="4815876"/>
          <a:ext cx="5981700" cy="62244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3470"/>
                <a:gridCol w="1933575"/>
                <a:gridCol w="2954655"/>
              </a:tblGrid>
              <a:tr h="295989">
                <a:tc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650" spc="-10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Ambalažni</a:t>
                      </a:r>
                      <a:r>
                        <a:rPr sz="650" spc="-5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materijal</a:t>
                      </a:r>
                      <a:endParaRPr sz="650" dirty="0">
                        <a:latin typeface="Arial"/>
                        <a:cs typeface="Arial"/>
                      </a:endParaRPr>
                    </a:p>
                    <a:p>
                      <a:pPr marL="2095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lang="hr-HR" sz="650" spc="-10" dirty="0" smtClean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Tarifni broj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650" spc="1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Kartonska </a:t>
                      </a:r>
                      <a:r>
                        <a:rPr sz="650" spc="10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kutija </a:t>
                      </a:r>
                      <a:r>
                        <a:rPr sz="650" spc="1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650" spc="-1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10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pjenom</a:t>
                      </a:r>
                      <a:endParaRPr sz="650" dirty="0">
                        <a:latin typeface="Arial"/>
                        <a:cs typeface="Arial"/>
                      </a:endParaRPr>
                    </a:p>
                    <a:p>
                      <a:pPr marL="362585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650" spc="-1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8514208010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12065" marB="0"/>
                </a:tc>
                <a:tc>
                  <a:txBody>
                    <a:bodyPr/>
                    <a:lstStyle/>
                    <a:p>
                      <a:pPr marL="720090">
                        <a:lnSpc>
                          <a:spcPts val="515"/>
                        </a:lnSpc>
                      </a:pPr>
                      <a:r>
                        <a:rPr lang="hr-HR" sz="650" spc="-15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Opremljen</a:t>
                      </a:r>
                      <a:r>
                        <a:rPr lang="hr-HR" sz="650" spc="-15" baseline="0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staklenim rotirajućim </a:t>
                      </a:r>
                      <a:r>
                        <a:rPr lang="hr-HR" sz="650" spc="-15" baseline="0" dirty="0" err="1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tanjirom</a:t>
                      </a:r>
                      <a:endParaRPr lang="hr-HR" sz="650" spc="-15" baseline="0" dirty="0" smtClean="0">
                        <a:solidFill>
                          <a:srgbClr val="221F1F"/>
                        </a:solidFill>
                        <a:latin typeface="Arial"/>
                        <a:cs typeface="Arial"/>
                      </a:endParaRPr>
                    </a:p>
                    <a:p>
                      <a:pPr marL="720090">
                        <a:lnSpc>
                          <a:spcPts val="515"/>
                        </a:lnSpc>
                      </a:pPr>
                      <a:endParaRPr lang="hr-HR" sz="650" spc="-15" baseline="0" dirty="0" smtClean="0">
                        <a:solidFill>
                          <a:srgbClr val="221F1F"/>
                        </a:solidFill>
                        <a:latin typeface="Arial"/>
                        <a:cs typeface="Arial"/>
                      </a:endParaRPr>
                    </a:p>
                    <a:p>
                      <a:pPr marL="720090">
                        <a:lnSpc>
                          <a:spcPts val="515"/>
                        </a:lnSpc>
                      </a:pPr>
                      <a:r>
                        <a:rPr sz="650" spc="-10" dirty="0" err="1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Pogodno</a:t>
                      </a:r>
                      <a:r>
                        <a:rPr sz="650" spc="-10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za ploče promjera 330 mm </a:t>
                      </a:r>
                      <a:endParaRPr lang="hr-HR" sz="650" spc="-10" dirty="0" smtClean="0">
                        <a:solidFill>
                          <a:srgbClr val="221F1F"/>
                        </a:solidFill>
                        <a:latin typeface="Arial"/>
                        <a:cs typeface="Arial"/>
                      </a:endParaRPr>
                    </a:p>
                    <a:p>
                      <a:pPr marL="720090">
                        <a:lnSpc>
                          <a:spcPts val="515"/>
                        </a:lnSpc>
                      </a:pPr>
                      <a:endParaRPr lang="hr-HR" sz="650" spc="-10" dirty="0" smtClean="0">
                        <a:solidFill>
                          <a:srgbClr val="221F1F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78325">
                <a:tc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650" spc="-10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EAN kod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7465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650" spc="-1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8719632124382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48260" marB="0"/>
                </a:tc>
                <a:tc>
                  <a:txBody>
                    <a:bodyPr/>
                    <a:lstStyle/>
                    <a:p>
                      <a:pPr marL="72009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lang="hr-HR" sz="650" spc="-10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Unutarnja komora:</a:t>
                      </a:r>
                      <a:r>
                        <a:rPr lang="hr-HR" sz="650" spc="-10" baseline="0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Š340</a:t>
                      </a:r>
                      <a:r>
                        <a:rPr sz="650" spc="-10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xD344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xV220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mm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26670" marB="0"/>
                </a:tc>
              </a:tr>
              <a:tr h="148129">
                <a:tc>
                  <a:txBody>
                    <a:bodyPr/>
                    <a:lstStyle/>
                    <a:p>
                      <a:pPr marL="20955">
                        <a:lnSpc>
                          <a:spcPts val="770"/>
                        </a:lnSpc>
                        <a:spcBef>
                          <a:spcPts val="295"/>
                        </a:spcBef>
                      </a:pPr>
                      <a:r>
                        <a:rPr sz="650" spc="-5" dirty="0" err="1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Broj</a:t>
                      </a:r>
                      <a:r>
                        <a:rPr sz="650" spc="-10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hr-HR" sz="650" spc="-5" dirty="0" smtClean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artikla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37465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50" spc="-1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09367000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720090">
                        <a:lnSpc>
                          <a:spcPts val="725"/>
                        </a:lnSpc>
                        <a:spcBef>
                          <a:spcPts val="340"/>
                        </a:spcBef>
                      </a:pP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Frekvencija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Hz: 2450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MHz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43180" marB="0"/>
                </a:tc>
              </a:tr>
            </a:tbl>
          </a:graphicData>
        </a:graphic>
      </p:graphicFrame>
      <p:sp>
        <p:nvSpPr>
          <p:cNvPr id="34" name="object 34"/>
          <p:cNvSpPr txBox="1"/>
          <p:nvPr/>
        </p:nvSpPr>
        <p:spPr>
          <a:xfrm>
            <a:off x="709687" y="3630638"/>
            <a:ext cx="1003289" cy="1125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5" dirty="0" err="1" smtClean="0">
                <a:solidFill>
                  <a:srgbClr val="ECCA17"/>
                </a:solidFill>
                <a:latin typeface="Arial"/>
                <a:cs typeface="Arial"/>
              </a:rPr>
              <a:t>Bruto</a:t>
            </a:r>
            <a:r>
              <a:rPr sz="650" spc="-95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 </a:t>
            </a:r>
            <a:r>
              <a:rPr sz="650" spc="-10" dirty="0" err="1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</a:t>
            </a:r>
            <a:r>
              <a:rPr sz="650" spc="-3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145289" y="3633754"/>
            <a:ext cx="929005" cy="114871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900 W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</a:t>
            </a:r>
            <a:r>
              <a:rPr sz="650" spc="-2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1faza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14,0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15,0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V281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Š483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D420</a:t>
            </a:r>
            <a:r>
              <a:rPr sz="650" spc="-6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V340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Š540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D510</a:t>
            </a:r>
            <a:r>
              <a:rPr sz="650" spc="-6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0,09 cbm</a:t>
            </a:r>
            <a:endParaRPr sz="6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435842" y="5983057"/>
            <a:ext cx="301942" cy="1128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Nisk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e</a:t>
            </a:r>
            <a:endParaRPr sz="5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435842" y="6167129"/>
            <a:ext cx="745758" cy="8322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Odmrzavanje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3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Srednje 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nisko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Srednje  Srednje /</a:t>
            </a:r>
            <a:r>
              <a:rPr sz="650" spc="-10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VISOKA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lang="hr-HR" sz="650" dirty="0" smtClean="0">
                <a:solidFill>
                  <a:srgbClr val="221F1F"/>
                </a:solidFill>
                <a:latin typeface="Arial"/>
                <a:cs typeface="Arial"/>
              </a:rPr>
              <a:t>VISOKA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350226" y="5971564"/>
            <a:ext cx="547370" cy="9994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= 20%</a:t>
            </a:r>
            <a:r>
              <a:rPr sz="650" spc="-7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snage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= 42%</a:t>
            </a:r>
            <a:r>
              <a:rPr sz="650" spc="-7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snage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= 52%</a:t>
            </a:r>
            <a:r>
              <a:rPr sz="650" spc="-7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snage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= 73%</a:t>
            </a:r>
            <a:r>
              <a:rPr sz="650" spc="-7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snage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= 88%</a:t>
            </a:r>
            <a:r>
              <a:rPr sz="650" spc="-7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snage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=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100%</a:t>
            </a:r>
            <a:r>
              <a:rPr sz="650" spc="-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snage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48711" y="9438620"/>
            <a:ext cx="1019810" cy="30607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42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Pogodno za ploče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promjera</a:t>
            </a:r>
            <a:endParaRPr sz="650">
              <a:latin typeface="Arial"/>
              <a:cs typeface="Arial"/>
            </a:endParaRPr>
          </a:p>
          <a:p>
            <a:pPr marR="34290" algn="r">
              <a:lnSpc>
                <a:spcPct val="100000"/>
              </a:lnSpc>
              <a:spcBef>
                <a:spcPts val="32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 330</a:t>
            </a:r>
            <a:r>
              <a:rPr sz="65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082563" y="9493553"/>
            <a:ext cx="116395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Nehrđajući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čelik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izvana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iznutra</a:t>
            </a:r>
            <a:endParaRPr sz="6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431071" y="9491995"/>
            <a:ext cx="1263650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Opremljen sa 6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različitih</a:t>
            </a: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programa</a:t>
            </a:r>
            <a:endParaRPr sz="65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8015"/>
          </a:xfrm>
          <a:custGeom>
            <a:avLst/>
            <a:gdLst/>
            <a:ahLst/>
            <a:cxnLst/>
            <a:rect l="l" t="t" r="r" b="b"/>
            <a:pathLst>
              <a:path w="2883535" h="628015">
                <a:moveTo>
                  <a:pt x="2883408" y="627887"/>
                </a:moveTo>
                <a:lnTo>
                  <a:pt x="0" y="627887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7887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5375" y="0"/>
                </a:lnTo>
                <a:lnTo>
                  <a:pt x="7295375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4888992" y="0"/>
                </a:lnTo>
                <a:lnTo>
                  <a:pt x="488899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363211" y="987552"/>
            <a:ext cx="2528617" cy="176292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1" name="object 21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4" name="object 24"/>
            <p:cNvSpPr/>
            <p:nvPr/>
          </p:nvSpPr>
          <p:spPr>
            <a:xfrm>
              <a:off x="2910840" y="7635239"/>
              <a:ext cx="1918716" cy="135635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546085"/>
            <a:ext cx="2030095" cy="1850389"/>
            <a:chOff x="5278374" y="7546085"/>
            <a:chExt cx="2030095" cy="1850389"/>
          </a:xfrm>
        </p:grpSpPr>
        <p:sp>
          <p:nvSpPr>
            <p:cNvPr id="27" name="object 27"/>
            <p:cNvSpPr/>
            <p:nvPr/>
          </p:nvSpPr>
          <p:spPr>
            <a:xfrm>
              <a:off x="5303520" y="7571232"/>
              <a:ext cx="1979675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559039"/>
              <a:ext cx="2004060" cy="1824355"/>
            </a:xfrm>
            <a:custGeom>
              <a:avLst/>
              <a:gdLst/>
              <a:ahLst/>
              <a:cxnLst/>
              <a:rect l="l" t="t" r="r" b="b"/>
              <a:pathLst>
                <a:path w="2004059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4059" y="1824228"/>
                  </a:lnTo>
                  <a:lnTo>
                    <a:pt x="2004059" y="1812036"/>
                  </a:lnTo>
                  <a:lnTo>
                    <a:pt x="2004059" y="12192"/>
                  </a:lnTo>
                  <a:lnTo>
                    <a:pt x="2004059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469391" y="1695399"/>
            <a:ext cx="2807209" cy="11609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9380" marR="5080" indent="-107314" algn="ctr">
              <a:lnSpc>
                <a:spcPct val="112400"/>
              </a:lnSpc>
              <a:spcBef>
                <a:spcPts val="100"/>
              </a:spcBef>
            </a:pPr>
            <a:r>
              <a:rPr lang="hr-HR" sz="1850" spc="-10" dirty="0">
                <a:solidFill>
                  <a:srgbClr val="929498"/>
                </a:solidFill>
                <a:latin typeface="Arial"/>
                <a:cs typeface="Arial"/>
              </a:rPr>
              <a:t>MIKROVALNA PEĆNICA</a:t>
            </a:r>
          </a:p>
          <a:p>
            <a:pPr marL="119380" marR="5080" indent="-107314" algn="ctr">
              <a:lnSpc>
                <a:spcPct val="112400"/>
              </a:lnSpc>
              <a:spcBef>
                <a:spcPts val="100"/>
              </a:spcBef>
            </a:pPr>
            <a:r>
              <a:rPr lang="hr-HR" sz="1850" spc="-10" dirty="0">
                <a:solidFill>
                  <a:srgbClr val="929498"/>
                </a:solidFill>
                <a:latin typeface="Arial"/>
                <a:cs typeface="Arial"/>
              </a:rPr>
              <a:t>KOMERCIJALNA </a:t>
            </a:r>
            <a:endParaRPr lang="hr-HR" sz="1850" dirty="0">
              <a:latin typeface="Arial"/>
              <a:cs typeface="Arial"/>
            </a:endParaRPr>
          </a:p>
          <a:p>
            <a:pPr marL="373380" algn="ctr">
              <a:lnSpc>
                <a:spcPct val="100000"/>
              </a:lnSpc>
              <a:spcBef>
                <a:spcPts val="1290"/>
              </a:spcBef>
            </a:pP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: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25L </a:t>
            </a:r>
            <a:r>
              <a:rPr lang="hr-HR" sz="850" spc="10" dirty="0" smtClean="0">
                <a:solidFill>
                  <a:srgbClr val="929498"/>
                </a:solidFill>
                <a:latin typeface="Arial"/>
                <a:cs typeface="Arial"/>
              </a:rPr>
              <a:t>–</a:t>
            </a:r>
            <a:r>
              <a:rPr sz="850" spc="-65" dirty="0" smtClean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 smtClean="0">
                <a:solidFill>
                  <a:srgbClr val="929498"/>
                </a:solidFill>
                <a:latin typeface="Arial"/>
                <a:cs typeface="Arial"/>
              </a:rPr>
              <a:t>DIGITALN</a:t>
            </a:r>
            <a:r>
              <a:rPr lang="hr-HR" sz="850" spc="10" dirty="0" smtClean="0">
                <a:solidFill>
                  <a:srgbClr val="929498"/>
                </a:solidFill>
                <a:latin typeface="Arial"/>
                <a:cs typeface="Arial"/>
              </a:rPr>
              <a:t>A</a:t>
            </a:r>
            <a:endParaRPr sz="85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94801" y="9475743"/>
            <a:ext cx="1511920" cy="25583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Keramička ploča na dnu, pogodna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endParaRPr sz="650" dirty="0">
              <a:latin typeface="Arial"/>
              <a:cs typeface="Arial"/>
            </a:endParaRPr>
          </a:p>
          <a:p>
            <a:pPr marL="181610">
              <a:lnSpc>
                <a:spcPct val="100000"/>
              </a:lnSpc>
              <a:spcBef>
                <a:spcPts val="3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ploče promjera 320 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082563" y="9487958"/>
            <a:ext cx="116395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Nehrđajući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čelik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izvana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iznutra</a:t>
            </a:r>
            <a:endParaRPr sz="6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303520" y="9493873"/>
            <a:ext cx="1783080" cy="122469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50" spc="20" dirty="0">
                <a:solidFill>
                  <a:srgbClr val="FFFFFF"/>
                </a:solidFill>
                <a:latin typeface="Arial"/>
                <a:cs typeface="Arial"/>
              </a:rPr>
              <a:t>Sa </a:t>
            </a: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20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unaprijed programiranih</a:t>
            </a:r>
            <a:r>
              <a:rPr sz="65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programa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197224"/>
            <a:ext cx="1701800" cy="83356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20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Poluprofesionalna mikrovalna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pećnica</a:t>
            </a:r>
            <a:endParaRPr sz="650" dirty="0">
              <a:latin typeface="Arial"/>
              <a:cs typeface="Arial"/>
            </a:endParaRPr>
          </a:p>
          <a:p>
            <a:pPr marL="12700" marR="5080" algn="just">
              <a:lnSpc>
                <a:spcPts val="1400"/>
              </a:lnSpc>
              <a:spcBef>
                <a:spcPts val="2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Pogodno za industrijsku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kuhinju 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ugostiteljstvo  Nehrđajući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izvana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iznutra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 algn="just">
              <a:lnSpc>
                <a:spcPts val="1400"/>
              </a:lnSpc>
              <a:spcBef>
                <a:spcPts val="2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Prozirna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vrata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bez brave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 algn="just">
              <a:lnSpc>
                <a:spcPts val="1400"/>
              </a:lnSpc>
              <a:spcBef>
                <a:spcPts val="2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Jednostavno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otvaranje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zatvaranje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4079609"/>
            <a:ext cx="1560195" cy="65278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Enterijer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sa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 osvetljenjem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25"/>
              </a:spcBef>
            </a:pP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Očistite kontrolnu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ploču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s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digitalnim</a:t>
            </a:r>
            <a:r>
              <a:rPr sz="600" spc="-7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tajmerom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Keramička ploča na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dnu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20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unaprijed programiranih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programa</a:t>
            </a:r>
            <a:endParaRPr sz="650" dirty="0">
              <a:latin typeface="Arial"/>
              <a:cs typeface="Arial"/>
            </a:endParaRPr>
          </a:p>
        </p:txBody>
      </p:sp>
      <p:graphicFrame>
        <p:nvGraphicFramePr>
          <p:cNvPr id="33" name="object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7659673"/>
              </p:ext>
            </p:extLst>
          </p:nvPr>
        </p:nvGraphicFramePr>
        <p:xfrm>
          <a:off x="701197" y="4815876"/>
          <a:ext cx="5878195" cy="6163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3470"/>
                <a:gridCol w="1933575"/>
                <a:gridCol w="2851150"/>
              </a:tblGrid>
              <a:tr h="294454">
                <a:tc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650" spc="-10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Ambalažni</a:t>
                      </a:r>
                      <a:r>
                        <a:rPr sz="650" spc="-5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materijal</a:t>
                      </a:r>
                      <a:endParaRPr sz="650" dirty="0">
                        <a:latin typeface="Arial"/>
                        <a:cs typeface="Arial"/>
                      </a:endParaRPr>
                    </a:p>
                    <a:p>
                      <a:pPr marL="2095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lang="hr-HR" sz="650" spc="-10" dirty="0" smtClean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Tarifni broj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650" spc="1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Kartonska </a:t>
                      </a:r>
                      <a:r>
                        <a:rPr sz="650" spc="10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kutija </a:t>
                      </a:r>
                      <a:r>
                        <a:rPr sz="650" spc="1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650" spc="-1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10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pjenom</a:t>
                      </a:r>
                      <a:endParaRPr sz="650" dirty="0">
                        <a:latin typeface="Arial"/>
                        <a:cs typeface="Arial"/>
                      </a:endParaRPr>
                    </a:p>
                    <a:p>
                      <a:pPr marL="362585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650" spc="-1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8514208010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12065" marB="0"/>
                </a:tc>
                <a:tc>
                  <a:txBody>
                    <a:bodyPr/>
                    <a:lstStyle/>
                    <a:p>
                      <a:pPr marL="720090">
                        <a:lnSpc>
                          <a:spcPts val="490"/>
                        </a:lnSpc>
                      </a:pP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Pogodno za ploče promjera 320</a:t>
                      </a:r>
                      <a:r>
                        <a:rPr sz="650" spc="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mm</a:t>
                      </a:r>
                      <a:endParaRPr sz="650" dirty="0">
                        <a:latin typeface="Arial"/>
                        <a:cs typeface="Arial"/>
                      </a:endParaRPr>
                    </a:p>
                    <a:p>
                      <a:pPr marL="720090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Unutarnja komora: W364 xD335 xH212mm </a:t>
                      </a:r>
                      <a:endParaRPr lang="hr-HR" sz="650" spc="-10" dirty="0" smtClean="0">
                        <a:solidFill>
                          <a:srgbClr val="221F1F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76781">
                <a:tc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0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EAN kod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650" spc="-1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8719632124399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49530" marB="0"/>
                </a:tc>
                <a:tc>
                  <a:txBody>
                    <a:bodyPr/>
                    <a:lstStyle/>
                    <a:p>
                      <a:pPr marL="72009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hr-HR" sz="650" spc="-10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Hz frekvencija </a:t>
                      </a:r>
                      <a:r>
                        <a:rPr sz="650" spc="-10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2450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MHz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25400" marB="0"/>
                </a:tc>
              </a:tr>
              <a:tr h="145123">
                <a:tc>
                  <a:txBody>
                    <a:bodyPr/>
                    <a:lstStyle/>
                    <a:p>
                      <a:pPr marL="20955">
                        <a:lnSpc>
                          <a:spcPts val="725"/>
                        </a:lnSpc>
                        <a:spcBef>
                          <a:spcPts val="320"/>
                        </a:spcBef>
                      </a:pPr>
                      <a:r>
                        <a:rPr sz="650" spc="-5" dirty="0" err="1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Broj</a:t>
                      </a:r>
                      <a:r>
                        <a:rPr sz="650" spc="-10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hr-HR" sz="650" spc="-5" dirty="0" smtClean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artikla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650" spc="-1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09367010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3019" marB="0"/>
                </a:tc>
                <a:tc>
                  <a:txBody>
                    <a:bodyPr/>
                    <a:lstStyle/>
                    <a:p>
                      <a:pPr marL="72009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Izlazna snaga: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1000 W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26670" marB="0"/>
                </a:tc>
              </a:tr>
            </a:tbl>
          </a:graphicData>
        </a:graphic>
      </p:graphicFrame>
      <p:sp>
        <p:nvSpPr>
          <p:cNvPr id="34" name="object 34"/>
          <p:cNvSpPr txBox="1"/>
          <p:nvPr/>
        </p:nvSpPr>
        <p:spPr>
          <a:xfrm>
            <a:off x="709687" y="3630638"/>
            <a:ext cx="1100063" cy="11386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5" dirty="0" err="1" smtClean="0">
                <a:solidFill>
                  <a:srgbClr val="ECCA17"/>
                </a:solidFill>
                <a:latin typeface="Arial"/>
                <a:cs typeface="Arial"/>
              </a:rPr>
              <a:t>Bruto</a:t>
            </a:r>
            <a:r>
              <a:rPr sz="650" spc="-95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 </a:t>
            </a:r>
            <a:r>
              <a:rPr sz="650" spc="-10" dirty="0" err="1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</a:t>
            </a:r>
            <a:r>
              <a:rPr sz="650" spc="-3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145289" y="3633754"/>
            <a:ext cx="929005" cy="114871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1500 W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</a:t>
            </a:r>
            <a:r>
              <a:rPr sz="650" spc="-2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1faza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18,0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19,0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V312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Š520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D435</a:t>
            </a:r>
            <a:r>
              <a:rPr sz="650" spc="-6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V370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Š580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D520</a:t>
            </a:r>
            <a:r>
              <a:rPr sz="650" spc="-6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0,11 cbm</a:t>
            </a:r>
            <a:endParaRPr sz="6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435842" y="6014189"/>
            <a:ext cx="1339850" cy="7784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različita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nivoa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snage: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2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lang="hr-HR" sz="650" spc="-15" dirty="0" smtClean="0">
                <a:solidFill>
                  <a:srgbClr val="221F1F"/>
                </a:solidFill>
                <a:latin typeface="Arial"/>
                <a:cs typeface="Arial"/>
              </a:rPr>
              <a:t>O</a:t>
            </a:r>
            <a:r>
              <a:rPr sz="650" spc="-15" dirty="0" err="1" smtClean="0">
                <a:solidFill>
                  <a:srgbClr val="221F1F"/>
                </a:solidFill>
                <a:latin typeface="Arial"/>
                <a:cs typeface="Arial"/>
              </a:rPr>
              <a:t>dmrzavanje</a:t>
            </a:r>
            <a:r>
              <a:rPr lang="hr-HR"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=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30%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snage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62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Srednja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= 50% snage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625"/>
              </a:spcBef>
              <a:tabLst>
                <a:tab pos="469265" algn="l"/>
              </a:tabLst>
            </a:pPr>
            <a:r>
              <a:rPr lang="hr-HR" sz="650" spc="15" dirty="0" smtClean="0">
                <a:solidFill>
                  <a:srgbClr val="221F1F"/>
                </a:solidFill>
                <a:latin typeface="Arial"/>
                <a:cs typeface="Arial"/>
              </a:rPr>
              <a:t>VISOKA</a:t>
            </a:r>
            <a:r>
              <a:rPr sz="450" spc="15" dirty="0">
                <a:solidFill>
                  <a:srgbClr val="221F1F"/>
                </a:solidFill>
                <a:latin typeface="Arial"/>
                <a:cs typeface="Arial"/>
              </a:rPr>
              <a:t>	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=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100%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snage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8015"/>
          </a:xfrm>
          <a:custGeom>
            <a:avLst/>
            <a:gdLst/>
            <a:ahLst/>
            <a:cxnLst/>
            <a:rect l="l" t="t" r="r" b="b"/>
            <a:pathLst>
              <a:path w="2883535" h="628015">
                <a:moveTo>
                  <a:pt x="2883408" y="627887"/>
                </a:moveTo>
                <a:lnTo>
                  <a:pt x="0" y="627887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7887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5375" y="0"/>
                </a:lnTo>
                <a:lnTo>
                  <a:pt x="7295375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4888992" y="0"/>
                </a:lnTo>
                <a:lnTo>
                  <a:pt x="488899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413503" y="563880"/>
            <a:ext cx="2528034" cy="22208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1" name="object 21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4" name="object 24"/>
            <p:cNvSpPr/>
            <p:nvPr/>
          </p:nvSpPr>
          <p:spPr>
            <a:xfrm>
              <a:off x="2935224" y="7571231"/>
              <a:ext cx="1897379" cy="171450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546085"/>
            <a:ext cx="2030095" cy="1850389"/>
            <a:chOff x="5278374" y="7546085"/>
            <a:chExt cx="2030095" cy="1850389"/>
          </a:xfrm>
        </p:grpSpPr>
        <p:sp>
          <p:nvSpPr>
            <p:cNvPr id="27" name="object 27"/>
            <p:cNvSpPr/>
            <p:nvPr/>
          </p:nvSpPr>
          <p:spPr>
            <a:xfrm>
              <a:off x="5303520" y="7571231"/>
              <a:ext cx="1979675" cy="178765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559039"/>
              <a:ext cx="2004060" cy="1824355"/>
            </a:xfrm>
            <a:custGeom>
              <a:avLst/>
              <a:gdLst/>
              <a:ahLst/>
              <a:cxnLst/>
              <a:rect l="l" t="t" r="r" b="b"/>
              <a:pathLst>
                <a:path w="2004059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4059" y="1824228"/>
                  </a:lnTo>
                  <a:lnTo>
                    <a:pt x="2004059" y="1812036"/>
                  </a:lnTo>
                  <a:lnTo>
                    <a:pt x="2004059" y="12192"/>
                  </a:lnTo>
                  <a:lnTo>
                    <a:pt x="2004059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304801" y="1709621"/>
            <a:ext cx="3176016" cy="11609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9380" marR="5080" indent="-107314" algn="ctr">
              <a:lnSpc>
                <a:spcPct val="112400"/>
              </a:lnSpc>
              <a:spcBef>
                <a:spcPts val="100"/>
              </a:spcBef>
            </a:pP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MIKROVALNA PEĆNICA</a:t>
            </a:r>
          </a:p>
          <a:p>
            <a:pPr marL="119380" marR="5080" indent="-107314" algn="ctr">
              <a:lnSpc>
                <a:spcPct val="112400"/>
              </a:lnSpc>
              <a:spcBef>
                <a:spcPts val="100"/>
              </a:spcBef>
            </a:pP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KOMERCIJALNA </a:t>
            </a:r>
            <a:endParaRPr sz="1850" dirty="0">
              <a:latin typeface="Arial"/>
              <a:cs typeface="Arial"/>
            </a:endParaRPr>
          </a:p>
          <a:p>
            <a:pPr marL="372110" algn="ctr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30L -</a:t>
            </a:r>
            <a:r>
              <a:rPr sz="850" spc="-6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 smtClean="0">
                <a:solidFill>
                  <a:srgbClr val="929498"/>
                </a:solidFill>
                <a:latin typeface="Arial"/>
                <a:cs typeface="Arial"/>
              </a:rPr>
              <a:t>DIGITALN</a:t>
            </a:r>
            <a:r>
              <a:rPr lang="hr-HR" sz="850" spc="10" dirty="0" smtClean="0">
                <a:solidFill>
                  <a:srgbClr val="929498"/>
                </a:solidFill>
                <a:latin typeface="Arial"/>
                <a:cs typeface="Arial"/>
              </a:rPr>
              <a:t>A</a:t>
            </a:r>
            <a:endParaRPr sz="85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94801" y="9475743"/>
            <a:ext cx="1367155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Keramička ploča na dnu, pogodna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endParaRPr sz="650">
              <a:latin typeface="Arial"/>
              <a:cs typeface="Arial"/>
            </a:endParaRPr>
          </a:p>
          <a:p>
            <a:pPr marL="181610">
              <a:lnSpc>
                <a:spcPct val="100000"/>
              </a:lnSpc>
              <a:spcBef>
                <a:spcPts val="3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ploče promjera 360 mm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082563" y="9487958"/>
            <a:ext cx="116395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Nehrđajući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čelik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izvana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iznutra</a:t>
            </a:r>
            <a:endParaRPr sz="6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291328" y="9493873"/>
            <a:ext cx="1795272" cy="122469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50" spc="20" dirty="0">
                <a:solidFill>
                  <a:srgbClr val="FFFFFF"/>
                </a:solidFill>
                <a:latin typeface="Arial"/>
                <a:cs typeface="Arial"/>
              </a:rPr>
              <a:t>Sa </a:t>
            </a: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20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unaprijed programiranih</a:t>
            </a:r>
            <a:r>
              <a:rPr sz="65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programa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1" y="3171480"/>
            <a:ext cx="2847353" cy="245092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Profesionalna mikrovalna pećnica „velike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snage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velikog</a:t>
            </a:r>
            <a:r>
              <a:rPr sz="650" spc="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kapaciteta“</a:t>
            </a:r>
            <a:endParaRPr sz="650" dirty="0">
              <a:latin typeface="Arial"/>
              <a:cs typeface="Arial"/>
            </a:endParaRPr>
          </a:p>
          <a:p>
            <a:pPr marL="12700" marR="90170">
              <a:lnSpc>
                <a:spcPct val="195000"/>
              </a:lnSpc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Pogodno za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industrijsku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kuhinju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 ugostiteljsku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upotrebu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90170">
              <a:lnSpc>
                <a:spcPct val="195000"/>
              </a:lnSpc>
            </a:pP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Nerđajući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čelik  izvana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 iznutra</a:t>
            </a:r>
            <a:endParaRPr sz="650" dirty="0">
              <a:latin typeface="Arial"/>
              <a:cs typeface="Arial"/>
            </a:endParaRPr>
          </a:p>
          <a:p>
            <a:pPr marL="12700" marR="1012190">
              <a:lnSpc>
                <a:spcPct val="180000"/>
              </a:lnSpc>
              <a:spcBef>
                <a:spcPts val="1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Prozirna vrata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bez brave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012190">
              <a:lnSpc>
                <a:spcPct val="1800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Lako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 otvaraju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 zatvaraju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Enterijer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osvetljenjem</a:t>
            </a:r>
            <a:endParaRPr sz="650" dirty="0">
              <a:latin typeface="Arial"/>
              <a:cs typeface="Arial"/>
            </a:endParaRPr>
          </a:p>
          <a:p>
            <a:pPr marL="12700" marR="636905">
              <a:lnSpc>
                <a:spcPct val="160000"/>
              </a:lnSpc>
              <a:spcBef>
                <a:spcPts val="14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Prozirna kontrolna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ploča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digitalnim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tajmerom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636905">
              <a:lnSpc>
                <a:spcPct val="160000"/>
              </a:lnSpc>
              <a:spcBef>
                <a:spcPts val="14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Grijaći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elementi 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vrhu 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dnu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Keramička ploča na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dnu</a:t>
            </a:r>
            <a:endParaRPr sz="650" dirty="0">
              <a:latin typeface="Arial"/>
              <a:cs typeface="Arial"/>
            </a:endParaRPr>
          </a:p>
          <a:p>
            <a:pPr marL="12700" marR="737235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Moguće je postaviti anextra keramičku ploču sa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20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unaprijed programiranih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programa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Pogodno za ploče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promjerom od 360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Pogodno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(plastične)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GN  ladice od 1/2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GN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Unutarnja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komora: Š374 xD378 xH224</a:t>
            </a:r>
            <a:r>
              <a:rPr sz="650" spc="9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5675874"/>
            <a:ext cx="1010919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Frekvencija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Hz: 2450</a:t>
            </a:r>
            <a:r>
              <a:rPr sz="650" spc="-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MHz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Izlazna snaga: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900/1800</a:t>
            </a:r>
            <a:r>
              <a:rPr sz="650" spc="-8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W</a:t>
            </a:r>
            <a:endParaRPr sz="6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87" y="3630638"/>
            <a:ext cx="998717" cy="18010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5" dirty="0" err="1" smtClean="0">
                <a:solidFill>
                  <a:srgbClr val="ECCA17"/>
                </a:solidFill>
                <a:latin typeface="Arial"/>
                <a:cs typeface="Arial"/>
              </a:rPr>
              <a:t>Bruto</a:t>
            </a:r>
            <a:r>
              <a:rPr sz="650" spc="-95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 </a:t>
            </a:r>
            <a:r>
              <a:rPr sz="650" spc="-10" dirty="0" err="1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pakiranja  Ambalažni</a:t>
            </a:r>
            <a:r>
              <a:rPr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materijal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Tarifni broj</a:t>
            </a: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EAN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ECCA17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145289" y="3633754"/>
            <a:ext cx="1204595" cy="1809084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1400/2800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35,0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36,0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V405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Š637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D490 mm </a:t>
            </a:r>
            <a:endParaRPr lang="hr-HR" sz="650" spc="-10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V470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Š690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D580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0,09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8514208010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8719632124405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09367020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435842" y="6192504"/>
            <a:ext cx="1339850" cy="6912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različita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nivoa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snage: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2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endParaRPr lang="hr-HR" sz="650" spc="-20" dirty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5" dirty="0" smtClean="0">
                <a:solidFill>
                  <a:srgbClr val="221F1F"/>
                </a:solidFill>
                <a:latin typeface="Arial"/>
                <a:cs typeface="Arial"/>
              </a:rPr>
              <a:t>O</a:t>
            </a:r>
            <a:r>
              <a:rPr sz="650" spc="-15" dirty="0" err="1" smtClean="0">
                <a:solidFill>
                  <a:srgbClr val="221F1F"/>
                </a:solidFill>
                <a:latin typeface="Arial"/>
                <a:cs typeface="Arial"/>
              </a:rPr>
              <a:t>dmrzavanje</a:t>
            </a:r>
            <a:r>
              <a:rPr lang="hr-HR"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=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30%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snage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Srednja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= 80% snage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  <a:tabLst>
                <a:tab pos="469265" algn="l"/>
              </a:tabLst>
            </a:pPr>
            <a:r>
              <a:rPr lang="hr-HR" sz="450" spc="15" dirty="0" smtClean="0">
                <a:solidFill>
                  <a:srgbClr val="221F1F"/>
                </a:solidFill>
                <a:latin typeface="Arial"/>
                <a:cs typeface="Arial"/>
              </a:rPr>
              <a:t>VISOKA</a:t>
            </a:r>
            <a:r>
              <a:rPr sz="450" spc="15" dirty="0">
                <a:solidFill>
                  <a:srgbClr val="221F1F"/>
                </a:solidFill>
                <a:latin typeface="Arial"/>
                <a:cs typeface="Arial"/>
              </a:rPr>
              <a:t>	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=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100%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snage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23788" y="1590137"/>
            <a:ext cx="1952812" cy="49693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hr-HR" sz="3150" spc="-5" dirty="0" smtClean="0">
                <a:solidFill>
                  <a:srgbClr val="FFFFFF"/>
                </a:solidFill>
              </a:rPr>
              <a:t>SADRŽAJ</a:t>
            </a:r>
            <a:endParaRPr sz="3150" dirty="0"/>
          </a:p>
        </p:txBody>
      </p:sp>
      <p:sp>
        <p:nvSpPr>
          <p:cNvPr id="3" name="object 3"/>
          <p:cNvSpPr txBox="1"/>
          <p:nvPr/>
        </p:nvSpPr>
        <p:spPr>
          <a:xfrm>
            <a:off x="4445007" y="1917719"/>
            <a:ext cx="1346193" cy="35394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hr-HR" sz="1100" spc="5" dirty="0" smtClean="0">
                <a:solidFill>
                  <a:srgbClr val="1F77BD"/>
                </a:solidFill>
                <a:latin typeface="Arial"/>
                <a:cs typeface="Arial"/>
              </a:rPr>
              <a:t>PRANJE POSUĐA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70"/>
              </a:spcBef>
            </a:pPr>
            <a:r>
              <a:rPr sz="600" spc="20" dirty="0">
                <a:solidFill>
                  <a:srgbClr val="1F77BD"/>
                </a:solidFill>
                <a:latin typeface="Arial"/>
                <a:cs typeface="Arial"/>
              </a:rPr>
              <a:t>STRANA </a:t>
            </a:r>
            <a:r>
              <a:rPr sz="600" spc="15" dirty="0">
                <a:solidFill>
                  <a:srgbClr val="1F77BD"/>
                </a:solidFill>
                <a:latin typeface="Arial"/>
                <a:cs typeface="Arial"/>
              </a:rPr>
              <a:t>185 </a:t>
            </a:r>
            <a:r>
              <a:rPr sz="600" spc="10" dirty="0">
                <a:solidFill>
                  <a:srgbClr val="1F77BD"/>
                </a:solidFill>
                <a:latin typeface="Arial"/>
                <a:cs typeface="Arial"/>
              </a:rPr>
              <a:t>-</a:t>
            </a:r>
            <a:r>
              <a:rPr sz="600" spc="-35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sz="600" spc="10" dirty="0">
                <a:solidFill>
                  <a:srgbClr val="1F77BD"/>
                </a:solidFill>
                <a:latin typeface="Arial"/>
                <a:cs typeface="Arial"/>
              </a:rPr>
              <a:t>195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45011" y="2393388"/>
            <a:ext cx="1547495" cy="3022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50" spc="5" dirty="0">
                <a:solidFill>
                  <a:srgbClr val="A6A9AC"/>
                </a:solidFill>
                <a:latin typeface="Arial"/>
                <a:cs typeface="Arial"/>
              </a:rPr>
              <a:t>STAKLENI </a:t>
            </a:r>
            <a:r>
              <a:rPr sz="550" spc="10" dirty="0">
                <a:solidFill>
                  <a:srgbClr val="A6A9AC"/>
                </a:solidFill>
                <a:latin typeface="Arial"/>
                <a:cs typeface="Arial"/>
              </a:rPr>
              <a:t>STROJ </a:t>
            </a:r>
            <a:r>
              <a:rPr sz="550" dirty="0">
                <a:solidFill>
                  <a:srgbClr val="A6A9AC"/>
                </a:solidFill>
                <a:latin typeface="Arial"/>
                <a:cs typeface="Arial"/>
              </a:rPr>
              <a:t>| </a:t>
            </a:r>
            <a:r>
              <a:rPr sz="550" spc="5" dirty="0">
                <a:solidFill>
                  <a:srgbClr val="A6A9AC"/>
                </a:solidFill>
                <a:latin typeface="Arial"/>
                <a:cs typeface="Arial"/>
              </a:rPr>
              <a:t>STAKLENI </a:t>
            </a:r>
            <a:r>
              <a:rPr sz="550" spc="10" dirty="0">
                <a:solidFill>
                  <a:srgbClr val="A6A9AC"/>
                </a:solidFill>
                <a:latin typeface="Arial"/>
                <a:cs typeface="Arial"/>
              </a:rPr>
              <a:t>STROJ</a:t>
            </a:r>
            <a:r>
              <a:rPr sz="550" spc="-25" dirty="0">
                <a:solidFill>
                  <a:srgbClr val="A6A9AC"/>
                </a:solidFill>
                <a:latin typeface="Arial"/>
                <a:cs typeface="Arial"/>
              </a:rPr>
              <a:t> </a:t>
            </a:r>
            <a:r>
              <a:rPr sz="550" spc="5" dirty="0">
                <a:solidFill>
                  <a:srgbClr val="A6A9AC"/>
                </a:solidFill>
                <a:latin typeface="Arial"/>
                <a:cs typeface="Arial"/>
              </a:rPr>
              <a:t>ULTRA</a:t>
            </a:r>
            <a:endParaRPr sz="5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550" dirty="0">
                <a:solidFill>
                  <a:srgbClr val="A6A9AC"/>
                </a:solidFill>
                <a:latin typeface="Arial"/>
                <a:cs typeface="Arial"/>
              </a:rPr>
              <a:t>MAŠINA ZA SUĐE |</a:t>
            </a:r>
            <a:r>
              <a:rPr sz="550" spc="-15" dirty="0">
                <a:solidFill>
                  <a:srgbClr val="A6A9AC"/>
                </a:solidFill>
                <a:latin typeface="Arial"/>
                <a:cs typeface="Arial"/>
              </a:rPr>
              <a:t> </a:t>
            </a:r>
            <a:r>
              <a:rPr sz="550" spc="-5" dirty="0">
                <a:solidFill>
                  <a:srgbClr val="A6A9AC"/>
                </a:solidFill>
                <a:latin typeface="Arial"/>
                <a:cs typeface="Arial"/>
              </a:rPr>
              <a:t>DISHWASHERULTRA</a:t>
            </a:r>
            <a:endParaRPr sz="5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54102" y="3202445"/>
            <a:ext cx="2431415" cy="11595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00" spc="10" dirty="0">
                <a:solidFill>
                  <a:srgbClr val="ECCA17"/>
                </a:solidFill>
                <a:latin typeface="Arial"/>
                <a:cs typeface="Arial"/>
              </a:rPr>
              <a:t>OPREMA ZA</a:t>
            </a:r>
            <a:r>
              <a:rPr sz="1100" spc="-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1100" spc="10" dirty="0">
                <a:solidFill>
                  <a:srgbClr val="ECCA17"/>
                </a:solidFill>
                <a:latin typeface="Arial"/>
                <a:cs typeface="Arial"/>
              </a:rPr>
              <a:t>KUHANJE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70"/>
              </a:spcBef>
            </a:pPr>
            <a:r>
              <a:rPr sz="600" spc="-10" dirty="0">
                <a:solidFill>
                  <a:srgbClr val="ECCA17"/>
                </a:solidFill>
                <a:latin typeface="Arial"/>
                <a:cs typeface="Arial"/>
              </a:rPr>
              <a:t>STRANA </a:t>
            </a:r>
            <a:r>
              <a:rPr sz="600" spc="-5" dirty="0">
                <a:solidFill>
                  <a:srgbClr val="ECCA17"/>
                </a:solidFill>
                <a:latin typeface="Arial"/>
                <a:cs typeface="Arial"/>
              </a:rPr>
              <a:t>7 - </a:t>
            </a:r>
            <a:r>
              <a:rPr sz="600" spc="-10" dirty="0">
                <a:solidFill>
                  <a:srgbClr val="ECCA17"/>
                </a:solidFill>
                <a:latin typeface="Arial"/>
                <a:cs typeface="Arial"/>
              </a:rPr>
              <a:t>89</a:t>
            </a:r>
            <a:endParaRPr sz="600" dirty="0">
              <a:latin typeface="Arial"/>
              <a:cs typeface="Arial"/>
            </a:endParaRPr>
          </a:p>
          <a:p>
            <a:pPr marL="12700" marR="273685">
              <a:lnSpc>
                <a:spcPct val="227300"/>
              </a:lnSpc>
              <a:spcBef>
                <a:spcPts val="290"/>
              </a:spcBef>
            </a:pPr>
            <a:r>
              <a:rPr sz="550" dirty="0">
                <a:solidFill>
                  <a:srgbClr val="A6A9AC"/>
                </a:solidFill>
                <a:latin typeface="Arial"/>
                <a:cs typeface="Arial"/>
              </a:rPr>
              <a:t>KONTAKT </a:t>
            </a:r>
            <a:r>
              <a:rPr sz="550" spc="-5" dirty="0">
                <a:solidFill>
                  <a:srgbClr val="A6A9AC"/>
                </a:solidFill>
                <a:latin typeface="Arial"/>
                <a:cs typeface="Arial"/>
              </a:rPr>
              <a:t>REŠETKA </a:t>
            </a:r>
            <a:r>
              <a:rPr sz="550" dirty="0">
                <a:solidFill>
                  <a:srgbClr val="A6A9AC"/>
                </a:solidFill>
                <a:latin typeface="Arial"/>
                <a:cs typeface="Arial"/>
              </a:rPr>
              <a:t>| </a:t>
            </a:r>
            <a:r>
              <a:rPr sz="550" spc="-5" dirty="0">
                <a:solidFill>
                  <a:srgbClr val="A6A9AC"/>
                </a:solidFill>
                <a:latin typeface="Arial"/>
                <a:cs typeface="Arial"/>
              </a:rPr>
              <a:t>CREPE </a:t>
            </a:r>
            <a:r>
              <a:rPr sz="550" dirty="0">
                <a:solidFill>
                  <a:srgbClr val="A6A9AC"/>
                </a:solidFill>
                <a:latin typeface="Arial"/>
                <a:cs typeface="Arial"/>
              </a:rPr>
              <a:t>PLOČA | </a:t>
            </a:r>
            <a:r>
              <a:rPr sz="550" spc="-5" dirty="0">
                <a:solidFill>
                  <a:srgbClr val="A6A9AC"/>
                </a:solidFill>
                <a:latin typeface="Arial"/>
                <a:cs typeface="Arial"/>
              </a:rPr>
              <a:t>DONER </a:t>
            </a:r>
            <a:r>
              <a:rPr sz="550" dirty="0" smtClean="0">
                <a:solidFill>
                  <a:srgbClr val="A6A9AC"/>
                </a:solidFill>
                <a:latin typeface="Arial"/>
                <a:cs typeface="Arial"/>
              </a:rPr>
              <a:t>GRIL ELECTRI</a:t>
            </a:r>
            <a:r>
              <a:rPr lang="hr-HR" sz="550" dirty="0" smtClean="0">
                <a:solidFill>
                  <a:srgbClr val="A6A9AC"/>
                </a:solidFill>
                <a:latin typeface="Arial"/>
                <a:cs typeface="Arial"/>
              </a:rPr>
              <a:t>ČNI</a:t>
            </a:r>
            <a:r>
              <a:rPr sz="550" dirty="0" smtClean="0">
                <a:solidFill>
                  <a:srgbClr val="A6A9AC"/>
                </a:solidFill>
                <a:latin typeface="Arial"/>
                <a:cs typeface="Arial"/>
              </a:rPr>
              <a:t>  FR</a:t>
            </a:r>
            <a:r>
              <a:rPr lang="hr-HR" sz="550" dirty="0" smtClean="0">
                <a:solidFill>
                  <a:srgbClr val="A6A9AC"/>
                </a:solidFill>
                <a:latin typeface="Arial"/>
                <a:cs typeface="Arial"/>
              </a:rPr>
              <a:t>ITEZA</a:t>
            </a:r>
            <a:r>
              <a:rPr sz="550" dirty="0" smtClean="0">
                <a:solidFill>
                  <a:srgbClr val="A6A9AC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A6A9AC"/>
                </a:solidFill>
                <a:latin typeface="Arial"/>
                <a:cs typeface="Arial"/>
              </a:rPr>
              <a:t>| ELEKTRIČNA</a:t>
            </a:r>
            <a:r>
              <a:rPr sz="550" spc="-5" dirty="0">
                <a:solidFill>
                  <a:srgbClr val="A6A9AC"/>
                </a:solidFill>
                <a:latin typeface="Arial"/>
                <a:cs typeface="Arial"/>
              </a:rPr>
              <a:t> REŠETKA</a:t>
            </a:r>
            <a:endParaRPr sz="550" dirty="0">
              <a:latin typeface="Arial"/>
              <a:cs typeface="Arial"/>
            </a:endParaRPr>
          </a:p>
          <a:p>
            <a:pPr marL="12700" marR="5080">
              <a:lnSpc>
                <a:spcPct val="227300"/>
              </a:lnSpc>
            </a:pPr>
            <a:r>
              <a:rPr sz="550" spc="20" dirty="0">
                <a:solidFill>
                  <a:srgbClr val="A6A9AC"/>
                </a:solidFill>
                <a:latin typeface="Arial"/>
                <a:cs typeface="Arial"/>
              </a:rPr>
              <a:t>KUHALO ZA VRTNE PASE </a:t>
            </a:r>
            <a:r>
              <a:rPr sz="550" spc="5" dirty="0">
                <a:solidFill>
                  <a:srgbClr val="A6A9AC"/>
                </a:solidFill>
                <a:latin typeface="Arial"/>
                <a:cs typeface="Arial"/>
              </a:rPr>
              <a:t>| </a:t>
            </a:r>
            <a:r>
              <a:rPr sz="550" spc="20" dirty="0">
                <a:solidFill>
                  <a:srgbClr val="A6A9AC"/>
                </a:solidFill>
                <a:latin typeface="Arial"/>
                <a:cs typeface="Arial"/>
              </a:rPr>
              <a:t>MIKROVALON </a:t>
            </a:r>
            <a:r>
              <a:rPr sz="550" spc="5" dirty="0">
                <a:solidFill>
                  <a:srgbClr val="A6A9AC"/>
                </a:solidFill>
                <a:latin typeface="Arial"/>
                <a:cs typeface="Arial"/>
              </a:rPr>
              <a:t>| </a:t>
            </a:r>
            <a:r>
              <a:rPr sz="550" spc="20" dirty="0">
                <a:solidFill>
                  <a:srgbClr val="A6A9AC"/>
                </a:solidFill>
                <a:latin typeface="Arial"/>
                <a:cs typeface="Arial"/>
              </a:rPr>
              <a:t>SOLAMANDER TOSTER</a:t>
            </a:r>
            <a:r>
              <a:rPr sz="550" spc="-55" dirty="0">
                <a:solidFill>
                  <a:srgbClr val="A6A9AC"/>
                </a:solidFill>
                <a:latin typeface="Arial"/>
                <a:cs typeface="Arial"/>
              </a:rPr>
              <a:t> </a:t>
            </a:r>
            <a:r>
              <a:rPr sz="550" spc="5" dirty="0">
                <a:solidFill>
                  <a:srgbClr val="A6A9AC"/>
                </a:solidFill>
                <a:latin typeface="Arial"/>
                <a:cs typeface="Arial"/>
              </a:rPr>
              <a:t>|  </a:t>
            </a:r>
            <a:r>
              <a:rPr sz="550" spc="20" dirty="0">
                <a:solidFill>
                  <a:srgbClr val="A6A9AC"/>
                </a:solidFill>
                <a:latin typeface="Arial"/>
                <a:cs typeface="Arial"/>
              </a:rPr>
              <a:t>MAKERA ZA OBUVU </a:t>
            </a:r>
            <a:r>
              <a:rPr sz="550" spc="5" dirty="0">
                <a:solidFill>
                  <a:srgbClr val="A6A9AC"/>
                </a:solidFill>
                <a:latin typeface="Arial"/>
                <a:cs typeface="Arial"/>
              </a:rPr>
              <a:t>| </a:t>
            </a:r>
            <a:r>
              <a:rPr sz="550" spc="15" dirty="0">
                <a:solidFill>
                  <a:srgbClr val="A6A9AC"/>
                </a:solidFill>
                <a:latin typeface="Arial"/>
                <a:cs typeface="Arial"/>
              </a:rPr>
              <a:t>600</a:t>
            </a:r>
            <a:r>
              <a:rPr sz="550" spc="-45" dirty="0">
                <a:solidFill>
                  <a:srgbClr val="A6A9AC"/>
                </a:solidFill>
                <a:latin typeface="Arial"/>
                <a:cs typeface="Arial"/>
              </a:rPr>
              <a:t> </a:t>
            </a:r>
            <a:r>
              <a:rPr sz="550" spc="20" dirty="0">
                <a:solidFill>
                  <a:srgbClr val="A6A9AC"/>
                </a:solidFill>
                <a:latin typeface="Arial"/>
                <a:cs typeface="Arial"/>
              </a:rPr>
              <a:t>KUVARSTVA</a:t>
            </a:r>
            <a:endParaRPr sz="55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45007" y="3385280"/>
            <a:ext cx="2436495" cy="96103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00" spc="5" dirty="0">
                <a:solidFill>
                  <a:srgbClr val="7DC0E3"/>
                </a:solidFill>
                <a:latin typeface="Arial"/>
                <a:cs typeface="Arial"/>
              </a:rPr>
              <a:t>HLADNJAK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550" spc="10" dirty="0">
                <a:solidFill>
                  <a:srgbClr val="7DC0E3"/>
                </a:solidFill>
                <a:latin typeface="Arial"/>
                <a:cs typeface="Arial"/>
              </a:rPr>
              <a:t>STRANICA </a:t>
            </a:r>
            <a:r>
              <a:rPr sz="550" spc="5" dirty="0">
                <a:solidFill>
                  <a:srgbClr val="7DC0E3"/>
                </a:solidFill>
                <a:latin typeface="Arial"/>
                <a:cs typeface="Arial"/>
              </a:rPr>
              <a:t>197 -</a:t>
            </a:r>
            <a:r>
              <a:rPr sz="550" spc="-7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550" spc="5" dirty="0">
                <a:solidFill>
                  <a:srgbClr val="7DC0E3"/>
                </a:solidFill>
                <a:latin typeface="Arial"/>
                <a:cs typeface="Arial"/>
              </a:rPr>
              <a:t>287</a:t>
            </a:r>
            <a:endParaRPr sz="550" dirty="0">
              <a:latin typeface="Arial"/>
              <a:cs typeface="Arial"/>
            </a:endParaRPr>
          </a:p>
          <a:p>
            <a:pPr marL="12700" marR="5080">
              <a:lnSpc>
                <a:spcPct val="227300"/>
              </a:lnSpc>
              <a:spcBef>
                <a:spcPts val="300"/>
              </a:spcBef>
            </a:pPr>
            <a:r>
              <a:rPr sz="550" spc="25" dirty="0">
                <a:solidFill>
                  <a:srgbClr val="A6A9AC"/>
                </a:solidFill>
                <a:latin typeface="Arial"/>
                <a:cs typeface="Arial"/>
              </a:rPr>
              <a:t>BAR </a:t>
            </a:r>
            <a:r>
              <a:rPr sz="550" spc="20" dirty="0">
                <a:solidFill>
                  <a:srgbClr val="A6A9AC"/>
                </a:solidFill>
                <a:latin typeface="Arial"/>
                <a:cs typeface="Arial"/>
              </a:rPr>
              <a:t>HLADNJAK </a:t>
            </a:r>
            <a:r>
              <a:rPr sz="550" spc="10" dirty="0">
                <a:solidFill>
                  <a:srgbClr val="A6A9AC"/>
                </a:solidFill>
                <a:latin typeface="Arial"/>
                <a:cs typeface="Arial"/>
              </a:rPr>
              <a:t>| </a:t>
            </a:r>
            <a:r>
              <a:rPr sz="550" spc="20" dirty="0">
                <a:solidFill>
                  <a:srgbClr val="A6A9AC"/>
                </a:solidFill>
                <a:latin typeface="Arial"/>
                <a:cs typeface="Arial"/>
              </a:rPr>
              <a:t>PLASTNI </a:t>
            </a:r>
            <a:r>
              <a:rPr sz="550" spc="15" dirty="0" smtClean="0">
                <a:solidFill>
                  <a:srgbClr val="A6A9AC"/>
                </a:solidFill>
                <a:latin typeface="Arial"/>
                <a:cs typeface="Arial"/>
              </a:rPr>
              <a:t>HLAD</a:t>
            </a:r>
            <a:r>
              <a:rPr lang="hr-HR" sz="550" spc="15" dirty="0" smtClean="0">
                <a:solidFill>
                  <a:srgbClr val="A6A9AC"/>
                </a:solidFill>
                <a:latin typeface="Arial"/>
                <a:cs typeface="Arial"/>
              </a:rPr>
              <a:t>JAK</a:t>
            </a:r>
            <a:r>
              <a:rPr sz="550" spc="15" dirty="0" smtClean="0">
                <a:solidFill>
                  <a:srgbClr val="A6A9AC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A6A9AC"/>
                </a:solidFill>
                <a:latin typeface="Arial"/>
                <a:cs typeface="Arial"/>
              </a:rPr>
              <a:t>| </a:t>
            </a:r>
            <a:r>
              <a:rPr sz="550" spc="25" dirty="0" smtClean="0">
                <a:solidFill>
                  <a:srgbClr val="A6A9AC"/>
                </a:solidFill>
                <a:latin typeface="Arial"/>
                <a:cs typeface="Arial"/>
              </a:rPr>
              <a:t> </a:t>
            </a:r>
            <a:r>
              <a:rPr sz="550" spc="25" dirty="0">
                <a:solidFill>
                  <a:srgbClr val="A6A9AC"/>
                </a:solidFill>
                <a:latin typeface="Arial"/>
                <a:cs typeface="Arial"/>
              </a:rPr>
              <a:t>ZAMRZAVANJE PRSA </a:t>
            </a:r>
            <a:r>
              <a:rPr sz="550" spc="25" dirty="0" smtClean="0">
                <a:solidFill>
                  <a:srgbClr val="A6A9AC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A6A9AC"/>
                </a:solidFill>
                <a:latin typeface="Arial"/>
                <a:cs typeface="Arial"/>
              </a:rPr>
              <a:t>| </a:t>
            </a:r>
            <a:r>
              <a:rPr sz="550" spc="25" dirty="0">
                <a:solidFill>
                  <a:srgbClr val="A6A9AC"/>
                </a:solidFill>
                <a:latin typeface="Arial"/>
                <a:cs typeface="Arial"/>
              </a:rPr>
              <a:t>ZAMRZIVAČ </a:t>
            </a:r>
            <a:r>
              <a:rPr sz="550" spc="10" dirty="0">
                <a:solidFill>
                  <a:srgbClr val="A6A9AC"/>
                </a:solidFill>
                <a:latin typeface="Arial"/>
                <a:cs typeface="Arial"/>
              </a:rPr>
              <a:t>| </a:t>
            </a:r>
            <a:r>
              <a:rPr sz="550" spc="25" dirty="0">
                <a:solidFill>
                  <a:srgbClr val="A6A9AC"/>
                </a:solidFill>
                <a:latin typeface="Arial"/>
                <a:cs typeface="Arial"/>
              </a:rPr>
              <a:t>ZAMRZIVAČ  STAKLA </a:t>
            </a:r>
            <a:r>
              <a:rPr sz="550" spc="15" dirty="0">
                <a:solidFill>
                  <a:srgbClr val="A6A9AC"/>
                </a:solidFill>
                <a:latin typeface="Arial"/>
                <a:cs typeface="Arial"/>
              </a:rPr>
              <a:t>LEDENI </a:t>
            </a:r>
            <a:r>
              <a:rPr sz="550" spc="25" dirty="0">
                <a:solidFill>
                  <a:srgbClr val="A6A9AC"/>
                </a:solidFill>
                <a:latin typeface="Arial"/>
                <a:cs typeface="Arial"/>
              </a:rPr>
              <a:t>STROJ </a:t>
            </a:r>
            <a:r>
              <a:rPr sz="550" spc="10" dirty="0">
                <a:solidFill>
                  <a:srgbClr val="A6A9AC"/>
                </a:solidFill>
                <a:latin typeface="Arial"/>
                <a:cs typeface="Arial"/>
              </a:rPr>
              <a:t>| </a:t>
            </a:r>
            <a:r>
              <a:rPr sz="550" spc="20" dirty="0">
                <a:solidFill>
                  <a:srgbClr val="A6A9AC"/>
                </a:solidFill>
                <a:latin typeface="Arial"/>
                <a:cs typeface="Arial"/>
              </a:rPr>
              <a:t>HLADNJAK </a:t>
            </a:r>
            <a:r>
              <a:rPr sz="550" spc="10" dirty="0">
                <a:solidFill>
                  <a:srgbClr val="A6A9AC"/>
                </a:solidFill>
                <a:latin typeface="Arial"/>
                <a:cs typeface="Arial"/>
              </a:rPr>
              <a:t>| </a:t>
            </a:r>
            <a:r>
              <a:rPr sz="550" spc="25" dirty="0">
                <a:solidFill>
                  <a:srgbClr val="A6A9AC"/>
                </a:solidFill>
                <a:latin typeface="Arial"/>
                <a:cs typeface="Arial"/>
              </a:rPr>
              <a:t>SALADETNA </a:t>
            </a:r>
            <a:r>
              <a:rPr sz="550" spc="20" dirty="0">
                <a:solidFill>
                  <a:srgbClr val="A6A9AC"/>
                </a:solidFill>
                <a:latin typeface="Arial"/>
                <a:cs typeface="Arial"/>
              </a:rPr>
              <a:t>VITRINA </a:t>
            </a:r>
            <a:r>
              <a:rPr sz="550" spc="10" dirty="0">
                <a:solidFill>
                  <a:srgbClr val="A6A9AC"/>
                </a:solidFill>
                <a:latin typeface="Arial"/>
                <a:cs typeface="Arial"/>
              </a:rPr>
              <a:t>| </a:t>
            </a:r>
            <a:r>
              <a:rPr sz="550" spc="20" dirty="0">
                <a:solidFill>
                  <a:srgbClr val="A6A9AC"/>
                </a:solidFill>
                <a:latin typeface="Arial"/>
                <a:cs typeface="Arial"/>
              </a:rPr>
              <a:t>SUSHI  VITRINA </a:t>
            </a:r>
            <a:r>
              <a:rPr sz="550" spc="10" dirty="0">
                <a:solidFill>
                  <a:srgbClr val="A6A9AC"/>
                </a:solidFill>
                <a:latin typeface="Arial"/>
                <a:cs typeface="Arial"/>
              </a:rPr>
              <a:t>| </a:t>
            </a:r>
            <a:r>
              <a:rPr sz="550" spc="20" dirty="0">
                <a:solidFill>
                  <a:srgbClr val="A6A9AC"/>
                </a:solidFill>
                <a:latin typeface="Arial"/>
                <a:cs typeface="Arial"/>
              </a:rPr>
              <a:t>RADNI</a:t>
            </a:r>
            <a:r>
              <a:rPr sz="550" spc="-5" dirty="0">
                <a:solidFill>
                  <a:srgbClr val="A6A9AC"/>
                </a:solidFill>
                <a:latin typeface="Arial"/>
                <a:cs typeface="Arial"/>
              </a:rPr>
              <a:t> </a:t>
            </a:r>
            <a:r>
              <a:rPr sz="550" spc="25" dirty="0">
                <a:solidFill>
                  <a:srgbClr val="A6A9AC"/>
                </a:solidFill>
                <a:latin typeface="Arial"/>
                <a:cs typeface="Arial"/>
              </a:rPr>
              <a:t>STO</a:t>
            </a:r>
            <a:endParaRPr sz="55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54102" y="5061709"/>
            <a:ext cx="2006600" cy="6134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00" spc="10" dirty="0">
                <a:solidFill>
                  <a:srgbClr val="F68C39"/>
                </a:solidFill>
                <a:latin typeface="Arial"/>
                <a:cs typeface="Arial"/>
              </a:rPr>
              <a:t>PEĆICE </a:t>
            </a:r>
            <a:r>
              <a:rPr sz="1100" spc="5" dirty="0">
                <a:solidFill>
                  <a:srgbClr val="F68C39"/>
                </a:solidFill>
                <a:latin typeface="Arial"/>
                <a:cs typeface="Arial"/>
              </a:rPr>
              <a:t>I</a:t>
            </a:r>
            <a:r>
              <a:rPr sz="1100" spc="-10" dirty="0">
                <a:solidFill>
                  <a:srgbClr val="F68C39"/>
                </a:solidFill>
                <a:latin typeface="Arial"/>
                <a:cs typeface="Arial"/>
              </a:rPr>
              <a:t> </a:t>
            </a:r>
            <a:r>
              <a:rPr lang="hr-HR" sz="1100" spc="10" dirty="0" smtClean="0">
                <a:solidFill>
                  <a:srgbClr val="F68C39"/>
                </a:solidFill>
                <a:latin typeface="Arial"/>
                <a:cs typeface="Arial"/>
              </a:rPr>
              <a:t>PARNI UREĐAJI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70"/>
              </a:spcBef>
            </a:pPr>
            <a:r>
              <a:rPr sz="600" spc="5" dirty="0">
                <a:solidFill>
                  <a:srgbClr val="F68C39"/>
                </a:solidFill>
                <a:latin typeface="Arial"/>
                <a:cs typeface="Arial"/>
              </a:rPr>
              <a:t>STRANA 91 </a:t>
            </a:r>
            <a:r>
              <a:rPr sz="600" dirty="0">
                <a:solidFill>
                  <a:srgbClr val="F68C39"/>
                </a:solidFill>
                <a:latin typeface="Arial"/>
                <a:cs typeface="Arial"/>
              </a:rPr>
              <a:t>-</a:t>
            </a:r>
            <a:r>
              <a:rPr sz="600" spc="-15" dirty="0">
                <a:solidFill>
                  <a:srgbClr val="F68C39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68C39"/>
                </a:solidFill>
                <a:latin typeface="Arial"/>
                <a:cs typeface="Arial"/>
              </a:rPr>
              <a:t>113</a:t>
            </a:r>
            <a:endParaRPr sz="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00" spc="15" dirty="0">
                <a:solidFill>
                  <a:srgbClr val="A6A9AC"/>
                </a:solidFill>
                <a:latin typeface="Arial"/>
                <a:cs typeface="Arial"/>
              </a:rPr>
              <a:t>KOMBISTEAMER </a:t>
            </a:r>
            <a:r>
              <a:rPr sz="600" spc="5" dirty="0">
                <a:solidFill>
                  <a:srgbClr val="A6A9AC"/>
                </a:solidFill>
                <a:latin typeface="Arial"/>
                <a:cs typeface="Arial"/>
              </a:rPr>
              <a:t>| </a:t>
            </a:r>
            <a:r>
              <a:rPr sz="600" spc="15" dirty="0">
                <a:solidFill>
                  <a:srgbClr val="A6A9AC"/>
                </a:solidFill>
                <a:latin typeface="Arial"/>
                <a:cs typeface="Arial"/>
              </a:rPr>
              <a:t>KONVEKCIJSKA PEĆ </a:t>
            </a:r>
            <a:r>
              <a:rPr sz="600" spc="5" dirty="0">
                <a:solidFill>
                  <a:srgbClr val="A6A9AC"/>
                </a:solidFill>
                <a:latin typeface="Arial"/>
                <a:cs typeface="Arial"/>
              </a:rPr>
              <a:t>| </a:t>
            </a:r>
            <a:r>
              <a:rPr sz="600" spc="15" dirty="0">
                <a:solidFill>
                  <a:srgbClr val="A6A9AC"/>
                </a:solidFill>
                <a:latin typeface="Arial"/>
                <a:cs typeface="Arial"/>
              </a:rPr>
              <a:t>PIZZA</a:t>
            </a:r>
            <a:r>
              <a:rPr sz="600" spc="-30" dirty="0">
                <a:solidFill>
                  <a:srgbClr val="A6A9AC"/>
                </a:solidFill>
                <a:latin typeface="Arial"/>
                <a:cs typeface="Arial"/>
              </a:rPr>
              <a:t> </a:t>
            </a:r>
            <a:r>
              <a:rPr sz="600" spc="15" dirty="0">
                <a:solidFill>
                  <a:srgbClr val="A6A9AC"/>
                </a:solidFill>
                <a:latin typeface="Arial"/>
                <a:cs typeface="Arial"/>
              </a:rPr>
              <a:t>PEĆ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45007" y="5230875"/>
            <a:ext cx="2391410" cy="115824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00" spc="10" dirty="0">
                <a:solidFill>
                  <a:srgbClr val="79C043"/>
                </a:solidFill>
                <a:latin typeface="Arial"/>
                <a:cs typeface="Arial"/>
              </a:rPr>
              <a:t>OBRADA</a:t>
            </a:r>
            <a:r>
              <a:rPr sz="1100" dirty="0">
                <a:solidFill>
                  <a:srgbClr val="79C043"/>
                </a:solidFill>
                <a:latin typeface="Arial"/>
                <a:cs typeface="Arial"/>
              </a:rPr>
              <a:t> </a:t>
            </a:r>
            <a:r>
              <a:rPr sz="1100" spc="5" dirty="0">
                <a:solidFill>
                  <a:srgbClr val="79C043"/>
                </a:solidFill>
                <a:latin typeface="Arial"/>
                <a:cs typeface="Arial"/>
              </a:rPr>
              <a:t>HRANE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650" spc="-10" dirty="0">
                <a:solidFill>
                  <a:srgbClr val="79C043"/>
                </a:solidFill>
                <a:latin typeface="Arial"/>
                <a:cs typeface="Arial"/>
              </a:rPr>
              <a:t>STRANA 289 </a:t>
            </a:r>
            <a:r>
              <a:rPr sz="650" spc="-5" dirty="0">
                <a:solidFill>
                  <a:srgbClr val="79C043"/>
                </a:solidFill>
                <a:latin typeface="Arial"/>
                <a:cs typeface="Arial"/>
              </a:rPr>
              <a:t>-</a:t>
            </a:r>
            <a:r>
              <a:rPr sz="650" dirty="0">
                <a:solidFill>
                  <a:srgbClr val="79C043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79C043"/>
                </a:solidFill>
                <a:latin typeface="Arial"/>
                <a:cs typeface="Arial"/>
              </a:rPr>
              <a:t>355</a:t>
            </a:r>
            <a:endParaRPr sz="650">
              <a:latin typeface="Arial"/>
              <a:cs typeface="Arial"/>
            </a:endParaRPr>
          </a:p>
          <a:p>
            <a:pPr marL="12700" marR="5080">
              <a:lnSpc>
                <a:spcPct val="226900"/>
              </a:lnSpc>
              <a:spcBef>
                <a:spcPts val="284"/>
              </a:spcBef>
            </a:pPr>
            <a:r>
              <a:rPr sz="550" spc="10" dirty="0">
                <a:solidFill>
                  <a:srgbClr val="A6A9AC"/>
                </a:solidFill>
                <a:latin typeface="Arial"/>
                <a:cs typeface="Arial"/>
              </a:rPr>
              <a:t>KOSTNA </a:t>
            </a:r>
            <a:r>
              <a:rPr sz="550" spc="5" dirty="0">
                <a:solidFill>
                  <a:srgbClr val="A6A9AC"/>
                </a:solidFill>
                <a:latin typeface="Arial"/>
                <a:cs typeface="Arial"/>
              </a:rPr>
              <a:t>PILA </a:t>
            </a:r>
            <a:r>
              <a:rPr sz="550" dirty="0">
                <a:solidFill>
                  <a:srgbClr val="A6A9AC"/>
                </a:solidFill>
                <a:latin typeface="Arial"/>
                <a:cs typeface="Arial"/>
              </a:rPr>
              <a:t>| </a:t>
            </a:r>
            <a:r>
              <a:rPr sz="550" spc="5" dirty="0">
                <a:solidFill>
                  <a:srgbClr val="A6A9AC"/>
                </a:solidFill>
                <a:latin typeface="Arial"/>
                <a:cs typeface="Arial"/>
              </a:rPr>
              <a:t>REZAK </a:t>
            </a:r>
            <a:r>
              <a:rPr sz="550" dirty="0">
                <a:solidFill>
                  <a:srgbClr val="A6A9AC"/>
                </a:solidFill>
                <a:latin typeface="Arial"/>
                <a:cs typeface="Arial"/>
              </a:rPr>
              <a:t>| </a:t>
            </a:r>
            <a:r>
              <a:rPr sz="550" spc="5" dirty="0">
                <a:solidFill>
                  <a:srgbClr val="A6A9AC"/>
                </a:solidFill>
                <a:latin typeface="Arial"/>
                <a:cs typeface="Arial"/>
              </a:rPr>
              <a:t>HAMBURGER </a:t>
            </a:r>
            <a:r>
              <a:rPr sz="550" spc="10" dirty="0">
                <a:solidFill>
                  <a:srgbClr val="A6A9AC"/>
                </a:solidFill>
                <a:latin typeface="Arial"/>
                <a:cs typeface="Arial"/>
              </a:rPr>
              <a:t>PRESA MESEC </a:t>
            </a:r>
            <a:r>
              <a:rPr sz="550" spc="5" dirty="0">
                <a:solidFill>
                  <a:srgbClr val="A6A9AC"/>
                </a:solidFill>
                <a:latin typeface="Arial"/>
                <a:cs typeface="Arial"/>
              </a:rPr>
              <a:t>ZA </a:t>
            </a:r>
            <a:r>
              <a:rPr sz="550" spc="10" dirty="0">
                <a:solidFill>
                  <a:srgbClr val="A6A9AC"/>
                </a:solidFill>
                <a:latin typeface="Arial"/>
                <a:cs typeface="Arial"/>
              </a:rPr>
              <a:t>MESO </a:t>
            </a:r>
            <a:r>
              <a:rPr sz="550" dirty="0">
                <a:solidFill>
                  <a:srgbClr val="A6A9AC"/>
                </a:solidFill>
                <a:latin typeface="Arial"/>
                <a:cs typeface="Arial"/>
              </a:rPr>
              <a:t>|  </a:t>
            </a:r>
            <a:r>
              <a:rPr sz="550" spc="10" dirty="0">
                <a:solidFill>
                  <a:srgbClr val="A6A9AC"/>
                </a:solidFill>
                <a:latin typeface="Arial"/>
                <a:cs typeface="Arial"/>
              </a:rPr>
              <a:t>MESA </a:t>
            </a:r>
            <a:r>
              <a:rPr sz="550" spc="5" dirty="0">
                <a:solidFill>
                  <a:srgbClr val="A6A9AC"/>
                </a:solidFill>
                <a:latin typeface="Arial"/>
                <a:cs typeface="Arial"/>
              </a:rPr>
              <a:t>ZA </a:t>
            </a:r>
            <a:r>
              <a:rPr sz="550" spc="10" dirty="0">
                <a:solidFill>
                  <a:srgbClr val="A6A9AC"/>
                </a:solidFill>
                <a:latin typeface="Arial"/>
                <a:cs typeface="Arial"/>
              </a:rPr>
              <a:t>MESO </a:t>
            </a:r>
            <a:r>
              <a:rPr sz="550" dirty="0">
                <a:solidFill>
                  <a:srgbClr val="A6A9AC"/>
                </a:solidFill>
                <a:latin typeface="Arial"/>
                <a:cs typeface="Arial"/>
              </a:rPr>
              <a:t>| </a:t>
            </a:r>
            <a:r>
              <a:rPr sz="550" spc="5" dirty="0">
                <a:solidFill>
                  <a:srgbClr val="A6A9AC"/>
                </a:solidFill>
                <a:latin typeface="Arial"/>
                <a:cs typeface="Arial"/>
              </a:rPr>
              <a:t>MEHANICA ZA </a:t>
            </a:r>
            <a:r>
              <a:rPr sz="550" spc="10" dirty="0">
                <a:solidFill>
                  <a:srgbClr val="A6A9AC"/>
                </a:solidFill>
                <a:latin typeface="Arial"/>
                <a:cs typeface="Arial"/>
              </a:rPr>
              <a:t>MESO </a:t>
            </a:r>
            <a:r>
              <a:rPr sz="550" spc="5" dirty="0">
                <a:solidFill>
                  <a:srgbClr val="A6A9AC"/>
                </a:solidFill>
                <a:latin typeface="Arial"/>
                <a:cs typeface="Arial"/>
              </a:rPr>
              <a:t>SLICER </a:t>
            </a:r>
            <a:r>
              <a:rPr sz="550" dirty="0">
                <a:solidFill>
                  <a:srgbClr val="A6A9AC"/>
                </a:solidFill>
                <a:latin typeface="Arial"/>
                <a:cs typeface="Arial"/>
              </a:rPr>
              <a:t>| </a:t>
            </a:r>
            <a:r>
              <a:rPr sz="550" spc="10" dirty="0">
                <a:solidFill>
                  <a:srgbClr val="A6A9AC"/>
                </a:solidFill>
                <a:latin typeface="Arial"/>
                <a:cs typeface="Arial"/>
              </a:rPr>
              <a:t>PLANETARNA</a:t>
            </a:r>
            <a:r>
              <a:rPr sz="550" spc="-50" dirty="0">
                <a:solidFill>
                  <a:srgbClr val="A6A9AC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A6A9AC"/>
                </a:solidFill>
                <a:latin typeface="Arial"/>
                <a:cs typeface="Arial"/>
              </a:rPr>
              <a:t>MESA</a:t>
            </a:r>
            <a:endParaRPr sz="550">
              <a:latin typeface="Arial"/>
              <a:cs typeface="Arial"/>
            </a:endParaRPr>
          </a:p>
          <a:p>
            <a:pPr marL="12700" marR="139065">
              <a:lnSpc>
                <a:spcPct val="226900"/>
              </a:lnSpc>
            </a:pPr>
            <a:r>
              <a:rPr sz="550" dirty="0">
                <a:solidFill>
                  <a:srgbClr val="A6A9AC"/>
                </a:solidFill>
                <a:latin typeface="Arial"/>
                <a:cs typeface="Arial"/>
              </a:rPr>
              <a:t>| </a:t>
            </a:r>
            <a:r>
              <a:rPr sz="550" spc="5" dirty="0">
                <a:solidFill>
                  <a:srgbClr val="A6A9AC"/>
                </a:solidFill>
                <a:latin typeface="Arial"/>
                <a:cs typeface="Arial"/>
              </a:rPr>
              <a:t>KROMPIRSKI LUŠKAR </a:t>
            </a:r>
            <a:r>
              <a:rPr sz="550" dirty="0">
                <a:solidFill>
                  <a:srgbClr val="A6A9AC"/>
                </a:solidFill>
                <a:latin typeface="Arial"/>
                <a:cs typeface="Arial"/>
              </a:rPr>
              <a:t>| </a:t>
            </a:r>
            <a:r>
              <a:rPr sz="550" spc="5" dirty="0">
                <a:solidFill>
                  <a:srgbClr val="A6A9AC"/>
                </a:solidFill>
                <a:latin typeface="Arial"/>
                <a:cs typeface="Arial"/>
              </a:rPr>
              <a:t>VALJAK </a:t>
            </a:r>
            <a:r>
              <a:rPr sz="550" dirty="0">
                <a:solidFill>
                  <a:srgbClr val="A6A9AC"/>
                </a:solidFill>
                <a:latin typeface="Arial"/>
                <a:cs typeface="Arial"/>
              </a:rPr>
              <a:t>| </a:t>
            </a:r>
            <a:r>
              <a:rPr sz="550" spc="5" dirty="0">
                <a:solidFill>
                  <a:srgbClr val="A6A9AC"/>
                </a:solidFill>
                <a:latin typeface="Arial"/>
                <a:cs typeface="Arial"/>
              </a:rPr>
              <a:t>FILER ZA </a:t>
            </a:r>
            <a:r>
              <a:rPr sz="550" spc="10" dirty="0">
                <a:solidFill>
                  <a:srgbClr val="A6A9AC"/>
                </a:solidFill>
                <a:latin typeface="Arial"/>
                <a:cs typeface="Arial"/>
              </a:rPr>
              <a:t>KOLAČ </a:t>
            </a:r>
            <a:r>
              <a:rPr sz="550" dirty="0">
                <a:solidFill>
                  <a:srgbClr val="A6A9AC"/>
                </a:solidFill>
                <a:latin typeface="Arial"/>
                <a:cs typeface="Arial"/>
              </a:rPr>
              <a:t>| </a:t>
            </a:r>
            <a:r>
              <a:rPr sz="550" spc="10" dirty="0">
                <a:solidFill>
                  <a:srgbClr val="A6A9AC"/>
                </a:solidFill>
                <a:latin typeface="Arial"/>
                <a:cs typeface="Arial"/>
              </a:rPr>
              <a:t>SUN </a:t>
            </a:r>
            <a:r>
              <a:rPr sz="550" spc="5" dirty="0">
                <a:solidFill>
                  <a:srgbClr val="A6A9AC"/>
                </a:solidFill>
                <a:latin typeface="Arial"/>
                <a:cs typeface="Arial"/>
              </a:rPr>
              <a:t>VIDEA  SPIRALNI TESETINSKI NOSAČ </a:t>
            </a:r>
            <a:r>
              <a:rPr sz="550" dirty="0">
                <a:solidFill>
                  <a:srgbClr val="A6A9AC"/>
                </a:solidFill>
                <a:latin typeface="Arial"/>
                <a:cs typeface="Arial"/>
              </a:rPr>
              <a:t>| LIJEPLJENI </a:t>
            </a:r>
            <a:r>
              <a:rPr sz="550" spc="5" dirty="0">
                <a:solidFill>
                  <a:srgbClr val="A6A9AC"/>
                </a:solidFill>
                <a:latin typeface="Arial"/>
                <a:cs typeface="Arial"/>
              </a:rPr>
              <a:t>PLAVI</a:t>
            </a:r>
            <a:r>
              <a:rPr sz="550" spc="55" dirty="0">
                <a:solidFill>
                  <a:srgbClr val="A6A9AC"/>
                </a:solidFill>
                <a:latin typeface="Arial"/>
                <a:cs typeface="Arial"/>
              </a:rPr>
              <a:t> </a:t>
            </a:r>
            <a:r>
              <a:rPr sz="550" spc="5" dirty="0">
                <a:solidFill>
                  <a:srgbClr val="A6A9AC"/>
                </a:solidFill>
                <a:latin typeface="Arial"/>
                <a:cs typeface="Arial"/>
              </a:rPr>
              <a:t>PLATOMATSKI</a:t>
            </a:r>
            <a:endParaRPr sz="5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45011" y="6467543"/>
            <a:ext cx="280670" cy="1117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550" spc="5" dirty="0">
                <a:solidFill>
                  <a:srgbClr val="A6A9AC"/>
                </a:solidFill>
                <a:latin typeface="Arial"/>
                <a:cs typeface="Arial"/>
              </a:rPr>
              <a:t>SLIKAR</a:t>
            </a:r>
            <a:endParaRPr sz="5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54102" y="6348023"/>
            <a:ext cx="2108835" cy="9683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00" spc="10" dirty="0">
                <a:solidFill>
                  <a:srgbClr val="AC4E5D"/>
                </a:solidFill>
                <a:latin typeface="Arial"/>
                <a:cs typeface="Arial"/>
              </a:rPr>
              <a:t>OPREMA ZA</a:t>
            </a:r>
            <a:r>
              <a:rPr sz="1100" spc="-10" dirty="0">
                <a:solidFill>
                  <a:srgbClr val="AC4E5D"/>
                </a:solidFill>
                <a:latin typeface="Arial"/>
                <a:cs typeface="Arial"/>
              </a:rPr>
              <a:t> </a:t>
            </a:r>
            <a:r>
              <a:rPr lang="hr-HR" sz="1100" spc="-10" dirty="0" smtClean="0">
                <a:solidFill>
                  <a:srgbClr val="AC4E5D"/>
                </a:solidFill>
                <a:latin typeface="Arial"/>
                <a:cs typeface="Arial"/>
              </a:rPr>
              <a:t>POD</a:t>
            </a:r>
            <a:r>
              <a:rPr sz="1100" spc="10" dirty="0" smtClean="0">
                <a:solidFill>
                  <a:srgbClr val="AC4E5D"/>
                </a:solidFill>
                <a:latin typeface="Arial"/>
                <a:cs typeface="Arial"/>
              </a:rPr>
              <a:t>GRIJA</a:t>
            </a:r>
            <a:r>
              <a:rPr lang="hr-HR" sz="1100" spc="10" dirty="0" smtClean="0">
                <a:solidFill>
                  <a:srgbClr val="AC4E5D"/>
                </a:solidFill>
                <a:latin typeface="Arial"/>
                <a:cs typeface="Arial"/>
              </a:rPr>
              <a:t>VA</a:t>
            </a:r>
            <a:r>
              <a:rPr sz="1100" spc="10" dirty="0" smtClean="0">
                <a:solidFill>
                  <a:srgbClr val="AC4E5D"/>
                </a:solidFill>
                <a:latin typeface="Arial"/>
                <a:cs typeface="Arial"/>
              </a:rPr>
              <a:t>NJE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70"/>
              </a:spcBef>
            </a:pPr>
            <a:r>
              <a:rPr sz="600" spc="15" dirty="0">
                <a:solidFill>
                  <a:srgbClr val="AC4E5D"/>
                </a:solidFill>
                <a:latin typeface="Arial"/>
                <a:cs typeface="Arial"/>
              </a:rPr>
              <a:t>STRANA </a:t>
            </a:r>
            <a:r>
              <a:rPr sz="600" spc="10" dirty="0">
                <a:solidFill>
                  <a:srgbClr val="AC4E5D"/>
                </a:solidFill>
                <a:latin typeface="Arial"/>
                <a:cs typeface="Arial"/>
              </a:rPr>
              <a:t>115 </a:t>
            </a:r>
            <a:r>
              <a:rPr sz="600" spc="5" dirty="0">
                <a:solidFill>
                  <a:srgbClr val="AC4E5D"/>
                </a:solidFill>
                <a:latin typeface="Arial"/>
                <a:cs typeface="Arial"/>
              </a:rPr>
              <a:t>-</a:t>
            </a:r>
            <a:r>
              <a:rPr sz="600" spc="-15" dirty="0">
                <a:solidFill>
                  <a:srgbClr val="AC4E5D"/>
                </a:solidFill>
                <a:latin typeface="Arial"/>
                <a:cs typeface="Arial"/>
              </a:rPr>
              <a:t> </a:t>
            </a:r>
            <a:r>
              <a:rPr sz="600" spc="5" dirty="0">
                <a:solidFill>
                  <a:srgbClr val="AC4E5D"/>
                </a:solidFill>
                <a:latin typeface="Arial"/>
                <a:cs typeface="Arial"/>
              </a:rPr>
              <a:t>143</a:t>
            </a:r>
            <a:endParaRPr sz="600" dirty="0">
              <a:latin typeface="Arial"/>
              <a:cs typeface="Arial"/>
            </a:endParaRPr>
          </a:p>
          <a:p>
            <a:pPr marL="12700" marR="5080">
              <a:lnSpc>
                <a:spcPct val="227300"/>
              </a:lnSpc>
              <a:spcBef>
                <a:spcPts val="290"/>
              </a:spcBef>
            </a:pPr>
            <a:r>
              <a:rPr sz="550" dirty="0">
                <a:solidFill>
                  <a:srgbClr val="A6A9AC"/>
                </a:solidFill>
                <a:latin typeface="Arial"/>
                <a:cs typeface="Arial"/>
              </a:rPr>
              <a:t>BAIN MARIE | TOPLJA ZA ŠALJU | ELEKTRIČNA POSUDA ZA  GLAVENJE | </a:t>
            </a:r>
            <a:r>
              <a:rPr sz="550" spc="-5" dirty="0">
                <a:solidFill>
                  <a:srgbClr val="A6A9AC"/>
                </a:solidFill>
                <a:latin typeface="Arial"/>
                <a:cs typeface="Arial"/>
              </a:rPr>
              <a:t>LAMPA </a:t>
            </a:r>
            <a:r>
              <a:rPr sz="550" dirty="0">
                <a:solidFill>
                  <a:srgbClr val="A6A9AC"/>
                </a:solidFill>
                <a:latin typeface="Arial"/>
                <a:cs typeface="Arial"/>
              </a:rPr>
              <a:t>ZA GREJANJE | HOT </a:t>
            </a:r>
            <a:r>
              <a:rPr sz="550" spc="-5" dirty="0">
                <a:solidFill>
                  <a:srgbClr val="A6A9AC"/>
                </a:solidFill>
                <a:latin typeface="Arial"/>
                <a:cs typeface="Arial"/>
              </a:rPr>
              <a:t>DISPLEJ </a:t>
            </a:r>
            <a:r>
              <a:rPr sz="550" dirty="0">
                <a:solidFill>
                  <a:srgbClr val="A6A9AC"/>
                </a:solidFill>
                <a:latin typeface="Arial"/>
                <a:cs typeface="Arial"/>
              </a:rPr>
              <a:t>| PLOČA ZA  GRIJANJE KABINA | KUHALICA ZA GREJANJE</a:t>
            </a:r>
            <a:r>
              <a:rPr sz="550" spc="15" dirty="0">
                <a:solidFill>
                  <a:srgbClr val="A6A9AC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A6A9AC"/>
                </a:solidFill>
                <a:latin typeface="Arial"/>
                <a:cs typeface="Arial"/>
              </a:rPr>
              <a:t>TANJURA</a:t>
            </a:r>
            <a:endParaRPr sz="55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45007" y="7469633"/>
            <a:ext cx="1849120" cy="61404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00" spc="10" dirty="0">
                <a:solidFill>
                  <a:srgbClr val="00736A"/>
                </a:solidFill>
                <a:latin typeface="Arial"/>
                <a:cs typeface="Arial"/>
              </a:rPr>
              <a:t>MAŠINE ZA</a:t>
            </a:r>
            <a:r>
              <a:rPr sz="1100" spc="-15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sz="1100" spc="10" dirty="0">
                <a:solidFill>
                  <a:srgbClr val="00736A"/>
                </a:solidFill>
                <a:latin typeface="Arial"/>
                <a:cs typeface="Arial"/>
              </a:rPr>
              <a:t>PAKIRANJE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70"/>
              </a:spcBef>
            </a:pPr>
            <a:r>
              <a:rPr sz="600" spc="25" dirty="0">
                <a:solidFill>
                  <a:srgbClr val="00736A"/>
                </a:solidFill>
                <a:latin typeface="Arial"/>
                <a:cs typeface="Arial"/>
              </a:rPr>
              <a:t>STRANA </a:t>
            </a:r>
            <a:r>
              <a:rPr sz="600" spc="15" dirty="0">
                <a:solidFill>
                  <a:srgbClr val="00736A"/>
                </a:solidFill>
                <a:latin typeface="Arial"/>
                <a:cs typeface="Arial"/>
              </a:rPr>
              <a:t>357 </a:t>
            </a:r>
            <a:r>
              <a:rPr sz="600" spc="10" dirty="0">
                <a:solidFill>
                  <a:srgbClr val="00736A"/>
                </a:solidFill>
                <a:latin typeface="Arial"/>
                <a:cs typeface="Arial"/>
              </a:rPr>
              <a:t>-</a:t>
            </a:r>
            <a:r>
              <a:rPr sz="600" spc="-15" dirty="0">
                <a:solidFill>
                  <a:srgbClr val="00736A"/>
                </a:solidFill>
                <a:latin typeface="Arial"/>
                <a:cs typeface="Arial"/>
              </a:rPr>
              <a:t> </a:t>
            </a:r>
            <a:r>
              <a:rPr sz="600" spc="15" dirty="0">
                <a:solidFill>
                  <a:srgbClr val="00736A"/>
                </a:solidFill>
                <a:latin typeface="Arial"/>
                <a:cs typeface="Arial"/>
              </a:rPr>
              <a:t>367</a:t>
            </a:r>
            <a:endParaRPr sz="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A6A9AC"/>
                </a:solidFill>
                <a:latin typeface="Arial"/>
                <a:cs typeface="Arial"/>
              </a:rPr>
              <a:t>VAKUUMSKI MALOPRODAJNI MALOPRODAJA</a:t>
            </a:r>
            <a:r>
              <a:rPr sz="650" spc="10" dirty="0">
                <a:solidFill>
                  <a:srgbClr val="A6A9AC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A6A9AC"/>
                </a:solidFill>
                <a:latin typeface="Arial"/>
                <a:cs typeface="Arial"/>
              </a:rPr>
              <a:t>|</a:t>
            </a:r>
            <a:endParaRPr sz="6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54102" y="8184378"/>
            <a:ext cx="2466340" cy="116014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00" spc="10" dirty="0" smtClean="0">
                <a:solidFill>
                  <a:srgbClr val="643372"/>
                </a:solidFill>
                <a:latin typeface="Arial"/>
                <a:cs typeface="Arial"/>
              </a:rPr>
              <a:t>OPREMA</a:t>
            </a:r>
            <a:r>
              <a:rPr lang="hr-HR" sz="1100" spc="10" dirty="0" smtClean="0">
                <a:solidFill>
                  <a:srgbClr val="643372"/>
                </a:solidFill>
                <a:latin typeface="Arial"/>
                <a:cs typeface="Arial"/>
              </a:rPr>
              <a:t> ZA BAR</a:t>
            </a:r>
            <a:endParaRPr sz="1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550" spc="10" dirty="0">
                <a:solidFill>
                  <a:srgbClr val="643372"/>
                </a:solidFill>
                <a:latin typeface="Arial"/>
                <a:cs typeface="Arial"/>
              </a:rPr>
              <a:t>STRANICA </a:t>
            </a:r>
            <a:r>
              <a:rPr sz="550" spc="5" dirty="0">
                <a:solidFill>
                  <a:srgbClr val="643372"/>
                </a:solidFill>
                <a:latin typeface="Arial"/>
                <a:cs typeface="Arial"/>
              </a:rPr>
              <a:t>145 -</a:t>
            </a:r>
            <a:r>
              <a:rPr sz="550" spc="-2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643372"/>
                </a:solidFill>
                <a:latin typeface="Arial"/>
                <a:cs typeface="Arial"/>
              </a:rPr>
              <a:t>183</a:t>
            </a:r>
            <a:endParaRPr sz="550" dirty="0">
              <a:latin typeface="Arial"/>
              <a:cs typeface="Arial"/>
            </a:endParaRPr>
          </a:p>
          <a:p>
            <a:pPr marL="12700" marR="5080">
              <a:lnSpc>
                <a:spcPct val="191900"/>
              </a:lnSpc>
              <a:spcBef>
                <a:spcPts val="325"/>
              </a:spcBef>
            </a:pPr>
            <a:r>
              <a:rPr sz="650" spc="-10" dirty="0">
                <a:solidFill>
                  <a:srgbClr val="A6A9AC"/>
                </a:solidFill>
                <a:latin typeface="Arial"/>
                <a:cs typeface="Arial"/>
              </a:rPr>
              <a:t>AUTOMATSKI SOKOVNIK ZA </a:t>
            </a:r>
            <a:r>
              <a:rPr sz="650" spc="-15" dirty="0">
                <a:solidFill>
                  <a:srgbClr val="A6A9AC"/>
                </a:solidFill>
                <a:latin typeface="Arial"/>
                <a:cs typeface="Arial"/>
              </a:rPr>
              <a:t>NARANČASTE </a:t>
            </a:r>
            <a:r>
              <a:rPr sz="650" spc="-5" dirty="0">
                <a:solidFill>
                  <a:srgbClr val="A6A9AC"/>
                </a:solidFill>
                <a:latin typeface="Arial"/>
                <a:cs typeface="Arial"/>
              </a:rPr>
              <a:t>| </a:t>
            </a:r>
            <a:r>
              <a:rPr sz="650" spc="-10" dirty="0">
                <a:solidFill>
                  <a:srgbClr val="A6A9AC"/>
                </a:solidFill>
                <a:latin typeface="Arial"/>
                <a:cs typeface="Arial"/>
              </a:rPr>
              <a:t>BLEND </a:t>
            </a:r>
            <a:r>
              <a:rPr sz="650" spc="-5" dirty="0">
                <a:solidFill>
                  <a:srgbClr val="A6A9AC"/>
                </a:solidFill>
                <a:latin typeface="Arial"/>
                <a:cs typeface="Arial"/>
              </a:rPr>
              <a:t>| </a:t>
            </a:r>
            <a:r>
              <a:rPr sz="650" spc="-15" dirty="0">
                <a:solidFill>
                  <a:srgbClr val="A6A9AC"/>
                </a:solidFill>
                <a:latin typeface="Arial"/>
                <a:cs typeface="Arial"/>
              </a:rPr>
              <a:t>CITRUS  </a:t>
            </a:r>
            <a:r>
              <a:rPr sz="650" spc="-10" dirty="0">
                <a:solidFill>
                  <a:srgbClr val="A6A9AC"/>
                </a:solidFill>
                <a:latin typeface="Arial"/>
                <a:cs typeface="Arial"/>
              </a:rPr>
              <a:t>SOKOVNIK </a:t>
            </a:r>
            <a:r>
              <a:rPr sz="650" spc="-5" dirty="0">
                <a:solidFill>
                  <a:srgbClr val="A6A9AC"/>
                </a:solidFill>
                <a:latin typeface="Arial"/>
                <a:cs typeface="Arial"/>
              </a:rPr>
              <a:t>| </a:t>
            </a:r>
            <a:r>
              <a:rPr sz="650" spc="-10" dirty="0">
                <a:solidFill>
                  <a:srgbClr val="A6A9AC"/>
                </a:solidFill>
                <a:latin typeface="Arial"/>
                <a:cs typeface="Arial"/>
              </a:rPr>
              <a:t>MLIN ZA KAFU </a:t>
            </a:r>
            <a:r>
              <a:rPr sz="650" spc="-5" dirty="0">
                <a:solidFill>
                  <a:srgbClr val="A6A9AC"/>
                </a:solidFill>
                <a:latin typeface="Arial"/>
                <a:cs typeface="Arial"/>
              </a:rPr>
              <a:t>| </a:t>
            </a:r>
            <a:r>
              <a:rPr sz="650" spc="-15" dirty="0">
                <a:solidFill>
                  <a:srgbClr val="A6A9AC"/>
                </a:solidFill>
                <a:latin typeface="Arial"/>
                <a:cs typeface="Arial"/>
              </a:rPr>
              <a:t>DOPUNA </a:t>
            </a:r>
            <a:r>
              <a:rPr sz="650" spc="-10" dirty="0">
                <a:solidFill>
                  <a:srgbClr val="A6A9AC"/>
                </a:solidFill>
                <a:latin typeface="Arial"/>
                <a:cs typeface="Arial"/>
              </a:rPr>
              <a:t>ZA PIĆE ZA KAFU </a:t>
            </a:r>
            <a:r>
              <a:rPr sz="650" spc="-5" dirty="0">
                <a:solidFill>
                  <a:srgbClr val="A6A9AC"/>
                </a:solidFill>
                <a:latin typeface="Arial"/>
                <a:cs typeface="Arial"/>
              </a:rPr>
              <a:t>|  </a:t>
            </a:r>
            <a:r>
              <a:rPr sz="650" spc="-10" dirty="0">
                <a:solidFill>
                  <a:srgbClr val="A6A9AC"/>
                </a:solidFill>
                <a:latin typeface="Arial"/>
                <a:cs typeface="Arial"/>
              </a:rPr>
              <a:t>MJEŠALICA ZA PIĆE </a:t>
            </a:r>
            <a:r>
              <a:rPr sz="650" spc="-5" dirty="0">
                <a:solidFill>
                  <a:srgbClr val="A6A9AC"/>
                </a:solidFill>
                <a:latin typeface="Arial"/>
                <a:cs typeface="Arial"/>
              </a:rPr>
              <a:t>| </a:t>
            </a:r>
            <a:r>
              <a:rPr sz="650" spc="-10" dirty="0">
                <a:solidFill>
                  <a:srgbClr val="A6A9AC"/>
                </a:solidFill>
                <a:latin typeface="Arial"/>
                <a:cs typeface="Arial"/>
              </a:rPr>
              <a:t>ESPRESSO MAŠINA </a:t>
            </a:r>
            <a:r>
              <a:rPr sz="650" spc="-5" dirty="0">
                <a:solidFill>
                  <a:srgbClr val="A6A9AC"/>
                </a:solidFill>
                <a:latin typeface="Arial"/>
                <a:cs typeface="Arial"/>
              </a:rPr>
              <a:t>| </a:t>
            </a:r>
            <a:r>
              <a:rPr sz="650" spc="-15" dirty="0">
                <a:solidFill>
                  <a:srgbClr val="A6A9AC"/>
                </a:solidFill>
                <a:latin typeface="Arial"/>
                <a:cs typeface="Arial"/>
              </a:rPr>
              <a:t>DOSTAVAČ </a:t>
            </a:r>
            <a:r>
              <a:rPr sz="650" spc="-10" dirty="0">
                <a:solidFill>
                  <a:srgbClr val="A6A9AC"/>
                </a:solidFill>
                <a:latin typeface="Arial"/>
                <a:cs typeface="Arial"/>
              </a:rPr>
              <a:t>TOPLE  VODE </a:t>
            </a:r>
            <a:r>
              <a:rPr sz="650" spc="-5" dirty="0">
                <a:solidFill>
                  <a:srgbClr val="A6A9AC"/>
                </a:solidFill>
                <a:latin typeface="Arial"/>
                <a:cs typeface="Arial"/>
              </a:rPr>
              <a:t>|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45007" y="8765099"/>
            <a:ext cx="2337435" cy="7778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00" spc="5" dirty="0">
                <a:solidFill>
                  <a:srgbClr val="9A9EA1"/>
                </a:solidFill>
                <a:latin typeface="Arial"/>
                <a:cs typeface="Arial"/>
              </a:rPr>
              <a:t>NEHRĐAJUĆI</a:t>
            </a:r>
            <a:r>
              <a:rPr sz="1100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1100" spc="5" dirty="0">
                <a:solidFill>
                  <a:srgbClr val="9A9EA1"/>
                </a:solidFill>
                <a:latin typeface="Arial"/>
                <a:cs typeface="Arial"/>
              </a:rPr>
              <a:t>ČELIK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70"/>
              </a:spcBef>
            </a:pPr>
            <a:r>
              <a:rPr sz="600" spc="25" dirty="0">
                <a:solidFill>
                  <a:srgbClr val="9A9EA1"/>
                </a:solidFill>
                <a:latin typeface="Arial"/>
                <a:cs typeface="Arial"/>
              </a:rPr>
              <a:t>STRANA </a:t>
            </a:r>
            <a:r>
              <a:rPr sz="600" spc="15" dirty="0">
                <a:solidFill>
                  <a:srgbClr val="9A9EA1"/>
                </a:solidFill>
                <a:latin typeface="Arial"/>
                <a:cs typeface="Arial"/>
              </a:rPr>
              <a:t>369 </a:t>
            </a:r>
            <a:r>
              <a:rPr sz="600" spc="10" dirty="0">
                <a:solidFill>
                  <a:srgbClr val="9A9EA1"/>
                </a:solidFill>
                <a:latin typeface="Arial"/>
                <a:cs typeface="Arial"/>
              </a:rPr>
              <a:t>-</a:t>
            </a:r>
            <a:r>
              <a:rPr sz="600" spc="-15" dirty="0">
                <a:solidFill>
                  <a:srgbClr val="9A9EA1"/>
                </a:solidFill>
                <a:latin typeface="Arial"/>
                <a:cs typeface="Arial"/>
              </a:rPr>
              <a:t> </a:t>
            </a:r>
            <a:r>
              <a:rPr sz="600" spc="15" dirty="0">
                <a:solidFill>
                  <a:srgbClr val="9A9EA1"/>
                </a:solidFill>
                <a:latin typeface="Arial"/>
                <a:cs typeface="Arial"/>
              </a:rPr>
              <a:t>381</a:t>
            </a:r>
            <a:endParaRPr sz="600">
              <a:latin typeface="Arial"/>
              <a:cs typeface="Arial"/>
            </a:endParaRPr>
          </a:p>
          <a:p>
            <a:pPr marL="12700" marR="5080">
              <a:lnSpc>
                <a:spcPct val="227300"/>
              </a:lnSpc>
              <a:spcBef>
                <a:spcPts val="290"/>
              </a:spcBef>
            </a:pPr>
            <a:r>
              <a:rPr sz="550" spc="5" dirty="0">
                <a:solidFill>
                  <a:srgbClr val="A6A9AC"/>
                </a:solidFill>
                <a:latin typeface="Arial"/>
                <a:cs typeface="Arial"/>
              </a:rPr>
              <a:t>POKRETNI STROJ ZA STROJEVE </a:t>
            </a:r>
            <a:r>
              <a:rPr sz="550" dirty="0">
                <a:solidFill>
                  <a:srgbClr val="A6A9AC"/>
                </a:solidFill>
                <a:latin typeface="Arial"/>
                <a:cs typeface="Arial"/>
              </a:rPr>
              <a:t>| </a:t>
            </a:r>
            <a:r>
              <a:rPr sz="550" spc="5" dirty="0">
                <a:solidFill>
                  <a:srgbClr val="A6A9AC"/>
                </a:solidFill>
                <a:latin typeface="Arial"/>
                <a:cs typeface="Arial"/>
              </a:rPr>
              <a:t>KOLICA ZA </a:t>
            </a:r>
            <a:r>
              <a:rPr sz="550" dirty="0">
                <a:solidFill>
                  <a:srgbClr val="A6A9AC"/>
                </a:solidFill>
                <a:latin typeface="Arial"/>
                <a:cs typeface="Arial"/>
              </a:rPr>
              <a:t>ČIŠĆENJE </a:t>
            </a:r>
            <a:r>
              <a:rPr sz="550" spc="5" dirty="0">
                <a:solidFill>
                  <a:srgbClr val="A6A9AC"/>
                </a:solidFill>
                <a:latin typeface="Arial"/>
                <a:cs typeface="Arial"/>
              </a:rPr>
              <a:t>SERVISNA  KOLICA </a:t>
            </a:r>
            <a:r>
              <a:rPr sz="550" dirty="0">
                <a:solidFill>
                  <a:srgbClr val="A6A9AC"/>
                </a:solidFill>
                <a:latin typeface="Arial"/>
                <a:cs typeface="Arial"/>
              </a:rPr>
              <a:t>| </a:t>
            </a:r>
            <a:r>
              <a:rPr sz="550" spc="5" dirty="0">
                <a:solidFill>
                  <a:srgbClr val="A6A9AC"/>
                </a:solidFill>
                <a:latin typeface="Arial"/>
                <a:cs typeface="Arial"/>
              </a:rPr>
              <a:t>KOLICA ZA PLOČE </a:t>
            </a:r>
            <a:r>
              <a:rPr sz="550" dirty="0">
                <a:solidFill>
                  <a:srgbClr val="A6A9AC"/>
                </a:solidFill>
                <a:latin typeface="Arial"/>
                <a:cs typeface="Arial"/>
              </a:rPr>
              <a:t>|</a:t>
            </a:r>
            <a:r>
              <a:rPr sz="550" spc="-25" dirty="0">
                <a:solidFill>
                  <a:srgbClr val="A6A9AC"/>
                </a:solidFill>
                <a:latin typeface="Arial"/>
                <a:cs typeface="Arial"/>
              </a:rPr>
              <a:t> </a:t>
            </a:r>
            <a:r>
              <a:rPr sz="550" spc="5" dirty="0">
                <a:solidFill>
                  <a:srgbClr val="A6A9AC"/>
                </a:solidFill>
                <a:latin typeface="Arial"/>
                <a:cs typeface="Arial"/>
              </a:rPr>
              <a:t>WORKBENCH</a:t>
            </a:r>
            <a:endParaRPr sz="55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97096" y="708660"/>
            <a:ext cx="2857499" cy="22467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0" y="5948171"/>
            <a:ext cx="7772400" cy="1080770"/>
            <a:chOff x="0" y="5948171"/>
            <a:chExt cx="7772400" cy="1080770"/>
          </a:xfrm>
        </p:grpSpPr>
        <p:sp>
          <p:nvSpPr>
            <p:cNvPr id="14" name="object 14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889247" y="5948171"/>
              <a:ext cx="3883151" cy="108051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481584" y="7566660"/>
              <a:ext cx="1991867" cy="180898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2895600" y="7571232"/>
              <a:ext cx="1981200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9" name="object 29"/>
            <p:cNvSpPr/>
            <p:nvPr/>
          </p:nvSpPr>
          <p:spPr>
            <a:xfrm>
              <a:off x="5303520" y="7571232"/>
              <a:ext cx="1981200" cy="1799844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939797" y="1728713"/>
            <a:ext cx="1635760" cy="79380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SALAMANDER</a:t>
            </a:r>
            <a:endParaRPr sz="1850" dirty="0">
              <a:latin typeface="Arial"/>
              <a:cs typeface="Arial"/>
            </a:endParaRPr>
          </a:p>
          <a:p>
            <a:pPr marL="247015">
              <a:lnSpc>
                <a:spcPct val="100000"/>
              </a:lnSpc>
              <a:spcBef>
                <a:spcPts val="131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VISEĆI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2,2</a:t>
            </a:r>
            <a:r>
              <a:rPr sz="850" spc="-3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KW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434092" y="9488137"/>
            <a:ext cx="1728707" cy="273793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75"/>
              </a:spcBef>
            </a:pP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Roštilj </a:t>
            </a: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od salamandera se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lako </a:t>
            </a:r>
            <a:r>
              <a:rPr sz="650" spc="20" dirty="0">
                <a:solidFill>
                  <a:srgbClr val="FFFFFF"/>
                </a:solidFill>
                <a:latin typeface="Arial"/>
                <a:cs typeface="Arial"/>
              </a:rPr>
              <a:t>može</a:t>
            </a:r>
            <a:r>
              <a:rPr sz="65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objesiti</a:t>
            </a:r>
            <a:endParaRPr sz="650" dirty="0">
              <a:latin typeface="Arial"/>
              <a:cs typeface="Arial"/>
            </a:endParaRPr>
          </a:p>
          <a:p>
            <a:pPr marL="88265" algn="ctr">
              <a:lnSpc>
                <a:spcPct val="100000"/>
              </a:lnSpc>
              <a:spcBef>
                <a:spcPts val="35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zidu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062769" y="9493512"/>
            <a:ext cx="1315720" cy="218650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650" dirty="0">
                <a:solidFill>
                  <a:srgbClr val="FFFFFF"/>
                </a:solidFill>
                <a:latin typeface="Arial"/>
                <a:cs typeface="Arial"/>
              </a:rPr>
              <a:t>Rešetka od nehrđajućeg čelika, </a:t>
            </a:r>
            <a:r>
              <a:rPr sz="650" dirty="0" err="1">
                <a:solidFill>
                  <a:srgbClr val="FFFFFF"/>
                </a:solidFill>
                <a:latin typeface="Arial"/>
                <a:cs typeface="Arial"/>
              </a:rPr>
              <a:t>sa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FFFFFF"/>
                </a:solidFill>
                <a:latin typeface="Arial"/>
                <a:cs typeface="Arial"/>
              </a:rPr>
              <a:t>izolacijom</a:t>
            </a:r>
            <a:r>
              <a:rPr lang="hr-HR" sz="650" spc="-5" dirty="0" smtClean="0">
                <a:solidFill>
                  <a:srgbClr val="FFFFFF"/>
                </a:solidFill>
                <a:latin typeface="Arial"/>
                <a:cs typeface="Arial"/>
              </a:rPr>
              <a:t> b</a:t>
            </a:r>
            <a:r>
              <a:rPr sz="650" spc="-5" dirty="0" err="1" smtClean="0">
                <a:solidFill>
                  <a:srgbClr val="FFFFFF"/>
                </a:solidFill>
                <a:latin typeface="Arial"/>
                <a:cs typeface="Arial"/>
              </a:rPr>
              <a:t>akelitne</a:t>
            </a:r>
            <a:r>
              <a:rPr sz="65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ručke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77678" y="9509676"/>
            <a:ext cx="1564005" cy="220573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Veoma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jednostavan </a:t>
            </a: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za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upotrebu roštilj </a:t>
            </a: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sa</a:t>
            </a:r>
            <a:r>
              <a:rPr sz="65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salamanderom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3192158"/>
            <a:ext cx="2096770" cy="118622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Profesionalni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roštilj od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daždevnjaka</a:t>
            </a:r>
            <a:endParaRPr sz="650" dirty="0">
              <a:latin typeface="Arial"/>
              <a:cs typeface="Arial"/>
            </a:endParaRPr>
          </a:p>
          <a:p>
            <a:pPr marL="12700" marR="313690">
              <a:lnSpc>
                <a:spcPts val="1400"/>
              </a:lnSpc>
              <a:spcBef>
                <a:spcPts val="10"/>
              </a:spcBef>
            </a:pP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savršenu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roštiljanje,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gratiniranje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zagrijavanje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Lijep američki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dizajn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5"/>
              </a:spcBef>
            </a:pP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Konstrukcija od nehrđajućeg čelika teške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radne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snage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5"/>
              </a:spcBef>
            </a:pP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Trajni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grijaći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elementi od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legure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indikatorom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temperature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Moćan uređaj za lako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pečenje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na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roštilju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4436508"/>
            <a:ext cx="2726958" cy="83189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Beskonačni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prekidač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 kontinuiranom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funkcijom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Podesiva mreža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od nehrđajućeg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čelika za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bilo koji optimalan</a:t>
            </a:r>
            <a:r>
              <a:rPr sz="65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položaj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2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Inox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ladica 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mrvice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dnu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Izolacijske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bakelitne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ručke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rešetki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od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2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Može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 lako objesiti ili postaviti na</a:t>
            </a:r>
            <a:r>
              <a:rPr sz="650" spc="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stol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5322315"/>
            <a:ext cx="47307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Lako se</a:t>
            </a:r>
            <a:r>
              <a:rPr sz="650" spc="-6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9687" y="3630638"/>
            <a:ext cx="1047990" cy="1813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5" dirty="0" err="1" smtClean="0">
                <a:solidFill>
                  <a:srgbClr val="ECCA17"/>
                </a:solidFill>
                <a:latin typeface="Arial"/>
                <a:cs typeface="Arial"/>
              </a:rPr>
              <a:t>Bruto</a:t>
            </a:r>
            <a:r>
              <a:rPr sz="650" spc="-95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 </a:t>
            </a:r>
            <a:r>
              <a:rPr sz="650" spc="-10" dirty="0" err="1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pakiranja  Ambalažni</a:t>
            </a:r>
            <a:r>
              <a:rPr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materijal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Tarifni broj</a:t>
            </a: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EAN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ECCA17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45289" y="3633754"/>
            <a:ext cx="1204595" cy="1809084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2200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18,0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20,0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V390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Š580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D390 mm </a:t>
            </a:r>
            <a:endParaRPr lang="hr-HR" sz="650" spc="-10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V420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Š640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D540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0,15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85141090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8719632121848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09300059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0" y="5948171"/>
            <a:ext cx="7772400" cy="1080770"/>
            <a:chOff x="0" y="5948171"/>
            <a:chExt cx="7772400" cy="1080770"/>
          </a:xfrm>
        </p:grpSpPr>
        <p:sp>
          <p:nvSpPr>
            <p:cNvPr id="13" name="object 13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889247" y="5948171"/>
              <a:ext cx="3883151" cy="108051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4098035" y="708660"/>
            <a:ext cx="2980943" cy="212597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481584" y="7566660"/>
              <a:ext cx="1991867" cy="180898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2895600" y="7571232"/>
              <a:ext cx="1981200" cy="1799844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9" name="object 29"/>
            <p:cNvSpPr/>
            <p:nvPr/>
          </p:nvSpPr>
          <p:spPr>
            <a:xfrm>
              <a:off x="5303520" y="7571232"/>
              <a:ext cx="1981200" cy="1799844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939797" y="1728713"/>
            <a:ext cx="1635760" cy="79380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SALAMANDER</a:t>
            </a:r>
            <a:endParaRPr sz="1850" dirty="0">
              <a:latin typeface="Arial"/>
              <a:cs typeface="Arial"/>
            </a:endParaRPr>
          </a:p>
          <a:p>
            <a:pPr marL="248285">
              <a:lnSpc>
                <a:spcPct val="100000"/>
              </a:lnSpc>
              <a:spcBef>
                <a:spcPts val="131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VISEĆI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3,6</a:t>
            </a:r>
            <a:r>
              <a:rPr sz="850" spc="-4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KW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434093" y="9488137"/>
            <a:ext cx="1372870" cy="222497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75"/>
              </a:spcBef>
            </a:pP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Roštilj </a:t>
            </a: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od salamandera se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lako </a:t>
            </a:r>
            <a:r>
              <a:rPr sz="650" spc="20" dirty="0" err="1">
                <a:solidFill>
                  <a:srgbClr val="FFFFFF"/>
                </a:solidFill>
                <a:latin typeface="Arial"/>
                <a:cs typeface="Arial"/>
              </a:rPr>
              <a:t>može</a:t>
            </a:r>
            <a:r>
              <a:rPr sz="65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FFFFFF"/>
                </a:solidFill>
                <a:latin typeface="Arial"/>
                <a:cs typeface="Arial"/>
              </a:rPr>
              <a:t>objesiti</a:t>
            </a:r>
            <a:r>
              <a:rPr lang="hr-HR" sz="6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FFFFFF"/>
                </a:solidFill>
                <a:latin typeface="Arial"/>
                <a:cs typeface="Arial"/>
              </a:rPr>
              <a:t>na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zidu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062768" y="9493512"/>
            <a:ext cx="1737831" cy="269946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650" dirty="0">
                <a:solidFill>
                  <a:srgbClr val="FFFFFF"/>
                </a:solidFill>
                <a:latin typeface="Arial"/>
                <a:cs typeface="Arial"/>
              </a:rPr>
              <a:t>Rešetka od nehrđajućeg čelika, sa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izolacijom</a:t>
            </a:r>
            <a:endParaRPr sz="650" dirty="0">
              <a:latin typeface="Arial"/>
              <a:cs typeface="Arial"/>
            </a:endParaRPr>
          </a:p>
          <a:p>
            <a:pPr marL="434340">
              <a:lnSpc>
                <a:spcPct val="100000"/>
              </a:lnSpc>
              <a:spcBef>
                <a:spcPts val="350"/>
              </a:spcBef>
            </a:pPr>
            <a:r>
              <a:rPr lang="hr-HR" sz="650" spc="-5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650" spc="-5" dirty="0" err="1" smtClean="0">
                <a:solidFill>
                  <a:srgbClr val="FFFFFF"/>
                </a:solidFill>
                <a:latin typeface="Arial"/>
                <a:cs typeface="Arial"/>
              </a:rPr>
              <a:t>akelitne</a:t>
            </a:r>
            <a:r>
              <a:rPr sz="65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ručke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77678" y="9509676"/>
            <a:ext cx="1564005" cy="220573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Veoma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jednostavan </a:t>
            </a: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za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upotrebu roštilj </a:t>
            </a: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sa</a:t>
            </a:r>
            <a:r>
              <a:rPr sz="65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salamanderom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3192159"/>
            <a:ext cx="2096770" cy="116903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Profesionalni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roštilj od</a:t>
            </a: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daždevnjaka</a:t>
            </a:r>
            <a:endParaRPr sz="600" dirty="0">
              <a:latin typeface="Arial"/>
              <a:cs typeface="Arial"/>
            </a:endParaRPr>
          </a:p>
          <a:p>
            <a:pPr marL="12700" marR="313690">
              <a:lnSpc>
                <a:spcPts val="1400"/>
              </a:lnSpc>
              <a:spcBef>
                <a:spcPts val="10"/>
              </a:spcBef>
            </a:pP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savršenu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roštiljanje,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gratiniranje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zagrijavanje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Lijep američki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dizajn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5"/>
              </a:spcBef>
            </a:pP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Konstrukcija od nehrđajućeg čelika teške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radne </a:t>
            </a:r>
            <a:r>
              <a:rPr sz="600" spc="5" dirty="0" err="1">
                <a:solidFill>
                  <a:srgbClr val="221F1F"/>
                </a:solidFill>
                <a:latin typeface="Arial"/>
                <a:cs typeface="Arial"/>
              </a:rPr>
              <a:t>snage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0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5"/>
              </a:spcBef>
            </a:pPr>
            <a:r>
              <a:rPr sz="600" dirty="0" err="1" smtClean="0">
                <a:solidFill>
                  <a:srgbClr val="221F1F"/>
                </a:solidFill>
                <a:latin typeface="Arial"/>
                <a:cs typeface="Arial"/>
              </a:rPr>
              <a:t>Trajni</a:t>
            </a:r>
            <a:r>
              <a:rPr sz="60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grijaći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elementi od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legure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indikatorom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temperature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Moćan uređaj za lako </a:t>
            </a: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pečenje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na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roštilju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4436508"/>
            <a:ext cx="2643136" cy="83189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Beskonačni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prekidač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 kontinuiranom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funkcijom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Podesiva mreža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od nehrđajućeg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čelika za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bilo koji optimalan</a:t>
            </a:r>
            <a:r>
              <a:rPr sz="65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položaj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2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Inox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ladica 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mrvice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na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dnu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20"/>
              </a:spcBef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Izolacijske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bakelitne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ručke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rešetki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od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2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Može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 lako objesiti ili postaviti na</a:t>
            </a:r>
            <a:r>
              <a:rPr sz="650" spc="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stol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5322315"/>
            <a:ext cx="47307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Lako se</a:t>
            </a:r>
            <a:r>
              <a:rPr sz="650" spc="-6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9687" y="3630638"/>
            <a:ext cx="734695" cy="19670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 </a:t>
            </a:r>
            <a:r>
              <a:rPr sz="650" spc="-10" dirty="0" err="1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pakiranja  Ambalažni</a:t>
            </a:r>
            <a:r>
              <a:rPr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materijal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Tarifni broj</a:t>
            </a: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ECCA17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45289" y="3633754"/>
            <a:ext cx="1204595" cy="1809084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3600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28,0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30,0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V470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Š800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D450 mm </a:t>
            </a:r>
            <a:endParaRPr lang="hr-HR" sz="650" spc="-10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V500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Š870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D540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0,23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85141090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8719632121855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09300058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37888" y="443484"/>
            <a:ext cx="2395727" cy="26106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0" y="5948171"/>
            <a:ext cx="7772400" cy="1080770"/>
            <a:chOff x="0" y="5948171"/>
            <a:chExt cx="7772400" cy="1080770"/>
          </a:xfrm>
        </p:grpSpPr>
        <p:sp>
          <p:nvSpPr>
            <p:cNvPr id="14" name="object 14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889247" y="5948171"/>
              <a:ext cx="3883151" cy="108051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462533" y="7373873"/>
            <a:ext cx="2032000" cy="2022475"/>
            <a:chOff x="462533" y="7373873"/>
            <a:chExt cx="2032000" cy="2022475"/>
          </a:xfrm>
        </p:grpSpPr>
        <p:sp>
          <p:nvSpPr>
            <p:cNvPr id="23" name="object 23"/>
            <p:cNvSpPr/>
            <p:nvPr/>
          </p:nvSpPr>
          <p:spPr>
            <a:xfrm>
              <a:off x="489204" y="7399019"/>
              <a:ext cx="1979675" cy="197205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75487" y="7386827"/>
              <a:ext cx="2005964" cy="1996439"/>
            </a:xfrm>
            <a:custGeom>
              <a:avLst/>
              <a:gdLst/>
              <a:ahLst/>
              <a:cxnLst/>
              <a:rect l="l" t="t" r="r" b="b"/>
              <a:pathLst>
                <a:path w="2005964" h="1996440">
                  <a:moveTo>
                    <a:pt x="0" y="12192"/>
                  </a:moveTo>
                  <a:lnTo>
                    <a:pt x="0" y="1984247"/>
                  </a:lnTo>
                  <a:lnTo>
                    <a:pt x="0" y="1996440"/>
                  </a:lnTo>
                  <a:lnTo>
                    <a:pt x="13716" y="1996440"/>
                  </a:lnTo>
                  <a:lnTo>
                    <a:pt x="1993391" y="1996440"/>
                  </a:lnTo>
                  <a:lnTo>
                    <a:pt x="2005583" y="1996440"/>
                  </a:lnTo>
                  <a:lnTo>
                    <a:pt x="2005583" y="1984247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2895600" y="7571232"/>
              <a:ext cx="1981200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9" name="object 29"/>
            <p:cNvSpPr/>
            <p:nvPr/>
          </p:nvSpPr>
          <p:spPr>
            <a:xfrm>
              <a:off x="5303520" y="7571232"/>
              <a:ext cx="1981200" cy="1799844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939797" y="1728713"/>
            <a:ext cx="1668145" cy="79380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SALAMANDER</a:t>
            </a:r>
            <a:endParaRPr sz="1850" dirty="0">
              <a:latin typeface="Arial"/>
              <a:cs typeface="Arial"/>
            </a:endParaRPr>
          </a:p>
          <a:p>
            <a:pPr marL="441959">
              <a:lnSpc>
                <a:spcPct val="100000"/>
              </a:lnSpc>
              <a:spcBef>
                <a:spcPts val="1310"/>
              </a:spcBef>
            </a:pPr>
            <a:r>
              <a:rPr sz="850" spc="-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-10" dirty="0">
                <a:solidFill>
                  <a:srgbClr val="929498"/>
                </a:solidFill>
                <a:latin typeface="Arial"/>
                <a:cs typeface="Arial"/>
              </a:rPr>
              <a:t>DIZALO </a:t>
            </a:r>
            <a:r>
              <a:rPr sz="850" spc="-5" dirty="0">
                <a:solidFill>
                  <a:srgbClr val="929498"/>
                </a:solidFill>
                <a:latin typeface="Arial"/>
                <a:cs typeface="Arial"/>
              </a:rPr>
              <a:t>2,8</a:t>
            </a:r>
            <a:r>
              <a:rPr sz="850" spc="-5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-5" dirty="0">
                <a:solidFill>
                  <a:srgbClr val="929498"/>
                </a:solidFill>
                <a:latin typeface="Arial"/>
                <a:cs typeface="Arial"/>
              </a:rPr>
              <a:t>KW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08754" y="9477254"/>
            <a:ext cx="1336535" cy="260328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Dizalo </a:t>
            </a: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sa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ovjesom </a:t>
            </a: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za 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bilo</a:t>
            </a:r>
            <a:r>
              <a:rPr sz="6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koji</a:t>
            </a:r>
            <a:endParaRPr sz="650" dirty="0">
              <a:latin typeface="Arial"/>
              <a:cs typeface="Arial"/>
            </a:endParaRPr>
          </a:p>
          <a:p>
            <a:pPr marL="288290">
              <a:lnSpc>
                <a:spcPct val="100000"/>
              </a:lnSpc>
              <a:spcBef>
                <a:spcPts val="3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optimalni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položaj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341108" y="9486400"/>
            <a:ext cx="151193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Teška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konstrukcija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 nehrđajućeg</a:t>
            </a:r>
            <a:r>
              <a:rPr sz="65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6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933189" y="9506405"/>
            <a:ext cx="1523365" cy="217367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dirty="0">
                <a:solidFill>
                  <a:srgbClr val="FFFFFF"/>
                </a:solidFill>
                <a:latin typeface="Arial"/>
                <a:cs typeface="Arial"/>
              </a:rPr>
              <a:t>Posuda za mrvice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od nehrđajućeg </a:t>
            </a:r>
            <a:r>
              <a:rPr sz="650" dirty="0">
                <a:solidFill>
                  <a:srgbClr val="FFFFFF"/>
                </a:solidFill>
                <a:latin typeface="Arial"/>
                <a:cs typeface="Arial"/>
              </a:rPr>
              <a:t>čelika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lako </a:t>
            </a:r>
            <a:r>
              <a:rPr sz="650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FFFFF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168920"/>
            <a:ext cx="2347595" cy="48731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Profesionalni roštilj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salamandera sa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sistemom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dizala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7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Savršen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roštiljanje,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gratiniranje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zagrijavanje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Lijep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američki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dizajn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3707647"/>
            <a:ext cx="2325370" cy="116698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10"/>
              </a:spcBef>
            </a:pP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Konstrukcija od nehrđajućeg čelika teške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radne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snage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10"/>
              </a:spcBef>
            </a:pP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Trajni</a:t>
            </a:r>
            <a:r>
              <a:rPr lang="hr-HR"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grijaći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elementi od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legure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Polirani reflektor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optimalnu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raspodjelu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toplote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0"/>
              </a:spcBef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indikatorom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Moćan uređaj za lako pečenje na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roštilju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660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Beskonačni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prekidač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 kontinuiranom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funkcijom</a:t>
            </a:r>
            <a:endParaRPr sz="650" dirty="0">
              <a:latin typeface="Arial"/>
              <a:cs typeface="Arial"/>
            </a:endParaRPr>
          </a:p>
        </p:txBody>
      </p:sp>
      <p:graphicFrame>
        <p:nvGraphicFramePr>
          <p:cNvPr id="34" name="object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440991"/>
              </p:ext>
            </p:extLst>
          </p:nvPr>
        </p:nvGraphicFramePr>
        <p:xfrm>
          <a:off x="709633" y="4922530"/>
          <a:ext cx="6051579" cy="74701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42848"/>
                <a:gridCol w="2022063"/>
                <a:gridCol w="2886668"/>
              </a:tblGrid>
              <a:tr h="130766">
                <a:tc>
                  <a:txBody>
                    <a:bodyPr/>
                    <a:lstStyle/>
                    <a:p>
                      <a:pPr marL="2032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650" spc="-10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Ambalažni </a:t>
                      </a:r>
                      <a:r>
                        <a:rPr sz="650" spc="-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materijal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10160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650" spc="1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Kartonska </a:t>
                      </a:r>
                      <a:r>
                        <a:rPr sz="650" spc="10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kutija </a:t>
                      </a:r>
                      <a:r>
                        <a:rPr sz="650" spc="1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650" spc="-1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10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pjenom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9525" marB="0"/>
                </a:tc>
                <a:tc>
                  <a:txBody>
                    <a:bodyPr/>
                    <a:lstStyle/>
                    <a:p>
                      <a:pPr marL="720090">
                        <a:lnSpc>
                          <a:spcPts val="540"/>
                        </a:lnSpc>
                      </a:pP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Podignite s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ovjesom za bilo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koji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optimalni položaj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71453">
                <a:tc>
                  <a:txBody>
                    <a:bodyPr/>
                    <a:lstStyle/>
                    <a:p>
                      <a:pPr marL="2032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lang="hr-HR" sz="650" spc="-10" dirty="0" smtClean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Tarifni broj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44450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650" spc="-1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85141090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0480" marB="0"/>
                </a:tc>
                <a:tc>
                  <a:txBody>
                    <a:bodyPr/>
                    <a:lstStyle/>
                    <a:p>
                      <a:pPr marL="72009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650" spc="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Mreža </a:t>
                      </a:r>
                      <a:r>
                        <a:rPr sz="650" spc="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od </a:t>
                      </a:r>
                      <a:r>
                        <a:rPr sz="65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nehrđajućeg </a:t>
                      </a:r>
                      <a:r>
                        <a:rPr sz="650" spc="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čelika za </a:t>
                      </a:r>
                      <a:r>
                        <a:rPr sz="65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postavljanje</a:t>
                      </a:r>
                      <a:r>
                        <a:rPr sz="650" spc="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proizvoda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22860" marB="0"/>
                </a:tc>
              </a:tr>
              <a:tr h="169210">
                <a:tc>
                  <a:txBody>
                    <a:bodyPr/>
                    <a:lstStyle/>
                    <a:p>
                      <a:pPr marL="2032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650" spc="-10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EAN kod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7465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8719632121862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marL="72009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50" spc="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Plitica za mrvice od </a:t>
                      </a:r>
                      <a:r>
                        <a:rPr sz="65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nehrđajućeg </a:t>
                      </a:r>
                      <a:r>
                        <a:rPr sz="650" spc="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čelika na dnu</a:t>
                      </a:r>
                      <a:r>
                        <a:rPr sz="650" spc="3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Izolacijska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29845" marB="0"/>
                </a:tc>
              </a:tr>
              <a:tr h="151206">
                <a:tc>
                  <a:txBody>
                    <a:bodyPr/>
                    <a:lstStyle/>
                    <a:p>
                      <a:pPr marL="20320">
                        <a:lnSpc>
                          <a:spcPts val="725"/>
                        </a:lnSpc>
                        <a:spcBef>
                          <a:spcPts val="365"/>
                        </a:spcBef>
                      </a:pPr>
                      <a:r>
                        <a:rPr sz="650" spc="-5" dirty="0" err="1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Broj</a:t>
                      </a:r>
                      <a:r>
                        <a:rPr sz="650" spc="-10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hr-HR" sz="650" spc="-5" dirty="0" smtClean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artikla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46355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50" spc="-1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09300061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720090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650" spc="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ručka od </a:t>
                      </a:r>
                      <a:r>
                        <a:rPr sz="65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bakelitna </a:t>
                      </a:r>
                      <a:r>
                        <a:rPr sz="650" spc="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na </a:t>
                      </a:r>
                      <a:r>
                        <a:rPr sz="650" spc="5" dirty="0" err="1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vrhu</a:t>
                      </a:r>
                      <a:r>
                        <a:rPr sz="650" spc="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endParaRPr lang="hr-HR" sz="650" spc="5" dirty="0" smtClean="0">
                        <a:solidFill>
                          <a:srgbClr val="221F1F"/>
                        </a:solidFill>
                        <a:latin typeface="Arial"/>
                        <a:cs typeface="Arial"/>
                      </a:endParaRPr>
                    </a:p>
                    <a:p>
                      <a:pPr marL="720090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650" spc="5" dirty="0" err="1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Postolja</a:t>
                      </a:r>
                      <a:r>
                        <a:rPr sz="650" spc="5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na četiri gumene noge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39369" marB="0"/>
                </a:tc>
              </a:tr>
            </a:tbl>
          </a:graphicData>
        </a:graphic>
      </p:graphicFrame>
      <p:sp>
        <p:nvSpPr>
          <p:cNvPr id="35" name="object 35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9687" y="3630638"/>
            <a:ext cx="1064182" cy="11386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5" dirty="0" err="1" smtClean="0">
                <a:solidFill>
                  <a:srgbClr val="ECCA17"/>
                </a:solidFill>
                <a:latin typeface="Arial"/>
                <a:cs typeface="Arial"/>
              </a:rPr>
              <a:t>Bruto</a:t>
            </a:r>
            <a:r>
              <a:rPr sz="650" spc="-95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 </a:t>
            </a:r>
            <a:r>
              <a:rPr sz="650" spc="-10" dirty="0" err="1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</a:t>
            </a:r>
            <a:r>
              <a:rPr sz="650" spc="-3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45289" y="3680992"/>
            <a:ext cx="1204595" cy="112017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2800</a:t>
            </a:r>
            <a:r>
              <a:rPr sz="650" spc="-10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W</a:t>
            </a:r>
            <a:endParaRPr sz="650" dirty="0">
              <a:latin typeface="Arial"/>
              <a:cs typeface="Arial"/>
            </a:endParaRPr>
          </a:p>
          <a:p>
            <a:pPr marL="12700" marR="469900">
              <a:lnSpc>
                <a:spcPct val="146200"/>
              </a:lnSpc>
              <a:spcBef>
                <a:spcPts val="12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</a:t>
            </a:r>
            <a:r>
              <a:rPr sz="650" spc="-8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1faza  39,0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40,0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5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V530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Š450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D450 mm </a:t>
            </a:r>
            <a:endParaRPr lang="hr-HR" sz="650" spc="-10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55"/>
              </a:spcBef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V500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Š590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D600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0,18 cbm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0" y="5948171"/>
            <a:ext cx="7772400" cy="1080770"/>
            <a:chOff x="0" y="5948171"/>
            <a:chExt cx="7772400" cy="1080770"/>
          </a:xfrm>
        </p:grpSpPr>
        <p:sp>
          <p:nvSpPr>
            <p:cNvPr id="13" name="object 13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889247" y="5948171"/>
              <a:ext cx="3883151" cy="108051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4218432" y="513588"/>
            <a:ext cx="2777142" cy="254050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462533" y="7373873"/>
            <a:ext cx="2032000" cy="2022475"/>
            <a:chOff x="462533" y="7373873"/>
            <a:chExt cx="2032000" cy="2022475"/>
          </a:xfrm>
        </p:grpSpPr>
        <p:sp>
          <p:nvSpPr>
            <p:cNvPr id="23" name="object 23"/>
            <p:cNvSpPr/>
            <p:nvPr/>
          </p:nvSpPr>
          <p:spPr>
            <a:xfrm>
              <a:off x="489204" y="7399019"/>
              <a:ext cx="1979675" cy="197205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75487" y="7386827"/>
              <a:ext cx="2005964" cy="1996439"/>
            </a:xfrm>
            <a:custGeom>
              <a:avLst/>
              <a:gdLst/>
              <a:ahLst/>
              <a:cxnLst/>
              <a:rect l="l" t="t" r="r" b="b"/>
              <a:pathLst>
                <a:path w="2005964" h="1996440">
                  <a:moveTo>
                    <a:pt x="0" y="12192"/>
                  </a:moveTo>
                  <a:lnTo>
                    <a:pt x="0" y="1984247"/>
                  </a:lnTo>
                  <a:lnTo>
                    <a:pt x="0" y="1996440"/>
                  </a:lnTo>
                  <a:lnTo>
                    <a:pt x="13716" y="1996440"/>
                  </a:lnTo>
                  <a:lnTo>
                    <a:pt x="1993391" y="1996440"/>
                  </a:lnTo>
                  <a:lnTo>
                    <a:pt x="2005583" y="1996440"/>
                  </a:lnTo>
                  <a:lnTo>
                    <a:pt x="2005583" y="1984247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2895600" y="7571232"/>
              <a:ext cx="1981200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9" name="object 29"/>
            <p:cNvSpPr/>
            <p:nvPr/>
          </p:nvSpPr>
          <p:spPr>
            <a:xfrm>
              <a:off x="5303520" y="7571232"/>
              <a:ext cx="1981200" cy="1799844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939797" y="1728713"/>
            <a:ext cx="1667510" cy="79380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SALAMANDER</a:t>
            </a:r>
            <a:endParaRPr sz="1850" dirty="0">
              <a:latin typeface="Arial"/>
              <a:cs typeface="Arial"/>
            </a:endParaRPr>
          </a:p>
          <a:p>
            <a:pPr marL="443865">
              <a:lnSpc>
                <a:spcPct val="100000"/>
              </a:lnSpc>
              <a:spcBef>
                <a:spcPts val="1310"/>
              </a:spcBef>
            </a:pPr>
            <a:r>
              <a:rPr sz="850" spc="-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-10" dirty="0">
                <a:solidFill>
                  <a:srgbClr val="929498"/>
                </a:solidFill>
                <a:latin typeface="Arial"/>
                <a:cs typeface="Arial"/>
              </a:rPr>
              <a:t>DIZALO 3,6</a:t>
            </a:r>
            <a:r>
              <a:rPr sz="850" spc="-6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-5" dirty="0">
                <a:solidFill>
                  <a:srgbClr val="929498"/>
                </a:solidFill>
                <a:latin typeface="Arial"/>
                <a:cs typeface="Arial"/>
              </a:rPr>
              <a:t>KW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08754" y="9477254"/>
            <a:ext cx="1068705" cy="221856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Dizalo </a:t>
            </a: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sa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ovjesom </a:t>
            </a: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za </a:t>
            </a:r>
            <a:r>
              <a:rPr sz="650" spc="5" dirty="0" err="1">
                <a:solidFill>
                  <a:srgbClr val="FFFFFF"/>
                </a:solidFill>
                <a:latin typeface="Arial"/>
                <a:cs typeface="Arial"/>
              </a:rPr>
              <a:t>bilo</a:t>
            </a:r>
            <a:r>
              <a:rPr sz="6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10" dirty="0" err="1" smtClean="0">
                <a:solidFill>
                  <a:srgbClr val="FFFFFF"/>
                </a:solidFill>
                <a:latin typeface="Arial"/>
                <a:cs typeface="Arial"/>
              </a:rPr>
              <a:t>koji</a:t>
            </a:r>
            <a:r>
              <a:rPr lang="hr-HR" sz="6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FFFFFF"/>
                </a:solidFill>
                <a:latin typeface="Arial"/>
                <a:cs typeface="Arial"/>
              </a:rPr>
              <a:t>optimalni</a:t>
            </a:r>
            <a:r>
              <a:rPr sz="65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položaj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341108" y="9486400"/>
            <a:ext cx="151193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Teška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konstrukcija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 nehrđajućeg</a:t>
            </a:r>
            <a:r>
              <a:rPr sz="65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933189" y="9506405"/>
            <a:ext cx="1523365" cy="217367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dirty="0">
                <a:solidFill>
                  <a:srgbClr val="FFFFFF"/>
                </a:solidFill>
                <a:latin typeface="Arial"/>
                <a:cs typeface="Arial"/>
              </a:rPr>
              <a:t>Posuda za mrvice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od nehrđajućeg </a:t>
            </a:r>
            <a:r>
              <a:rPr sz="650" dirty="0">
                <a:solidFill>
                  <a:srgbClr val="FFFFFF"/>
                </a:solidFill>
                <a:latin typeface="Arial"/>
                <a:cs typeface="Arial"/>
              </a:rPr>
              <a:t>čelika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lako </a:t>
            </a:r>
            <a:r>
              <a:rPr sz="650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FFFFF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171453"/>
            <a:ext cx="2325370" cy="15601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Profesionalni roštilj od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salamandera sa sistemom za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 podizanje</a:t>
            </a:r>
            <a:endParaRPr sz="600" dirty="0">
              <a:latin typeface="Arial"/>
              <a:cs typeface="Arial"/>
            </a:endParaRPr>
          </a:p>
          <a:p>
            <a:pPr marL="12700" marR="107314">
              <a:lnSpc>
                <a:spcPct val="195000"/>
              </a:lnSpc>
            </a:pP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Savršen za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roštiljanje,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gratiniranje </a:t>
            </a:r>
            <a:r>
              <a:rPr sz="600" dirty="0" err="1">
                <a:solidFill>
                  <a:srgbClr val="221F1F"/>
                </a:solidFill>
                <a:latin typeface="Arial"/>
                <a:cs typeface="Arial"/>
              </a:rPr>
              <a:t>i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5" dirty="0" err="1" smtClean="0">
                <a:solidFill>
                  <a:srgbClr val="221F1F"/>
                </a:solidFill>
                <a:latin typeface="Arial"/>
                <a:cs typeface="Arial"/>
              </a:rPr>
              <a:t>zagrijavanje</a:t>
            </a:r>
            <a:endParaRPr lang="hr-HR" sz="60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07314">
              <a:lnSpc>
                <a:spcPct val="195000"/>
              </a:lnSpc>
            </a:pPr>
            <a:r>
              <a:rPr lang="hr-HR" sz="600" spc="5" dirty="0" smtClean="0">
                <a:solidFill>
                  <a:srgbClr val="221F1F"/>
                </a:solidFill>
                <a:latin typeface="Arial"/>
                <a:cs typeface="Arial"/>
              </a:rPr>
              <a:t>Lijep dizajn</a:t>
            </a:r>
            <a:endParaRPr sz="600" dirty="0">
              <a:latin typeface="Arial"/>
              <a:cs typeface="Arial"/>
            </a:endParaRPr>
          </a:p>
          <a:p>
            <a:pPr marL="12700" marR="233679">
              <a:lnSpc>
                <a:spcPct val="195000"/>
              </a:lnSpc>
            </a:pP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Konstrukcija od nehrđajućeg čelika teške </a:t>
            </a:r>
            <a:r>
              <a:rPr sz="600" spc="5" dirty="0" err="1">
                <a:solidFill>
                  <a:srgbClr val="221F1F"/>
                </a:solidFill>
                <a:latin typeface="Arial"/>
                <a:cs typeface="Arial"/>
              </a:rPr>
              <a:t>radne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5" dirty="0" err="1" smtClean="0">
                <a:solidFill>
                  <a:srgbClr val="221F1F"/>
                </a:solidFill>
                <a:latin typeface="Arial"/>
                <a:cs typeface="Arial"/>
              </a:rPr>
              <a:t>snage</a:t>
            </a:r>
            <a:endParaRPr lang="hr-HR" sz="60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233679">
              <a:lnSpc>
                <a:spcPct val="195000"/>
              </a:lnSpc>
            </a:pPr>
            <a:r>
              <a:rPr sz="60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Trajni 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grijaći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elementi od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legure</a:t>
            </a:r>
            <a:endParaRPr sz="60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1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Polirani reflektor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optimalnu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raspodjelu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toplote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10"/>
              </a:spcBef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indikatorom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7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Moćan uređaj za lako pečenje na</a:t>
            </a: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roštilju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Beskonačni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prekidač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s kontinuiranom</a:t>
            </a:r>
            <a:r>
              <a:rPr sz="60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funkcijom</a:t>
            </a:r>
            <a:endParaRPr sz="600" dirty="0">
              <a:latin typeface="Arial"/>
              <a:cs typeface="Arial"/>
            </a:endParaRPr>
          </a:p>
        </p:txBody>
      </p:sp>
      <p:graphicFrame>
        <p:nvGraphicFramePr>
          <p:cNvPr id="33" name="object 33"/>
          <p:cNvGraphicFramePr>
            <a:graphicFrameLocks noGrp="1"/>
          </p:cNvGraphicFramePr>
          <p:nvPr/>
        </p:nvGraphicFramePr>
        <p:xfrm>
          <a:off x="701961" y="4800501"/>
          <a:ext cx="5786754" cy="6317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2835"/>
                <a:gridCol w="1933575"/>
                <a:gridCol w="2760344"/>
              </a:tblGrid>
              <a:tr h="139866">
                <a:tc>
                  <a:txBody>
                    <a:bodyPr/>
                    <a:lstStyle/>
                    <a:p>
                      <a:pPr marL="2032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650" spc="-10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Ambalažni </a:t>
                      </a:r>
                      <a:r>
                        <a:rPr sz="650" spc="-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materijal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19685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550" spc="1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Kartonska </a:t>
                      </a:r>
                      <a:r>
                        <a:rPr sz="550" spc="10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kutija </a:t>
                      </a:r>
                      <a:r>
                        <a:rPr sz="550" spc="1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550" spc="-1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550" spc="10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pjenom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9525" marB="0"/>
                </a:tc>
                <a:tc>
                  <a:txBody>
                    <a:bodyPr/>
                    <a:lstStyle/>
                    <a:p>
                      <a:pPr marL="720090">
                        <a:lnSpc>
                          <a:spcPts val="610"/>
                        </a:lnSpc>
                      </a:pP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Podignite s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ovjesom za bilo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koji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optimalni položaj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71453">
                <a:tc>
                  <a:txBody>
                    <a:bodyPr/>
                    <a:lstStyle/>
                    <a:p>
                      <a:pPr marL="2032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lang="hr-HR" sz="650" spc="-10" dirty="0" smtClean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Tarifni broj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44450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50" spc="-1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85141090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21590" marB="0"/>
                </a:tc>
                <a:tc>
                  <a:txBody>
                    <a:bodyPr/>
                    <a:lstStyle/>
                    <a:p>
                      <a:pPr marL="72009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600" spc="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Mreža </a:t>
                      </a:r>
                      <a:r>
                        <a:rPr sz="600" spc="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od </a:t>
                      </a:r>
                      <a:r>
                        <a:rPr sz="60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nehrđajućeg </a:t>
                      </a:r>
                      <a:r>
                        <a:rPr sz="600" spc="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čelika za </a:t>
                      </a:r>
                      <a:r>
                        <a:rPr sz="60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postavljanje</a:t>
                      </a:r>
                      <a:r>
                        <a:rPr sz="600" spc="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proizvoda</a:t>
                      </a:r>
                      <a:endParaRPr sz="600" dirty="0">
                        <a:latin typeface="Arial"/>
                        <a:cs typeface="Arial"/>
                      </a:endParaRPr>
                    </a:p>
                  </a:txBody>
                  <a:tcPr marL="0" marR="0" marT="22860" marB="0"/>
                </a:tc>
              </a:tr>
              <a:tr h="163865">
                <a:tc>
                  <a:txBody>
                    <a:bodyPr/>
                    <a:lstStyle/>
                    <a:p>
                      <a:pPr marL="2032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650" spc="-10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EAN kod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7465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50" spc="-1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8719632121879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72009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00" spc="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Plitica za mrvice od </a:t>
                      </a:r>
                      <a:r>
                        <a:rPr sz="60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nehrđajućeg </a:t>
                      </a:r>
                      <a:r>
                        <a:rPr sz="600" spc="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čelika na dnu</a:t>
                      </a:r>
                      <a:r>
                        <a:rPr sz="600" spc="3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spc="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Izolacijska</a:t>
                      </a:r>
                      <a:endParaRPr sz="600" dirty="0">
                        <a:latin typeface="Arial"/>
                        <a:cs typeface="Arial"/>
                      </a:endParaRPr>
                    </a:p>
                  </a:txBody>
                  <a:tcPr marL="0" marR="0" marT="29845" marB="0"/>
                </a:tc>
              </a:tr>
              <a:tr h="156550">
                <a:tc>
                  <a:txBody>
                    <a:bodyPr/>
                    <a:lstStyle/>
                    <a:p>
                      <a:pPr marL="20320">
                        <a:lnSpc>
                          <a:spcPts val="725"/>
                        </a:lnSpc>
                        <a:spcBef>
                          <a:spcPts val="409"/>
                        </a:spcBef>
                      </a:pPr>
                      <a:r>
                        <a:rPr sz="650" spc="-5" dirty="0" err="1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Broj</a:t>
                      </a:r>
                      <a:r>
                        <a:rPr sz="650" spc="-10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hr-HR" sz="650" spc="-5" dirty="0" smtClean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artikla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52069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650" spc="-1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09300062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26034" marB="0"/>
                </a:tc>
                <a:tc>
                  <a:txBody>
                    <a:bodyPr/>
                    <a:lstStyle/>
                    <a:p>
                      <a:pPr marL="72009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600" spc="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ručka od </a:t>
                      </a:r>
                      <a:r>
                        <a:rPr sz="60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bakelitna </a:t>
                      </a:r>
                      <a:r>
                        <a:rPr sz="600" spc="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na vrhu Postolja na četiri gumene noge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44450" marB="0"/>
                </a:tc>
              </a:tr>
            </a:tbl>
          </a:graphicData>
        </a:graphic>
      </p:graphicFrame>
      <p:sp>
        <p:nvSpPr>
          <p:cNvPr id="34" name="object 34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87" y="3630638"/>
            <a:ext cx="927048" cy="1125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 </a:t>
            </a:r>
            <a:r>
              <a:rPr sz="650" spc="-10" dirty="0" err="1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</a:t>
            </a:r>
            <a:r>
              <a:rPr sz="650" spc="-3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45289" y="3680992"/>
            <a:ext cx="1204595" cy="10833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3600</a:t>
            </a:r>
            <a:r>
              <a:rPr sz="650" spc="-10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W</a:t>
            </a:r>
            <a:endParaRPr sz="650" dirty="0">
              <a:latin typeface="Arial"/>
              <a:cs typeface="Arial"/>
            </a:endParaRPr>
          </a:p>
          <a:p>
            <a:pPr marL="12700" marR="469900">
              <a:lnSpc>
                <a:spcPct val="1616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</a:t>
            </a:r>
            <a:r>
              <a:rPr sz="650" spc="-8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1faza  49,0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600" spc="10" dirty="0">
                <a:solidFill>
                  <a:srgbClr val="ECCA17"/>
                </a:solidFill>
                <a:latin typeface="Arial"/>
                <a:cs typeface="Arial"/>
              </a:rPr>
              <a:t>51,0</a:t>
            </a:r>
            <a:r>
              <a:rPr sz="600" spc="-8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00" spc="2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0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V530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Š600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D450 mm </a:t>
            </a:r>
            <a:endParaRPr lang="hr-HR" sz="650" spc="-10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5"/>
              </a:spcBef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V590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Š730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D600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0,26 cbm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0" y="5948171"/>
            <a:ext cx="7772400" cy="1083945"/>
            <a:chOff x="0" y="5948171"/>
            <a:chExt cx="7772400" cy="1083945"/>
          </a:xfrm>
        </p:grpSpPr>
        <p:sp>
          <p:nvSpPr>
            <p:cNvPr id="13" name="object 13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889247" y="5952744"/>
              <a:ext cx="3883151" cy="1078991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4122420" y="612648"/>
            <a:ext cx="2956559" cy="229702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462533" y="7373873"/>
            <a:ext cx="2032000" cy="2022475"/>
            <a:chOff x="462533" y="7373873"/>
            <a:chExt cx="2032000" cy="2022475"/>
          </a:xfrm>
        </p:grpSpPr>
        <p:sp>
          <p:nvSpPr>
            <p:cNvPr id="23" name="object 23"/>
            <p:cNvSpPr/>
            <p:nvPr/>
          </p:nvSpPr>
          <p:spPr>
            <a:xfrm>
              <a:off x="487680" y="7399019"/>
              <a:ext cx="1981200" cy="197205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75487" y="7386827"/>
              <a:ext cx="2005964" cy="1996439"/>
            </a:xfrm>
            <a:custGeom>
              <a:avLst/>
              <a:gdLst/>
              <a:ahLst/>
              <a:cxnLst/>
              <a:rect l="l" t="t" r="r" b="b"/>
              <a:pathLst>
                <a:path w="2005964" h="1996440">
                  <a:moveTo>
                    <a:pt x="0" y="12192"/>
                  </a:moveTo>
                  <a:lnTo>
                    <a:pt x="0" y="1984247"/>
                  </a:lnTo>
                  <a:lnTo>
                    <a:pt x="0" y="1996440"/>
                  </a:lnTo>
                  <a:lnTo>
                    <a:pt x="12192" y="1996440"/>
                  </a:lnTo>
                  <a:lnTo>
                    <a:pt x="1993391" y="1996440"/>
                  </a:lnTo>
                  <a:lnTo>
                    <a:pt x="2005583" y="1996440"/>
                  </a:lnTo>
                  <a:lnTo>
                    <a:pt x="2005583" y="1984247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2895600" y="7571232"/>
              <a:ext cx="1979675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9" name="object 29"/>
            <p:cNvSpPr/>
            <p:nvPr/>
          </p:nvSpPr>
          <p:spPr>
            <a:xfrm>
              <a:off x="5303520" y="7571232"/>
              <a:ext cx="1979675" cy="1799844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939797" y="1728713"/>
            <a:ext cx="1667510" cy="79380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SALAMANDER</a:t>
            </a:r>
            <a:endParaRPr sz="1850" dirty="0">
              <a:latin typeface="Arial"/>
              <a:cs typeface="Arial"/>
            </a:endParaRPr>
          </a:p>
          <a:p>
            <a:pPr marL="445134">
              <a:lnSpc>
                <a:spcPct val="100000"/>
              </a:lnSpc>
              <a:spcBef>
                <a:spcPts val="1310"/>
              </a:spcBef>
            </a:pPr>
            <a:r>
              <a:rPr sz="850" spc="-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-10" dirty="0">
                <a:solidFill>
                  <a:srgbClr val="929498"/>
                </a:solidFill>
                <a:latin typeface="Arial"/>
                <a:cs typeface="Arial"/>
              </a:rPr>
              <a:t>DIZALO 5,6</a:t>
            </a:r>
            <a:r>
              <a:rPr sz="850" spc="-6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-5" dirty="0">
                <a:solidFill>
                  <a:srgbClr val="929498"/>
                </a:solidFill>
                <a:latin typeface="Arial"/>
                <a:cs typeface="Arial"/>
              </a:rPr>
              <a:t>KW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08754" y="9477254"/>
            <a:ext cx="1068705" cy="221856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Dizalo </a:t>
            </a: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sa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ovjesom </a:t>
            </a: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za </a:t>
            </a:r>
            <a:r>
              <a:rPr sz="650" spc="5" dirty="0" err="1">
                <a:solidFill>
                  <a:srgbClr val="FFFFFF"/>
                </a:solidFill>
                <a:latin typeface="Arial"/>
                <a:cs typeface="Arial"/>
              </a:rPr>
              <a:t>bilo</a:t>
            </a:r>
            <a:r>
              <a:rPr sz="6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10" dirty="0" err="1" smtClean="0">
                <a:solidFill>
                  <a:srgbClr val="FFFFFF"/>
                </a:solidFill>
                <a:latin typeface="Arial"/>
                <a:cs typeface="Arial"/>
              </a:rPr>
              <a:t>koji</a:t>
            </a:r>
            <a:r>
              <a:rPr lang="hr-HR" sz="6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FFFFFF"/>
                </a:solidFill>
                <a:latin typeface="Arial"/>
                <a:cs typeface="Arial"/>
              </a:rPr>
              <a:t>optimalni</a:t>
            </a:r>
            <a:r>
              <a:rPr sz="65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položaj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341108" y="9486400"/>
            <a:ext cx="151193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Teška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konstrukcija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 nehrđajućeg</a:t>
            </a:r>
            <a:r>
              <a:rPr sz="65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6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933189" y="9506405"/>
            <a:ext cx="1523365" cy="217367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dirty="0">
                <a:solidFill>
                  <a:srgbClr val="FFFFFF"/>
                </a:solidFill>
                <a:latin typeface="Arial"/>
                <a:cs typeface="Arial"/>
              </a:rPr>
              <a:t>Posuda za mrvice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od nehrđajućeg </a:t>
            </a:r>
            <a:r>
              <a:rPr sz="650" dirty="0">
                <a:solidFill>
                  <a:srgbClr val="FFFFFF"/>
                </a:solidFill>
                <a:latin typeface="Arial"/>
                <a:cs typeface="Arial"/>
              </a:rPr>
              <a:t>čelika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lako </a:t>
            </a:r>
            <a:r>
              <a:rPr sz="650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FFFFF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168920"/>
            <a:ext cx="2347595" cy="3016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Profesionalni roštilj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salamandera sa sistemom dizala</a:t>
            </a:r>
            <a:r>
              <a:rPr sz="650" spc="7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Savršen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roštiljanje,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gratiniranje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zagrijavanje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Lijep američki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dizajn</a:t>
            </a:r>
            <a:endParaRPr sz="6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3707647"/>
            <a:ext cx="2325370" cy="92717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10"/>
              </a:spcBef>
            </a:pP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Konstrukcija od nehrđajućeg čelika teške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radne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snage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10"/>
              </a:spcBef>
            </a:pP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Trajni</a:t>
            </a:r>
            <a:r>
              <a:rPr lang="hr-HR"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grijaći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elementi od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legure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Polirani reflektor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optimalnu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raspodjelu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toplote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0"/>
              </a:spcBef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indikatorom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temperature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Moćan uređaj za lako pečenje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na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roštilju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Beskonačni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prekidač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 kontinuiranom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funkcijom</a:t>
            </a:r>
            <a:endParaRPr sz="650" dirty="0">
              <a:latin typeface="Arial"/>
              <a:cs typeface="Arial"/>
            </a:endParaRPr>
          </a:p>
        </p:txBody>
      </p:sp>
      <p:graphicFrame>
        <p:nvGraphicFramePr>
          <p:cNvPr id="34" name="object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3057099"/>
              </p:ext>
            </p:extLst>
          </p:nvPr>
        </p:nvGraphicFramePr>
        <p:xfrm>
          <a:off x="745921" y="4783105"/>
          <a:ext cx="6037515" cy="7474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40191"/>
                <a:gridCol w="2017364"/>
                <a:gridCol w="2879960"/>
              </a:tblGrid>
              <a:tr h="61499">
                <a:tc>
                  <a:txBody>
                    <a:bodyPr/>
                    <a:lstStyle/>
                    <a:p>
                      <a:pPr marL="2032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650" spc="-10" dirty="0"/>
                        <a:t>Ambalažni </a:t>
                      </a:r>
                      <a:r>
                        <a:rPr sz="650" spc="-5" dirty="0"/>
                        <a:t>materijal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19685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650" spc="15" dirty="0"/>
                        <a:t>Kartonska </a:t>
                      </a:r>
                      <a:r>
                        <a:rPr sz="650" spc="10" dirty="0"/>
                        <a:t>kutija </a:t>
                      </a:r>
                      <a:r>
                        <a:rPr sz="650" spc="15" dirty="0"/>
                        <a:t>s</a:t>
                      </a:r>
                      <a:r>
                        <a:rPr sz="650" spc="-15" dirty="0"/>
                        <a:t> </a:t>
                      </a:r>
                      <a:r>
                        <a:rPr sz="650" spc="10" dirty="0"/>
                        <a:t>pjenom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9525" marB="0"/>
                </a:tc>
                <a:tc>
                  <a:txBody>
                    <a:bodyPr/>
                    <a:lstStyle/>
                    <a:p>
                      <a:pPr marL="720090">
                        <a:lnSpc>
                          <a:spcPts val="610"/>
                        </a:lnSpc>
                      </a:pPr>
                      <a:r>
                        <a:rPr sz="650" spc="-5" dirty="0"/>
                        <a:t>Podignite s </a:t>
                      </a:r>
                      <a:r>
                        <a:rPr sz="650" spc="-10" dirty="0"/>
                        <a:t>ovjesom za bilo </a:t>
                      </a:r>
                      <a:r>
                        <a:rPr sz="650" spc="-5" dirty="0"/>
                        <a:t>koji </a:t>
                      </a:r>
                      <a:r>
                        <a:rPr sz="650" spc="-10" dirty="0"/>
                        <a:t>optimalni položaj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71453">
                <a:tc>
                  <a:txBody>
                    <a:bodyPr/>
                    <a:lstStyle/>
                    <a:p>
                      <a:pPr marL="2032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lang="hr-HR" sz="650" spc="-10" dirty="0" smtClean="0"/>
                        <a:t>Tarifni broj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44450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650" spc="-15" dirty="0"/>
                        <a:t>85141090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21590" marB="0"/>
                </a:tc>
                <a:tc>
                  <a:txBody>
                    <a:bodyPr/>
                    <a:lstStyle/>
                    <a:p>
                      <a:pPr marL="72009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650" spc="10" dirty="0"/>
                        <a:t>Mreža </a:t>
                      </a:r>
                      <a:r>
                        <a:rPr sz="650" spc="5" dirty="0"/>
                        <a:t>od </a:t>
                      </a:r>
                      <a:r>
                        <a:rPr sz="650" dirty="0"/>
                        <a:t>nehrđajućeg </a:t>
                      </a:r>
                      <a:r>
                        <a:rPr sz="650" spc="5" dirty="0"/>
                        <a:t>čelika za </a:t>
                      </a:r>
                      <a:r>
                        <a:rPr sz="650" dirty="0"/>
                        <a:t>postavljanje</a:t>
                      </a:r>
                      <a:r>
                        <a:rPr sz="650" spc="10" dirty="0"/>
                        <a:t> </a:t>
                      </a:r>
                      <a:r>
                        <a:rPr sz="650" dirty="0"/>
                        <a:t>proizvoda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22860" marB="0"/>
                </a:tc>
              </a:tr>
              <a:tr h="163865">
                <a:tc>
                  <a:txBody>
                    <a:bodyPr/>
                    <a:lstStyle/>
                    <a:p>
                      <a:pPr marL="2032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650" spc="-10" dirty="0"/>
                        <a:t>EAN kod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7465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50" spc="-15" dirty="0"/>
                        <a:t>8719632121886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72009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50" spc="5" dirty="0"/>
                        <a:t>Plitica za mrvice od </a:t>
                      </a:r>
                      <a:r>
                        <a:rPr sz="650" dirty="0"/>
                        <a:t>nehrđajućeg </a:t>
                      </a:r>
                      <a:r>
                        <a:rPr sz="650" spc="5" dirty="0"/>
                        <a:t>čelika </a:t>
                      </a:r>
                      <a:r>
                        <a:rPr sz="650" spc="5" dirty="0" err="1"/>
                        <a:t>na</a:t>
                      </a:r>
                      <a:r>
                        <a:rPr sz="650" spc="5" dirty="0"/>
                        <a:t> </a:t>
                      </a:r>
                      <a:r>
                        <a:rPr sz="650" spc="5" dirty="0" err="1" smtClean="0"/>
                        <a:t>dnu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29845" marB="0"/>
                </a:tc>
              </a:tr>
              <a:tr h="156550">
                <a:tc>
                  <a:txBody>
                    <a:bodyPr/>
                    <a:lstStyle/>
                    <a:p>
                      <a:pPr marL="20320">
                        <a:lnSpc>
                          <a:spcPts val="725"/>
                        </a:lnSpc>
                        <a:spcBef>
                          <a:spcPts val="409"/>
                        </a:spcBef>
                      </a:pPr>
                      <a:r>
                        <a:rPr sz="650" spc="-5" dirty="0" err="1"/>
                        <a:t>Broj</a:t>
                      </a:r>
                      <a:r>
                        <a:rPr sz="650" spc="-10" dirty="0"/>
                        <a:t> </a:t>
                      </a:r>
                      <a:r>
                        <a:rPr lang="hr-HR" sz="650" spc="-5" dirty="0" smtClean="0"/>
                        <a:t>artikla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52069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650" spc="-15" dirty="0"/>
                        <a:t>09300063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26034" marB="0"/>
                </a:tc>
                <a:tc>
                  <a:txBody>
                    <a:bodyPr/>
                    <a:lstStyle/>
                    <a:p>
                      <a:pPr marL="72009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35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650" spc="5" dirty="0" smtClean="0"/>
                        <a:t>Izolacijska </a:t>
                      </a:r>
                      <a:r>
                        <a:rPr sz="650" spc="5" dirty="0" err="1" smtClean="0"/>
                        <a:t>ručka</a:t>
                      </a:r>
                      <a:r>
                        <a:rPr sz="650" spc="5" dirty="0" smtClean="0"/>
                        <a:t> </a:t>
                      </a:r>
                      <a:r>
                        <a:rPr sz="650" spc="5" dirty="0"/>
                        <a:t>od </a:t>
                      </a:r>
                      <a:r>
                        <a:rPr sz="650" dirty="0"/>
                        <a:t>bakelitna </a:t>
                      </a:r>
                      <a:r>
                        <a:rPr sz="650" spc="5" dirty="0"/>
                        <a:t>na </a:t>
                      </a:r>
                      <a:r>
                        <a:rPr sz="650" spc="5" dirty="0" err="1"/>
                        <a:t>vrhu</a:t>
                      </a:r>
                      <a:r>
                        <a:rPr sz="650" spc="5" dirty="0"/>
                        <a:t> </a:t>
                      </a:r>
                      <a:endParaRPr lang="hr-HR" sz="650" spc="5" dirty="0" smtClean="0"/>
                    </a:p>
                    <a:p>
                      <a:pPr marL="72009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35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sz="650" spc="5" dirty="0" err="1" smtClean="0"/>
                        <a:t>Postolja</a:t>
                      </a:r>
                      <a:r>
                        <a:rPr sz="650" spc="5" dirty="0" smtClean="0"/>
                        <a:t> </a:t>
                      </a:r>
                      <a:r>
                        <a:rPr sz="650" spc="5" dirty="0"/>
                        <a:t>na četiri gumene noge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44450" marB="0"/>
                </a:tc>
              </a:tr>
            </a:tbl>
          </a:graphicData>
        </a:graphic>
      </p:graphicFrame>
      <p:sp>
        <p:nvSpPr>
          <p:cNvPr id="35" name="object 35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9687" y="3630638"/>
            <a:ext cx="998717" cy="1125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5" dirty="0" err="1" smtClean="0">
                <a:solidFill>
                  <a:srgbClr val="ECCA17"/>
                </a:solidFill>
                <a:latin typeface="Arial"/>
                <a:cs typeface="Arial"/>
              </a:rPr>
              <a:t>Bruto</a:t>
            </a:r>
            <a:r>
              <a:rPr sz="650" spc="-95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 </a:t>
            </a:r>
            <a:r>
              <a:rPr sz="650" spc="-10" dirty="0" err="1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</a:t>
            </a:r>
            <a:r>
              <a:rPr sz="650" spc="-3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45289" y="3680992"/>
            <a:ext cx="1204595" cy="10833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5600 W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400 V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50 Hz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3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faze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63,0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66,0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V530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Š800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D450 mm V590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Š930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D600 mm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0,33 cbm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72089" y="662939"/>
            <a:ext cx="2581922" cy="21840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89204" y="7571232"/>
              <a:ext cx="1979676" cy="179984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95600" y="7571232"/>
              <a:ext cx="1981200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303520" y="7571232"/>
              <a:ext cx="1981200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3889247" y="5948171"/>
            <a:ext cx="3883151" cy="108051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380178" y="1728713"/>
            <a:ext cx="1008380" cy="79380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TOSTER</a:t>
            </a:r>
            <a:endParaRPr sz="1850" dirty="0">
              <a:latin typeface="Arial"/>
              <a:cs typeface="Arial"/>
            </a:endParaRPr>
          </a:p>
          <a:p>
            <a:pPr marL="274320">
              <a:lnSpc>
                <a:spcPct val="100000"/>
              </a:lnSpc>
              <a:spcBef>
                <a:spcPts val="131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</a:t>
            </a:r>
            <a:r>
              <a:rPr sz="850" spc="-6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MT-4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169402" y="9480391"/>
            <a:ext cx="1149985" cy="249427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45"/>
              </a:spcBef>
            </a:pP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Kućište od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nehrđajućeg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r>
              <a:rPr sz="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sa</a:t>
            </a:r>
            <a:endParaRPr sz="600" dirty="0">
              <a:latin typeface="Arial"/>
              <a:cs typeface="Arial"/>
            </a:endParaRPr>
          </a:p>
          <a:p>
            <a:pPr marL="59055" algn="ctr">
              <a:lnSpc>
                <a:spcPct val="100000"/>
              </a:lnSpc>
              <a:spcBef>
                <a:spcPts val="335"/>
              </a:spcBef>
            </a:pPr>
            <a:r>
              <a:rPr sz="650" spc="-5" dirty="0" err="1" smtClean="0">
                <a:solidFill>
                  <a:srgbClr val="FFFFFF"/>
                </a:solidFill>
                <a:latin typeface="Arial"/>
                <a:cs typeface="Arial"/>
              </a:rPr>
              <a:t>zaobljeni</a:t>
            </a:r>
            <a:r>
              <a:rPr lang="hr-HR" sz="650" spc="-5" dirty="0" smtClean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65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FFFFFF"/>
                </a:solidFill>
                <a:latin typeface="Arial"/>
                <a:cs typeface="Arial"/>
              </a:rPr>
              <a:t>uglovi</a:t>
            </a: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ma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690112" y="9489856"/>
            <a:ext cx="953769" cy="13017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Uključen pladanj </a:t>
            </a: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6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mrvice</a:t>
            </a:r>
            <a:endParaRPr sz="6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13904" y="9509676"/>
            <a:ext cx="947419" cy="220573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650" spc="10" dirty="0" err="1" smtClean="0">
                <a:solidFill>
                  <a:srgbClr val="FFFFFF"/>
                </a:solidFill>
                <a:latin typeface="Arial"/>
                <a:cs typeface="Arial"/>
              </a:rPr>
              <a:t>Toster</a:t>
            </a:r>
            <a:r>
              <a:rPr sz="6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5" dirty="0" smtClean="0">
                <a:solidFill>
                  <a:srgbClr val="FFFFFF"/>
                </a:solidFill>
                <a:latin typeface="Arial"/>
                <a:cs typeface="Arial"/>
              </a:rPr>
              <a:t>je </a:t>
            </a:r>
            <a:r>
              <a:rPr sz="650" spc="10" dirty="0" err="1" smtClean="0">
                <a:solidFill>
                  <a:srgbClr val="FFFFFF"/>
                </a:solidFill>
                <a:latin typeface="Arial"/>
                <a:cs typeface="Arial"/>
              </a:rPr>
              <a:t>jednostavan</a:t>
            </a:r>
            <a:r>
              <a:rPr sz="6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15" dirty="0" err="1" smtClean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650" spc="-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FFFFFF"/>
                </a:solidFill>
                <a:latin typeface="Arial"/>
                <a:cs typeface="Arial"/>
              </a:rPr>
              <a:t>upotrebu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3168920"/>
            <a:ext cx="2487295" cy="19062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Profesionalni toster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kruh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Prekrasan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retro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dizajn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Kućište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zaobljenim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uglovima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Moćan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uređaj  za brzo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tostiranje</a:t>
            </a:r>
            <a:endParaRPr sz="650" dirty="0">
              <a:latin typeface="Arial"/>
              <a:cs typeface="Arial"/>
            </a:endParaRPr>
          </a:p>
          <a:p>
            <a:pPr marL="12700" marR="1504315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podesivim termostatom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4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kriške</a:t>
            </a:r>
            <a:endParaRPr sz="650" dirty="0">
              <a:latin typeface="Arial"/>
              <a:cs typeface="Arial"/>
            </a:endParaRPr>
          </a:p>
          <a:p>
            <a:pPr marL="12700" marR="1124585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Poluga za podizanje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sendviča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124585">
              <a:lnSpc>
                <a:spcPct val="18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Svjetlo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indikatora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tacnom za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mrvice</a:t>
            </a:r>
            <a:endParaRPr sz="650" dirty="0">
              <a:latin typeface="Arial"/>
              <a:cs typeface="Arial"/>
            </a:endParaRPr>
          </a:p>
          <a:p>
            <a:pPr marL="12700" marR="1147445">
              <a:lnSpc>
                <a:spcPct val="18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Stoje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četiri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gumene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147445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Lako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87" y="3630638"/>
            <a:ext cx="927048" cy="18010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 </a:t>
            </a:r>
            <a:r>
              <a:rPr sz="650" spc="-10" dirty="0" err="1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pakiranja  Ambalažni</a:t>
            </a:r>
            <a:r>
              <a:rPr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materijal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Tarifni broj</a:t>
            </a: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EAN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ECCA17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145289" y="3633754"/>
            <a:ext cx="1207511" cy="162608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2240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</a:t>
            </a:r>
            <a:r>
              <a:rPr sz="650" spc="-2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1faza</a:t>
            </a:r>
            <a:endParaRPr sz="650" dirty="0">
              <a:latin typeface="Arial"/>
              <a:cs typeface="Arial"/>
            </a:endParaRPr>
          </a:p>
          <a:p>
            <a:pPr marL="12700" marR="673100">
              <a:lnSpc>
                <a:spcPts val="1420"/>
              </a:lnSpc>
              <a:spcBef>
                <a:spcPts val="3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4.0</a:t>
            </a:r>
            <a:r>
              <a:rPr sz="650" spc="-8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  4,5</a:t>
            </a:r>
            <a:r>
              <a:rPr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V225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Š370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D210</a:t>
            </a:r>
            <a:r>
              <a:rPr sz="650" spc="-6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V250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Š330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D295</a:t>
            </a:r>
            <a:r>
              <a:rPr sz="650" spc="-6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0,02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s</a:t>
            </a:r>
            <a:r>
              <a:rPr sz="650" spc="-2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85167200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8719632120117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09300045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146803" y="746760"/>
            <a:ext cx="2907791" cy="189668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89204" y="7571232"/>
              <a:ext cx="1979675" cy="179984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95600" y="7571232"/>
              <a:ext cx="1981200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303520" y="7571232"/>
              <a:ext cx="1981200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3889247" y="5948171"/>
            <a:ext cx="3883151" cy="108051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380178" y="1728713"/>
            <a:ext cx="1008380" cy="79380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TOSTER</a:t>
            </a:r>
            <a:endParaRPr sz="1850" dirty="0">
              <a:latin typeface="Arial"/>
              <a:cs typeface="Arial"/>
            </a:endParaRPr>
          </a:p>
          <a:p>
            <a:pPr marL="274320">
              <a:lnSpc>
                <a:spcPct val="100000"/>
              </a:lnSpc>
              <a:spcBef>
                <a:spcPts val="131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</a:t>
            </a:r>
            <a:r>
              <a:rPr sz="850" spc="-6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MT-6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169402" y="9480391"/>
            <a:ext cx="1149985" cy="249427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45"/>
              </a:spcBef>
            </a:pP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Kućište od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nehrđajućeg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r>
              <a:rPr sz="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sa</a:t>
            </a:r>
            <a:endParaRPr sz="600" dirty="0">
              <a:latin typeface="Arial"/>
              <a:cs typeface="Arial"/>
            </a:endParaRPr>
          </a:p>
          <a:p>
            <a:pPr marL="59055" algn="ctr">
              <a:lnSpc>
                <a:spcPct val="100000"/>
              </a:lnSpc>
              <a:spcBef>
                <a:spcPts val="335"/>
              </a:spcBef>
            </a:pPr>
            <a:r>
              <a:rPr sz="650" spc="-5" dirty="0" err="1" smtClean="0">
                <a:solidFill>
                  <a:srgbClr val="FFFFFF"/>
                </a:solidFill>
                <a:latin typeface="Arial"/>
                <a:cs typeface="Arial"/>
              </a:rPr>
              <a:t>zaobljeni</a:t>
            </a:r>
            <a:r>
              <a:rPr lang="hr-HR" sz="650" spc="-5" dirty="0" smtClean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650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FFFFFF"/>
                </a:solidFill>
                <a:latin typeface="Arial"/>
                <a:cs typeface="Arial"/>
              </a:rPr>
              <a:t>uglovi</a:t>
            </a: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ma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690112" y="9489856"/>
            <a:ext cx="953769" cy="13017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Uključen pladanj </a:t>
            </a: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6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mrvice</a:t>
            </a:r>
            <a:endParaRPr sz="6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13904" y="9509676"/>
            <a:ext cx="947419" cy="220573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Toster 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je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jednostavan </a:t>
            </a: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6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upotrebu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3168920"/>
            <a:ext cx="2487295" cy="19062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Profesionalni toster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kruh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Prekrasan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retro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dizajn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Kućište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zaobljenim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uglovima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Moćan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uređaj  za brzo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tostiranje</a:t>
            </a:r>
            <a:endParaRPr sz="650" dirty="0">
              <a:latin typeface="Arial"/>
              <a:cs typeface="Arial"/>
            </a:endParaRPr>
          </a:p>
          <a:p>
            <a:pPr marL="12700" marR="1504315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podesivim termostatom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6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kriški</a:t>
            </a:r>
            <a:endParaRPr sz="650" dirty="0">
              <a:latin typeface="Arial"/>
              <a:cs typeface="Arial"/>
            </a:endParaRPr>
          </a:p>
          <a:p>
            <a:pPr marL="12700" marR="1124585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Poluga za podizanje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sendviča Svjetlo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indikatora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tacnom za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mrvice</a:t>
            </a:r>
            <a:endParaRPr sz="650" dirty="0">
              <a:latin typeface="Arial"/>
              <a:cs typeface="Arial"/>
            </a:endParaRPr>
          </a:p>
          <a:p>
            <a:pPr marL="12700" marR="1147445">
              <a:lnSpc>
                <a:spcPct val="18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Stoje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četiri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gumene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147445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Lako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87" y="3630638"/>
            <a:ext cx="814313" cy="18010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 </a:t>
            </a:r>
            <a:r>
              <a:rPr sz="650" spc="-10" dirty="0" err="1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pakiranja  Ambalažni</a:t>
            </a:r>
            <a:r>
              <a:rPr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materijal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Tarifni broj</a:t>
            </a: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EAN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ECCA17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145289" y="3633754"/>
            <a:ext cx="1131311" cy="1805621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3240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</a:t>
            </a:r>
            <a:r>
              <a:rPr sz="650" spc="-2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1faza</a:t>
            </a:r>
            <a:endParaRPr sz="650" dirty="0">
              <a:latin typeface="Arial"/>
              <a:cs typeface="Arial"/>
            </a:endParaRPr>
          </a:p>
          <a:p>
            <a:pPr marL="12700" marR="673100">
              <a:lnSpc>
                <a:spcPts val="1420"/>
              </a:lnSpc>
              <a:spcBef>
                <a:spcPts val="3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6.5</a:t>
            </a:r>
            <a:r>
              <a:rPr sz="650" spc="-8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  </a:t>
            </a:r>
            <a:endParaRPr lang="hr-HR" sz="650" spc="-10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673100">
              <a:lnSpc>
                <a:spcPts val="1420"/>
              </a:lnSpc>
              <a:spcBef>
                <a:spcPts val="30"/>
              </a:spcBef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7,2</a:t>
            </a:r>
            <a:r>
              <a:rPr sz="650" spc="-55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V225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Š460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D210</a:t>
            </a:r>
            <a:r>
              <a:rPr sz="650" spc="-6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V250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Š300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D460</a:t>
            </a:r>
            <a:r>
              <a:rPr sz="650" spc="-6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0,03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s</a:t>
            </a:r>
            <a:r>
              <a:rPr sz="650" spc="-2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85167200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8719632120124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09300050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63113" y="513588"/>
            <a:ext cx="1808374" cy="23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89204" y="7571232"/>
              <a:ext cx="1979675" cy="179984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95600" y="7571232"/>
              <a:ext cx="1981200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303520" y="7571232"/>
              <a:ext cx="1981200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3889247" y="5948171"/>
            <a:ext cx="3883151" cy="108051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163783" y="1695399"/>
            <a:ext cx="1289050" cy="8292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0" marR="8890" indent="-216535">
              <a:lnSpc>
                <a:spcPct val="112400"/>
              </a:lnSpc>
              <a:spcBef>
                <a:spcPts val="100"/>
              </a:spcBef>
            </a:pPr>
            <a:r>
              <a:rPr sz="1850" spc="-10" dirty="0" smtClean="0">
                <a:solidFill>
                  <a:srgbClr val="929498"/>
                </a:solidFill>
                <a:latin typeface="Arial"/>
                <a:cs typeface="Arial"/>
              </a:rPr>
              <a:t> 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TOSTER</a:t>
            </a:r>
            <a:endParaRPr sz="1850" dirty="0">
              <a:latin typeface="Arial"/>
              <a:cs typeface="Arial"/>
            </a:endParaRPr>
          </a:p>
          <a:p>
            <a:pPr marL="363220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</a:t>
            </a:r>
            <a:r>
              <a:rPr sz="850" spc="-5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MTT-150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077976" y="9488964"/>
            <a:ext cx="1297305" cy="23980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Kućište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od nehrđajućeg 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čelika s</a:t>
            </a:r>
            <a:r>
              <a:rPr sz="5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rešetkom</a:t>
            </a:r>
            <a:endParaRPr sz="550" dirty="0">
              <a:latin typeface="Arial"/>
              <a:cs typeface="Arial"/>
            </a:endParaRPr>
          </a:p>
          <a:p>
            <a:pPr marL="142240" algn="ctr">
              <a:lnSpc>
                <a:spcPct val="100000"/>
              </a:lnSpc>
              <a:spcBef>
                <a:spcPts val="345"/>
              </a:spcBef>
            </a:pPr>
            <a:r>
              <a:rPr sz="650" spc="-5" dirty="0" err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FFFFFF"/>
                </a:solidFill>
                <a:latin typeface="Arial"/>
                <a:cs typeface="Arial"/>
              </a:rPr>
              <a:t>klizi</a:t>
            </a:r>
            <a:r>
              <a:rPr lang="hr-HR" sz="650" spc="-5" dirty="0" err="1" smtClean="0">
                <a:solidFill>
                  <a:srgbClr val="FFFFFF"/>
                </a:solidFill>
                <a:latin typeface="Arial"/>
                <a:cs typeface="Arial"/>
              </a:rPr>
              <a:t>štem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559080" y="9486400"/>
            <a:ext cx="104203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Stoji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četiri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podesive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noge</a:t>
            </a:r>
            <a:endParaRPr sz="6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13904" y="9509676"/>
            <a:ext cx="947419" cy="220573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650" spc="10" dirty="0" err="1" smtClean="0">
                <a:solidFill>
                  <a:srgbClr val="FFFFFF"/>
                </a:solidFill>
                <a:latin typeface="Arial"/>
                <a:cs typeface="Arial"/>
              </a:rPr>
              <a:t>Toster</a:t>
            </a:r>
            <a:r>
              <a:rPr sz="6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5" dirty="0" smtClean="0">
                <a:solidFill>
                  <a:srgbClr val="FFFFFF"/>
                </a:solidFill>
                <a:latin typeface="Arial"/>
                <a:cs typeface="Arial"/>
              </a:rPr>
              <a:t>je </a:t>
            </a:r>
            <a:r>
              <a:rPr sz="650" spc="10" dirty="0" err="1" smtClean="0">
                <a:solidFill>
                  <a:srgbClr val="FFFFFF"/>
                </a:solidFill>
                <a:latin typeface="Arial"/>
                <a:cs typeface="Arial"/>
              </a:rPr>
              <a:t>jednostavan</a:t>
            </a:r>
            <a:r>
              <a:rPr sz="6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15" dirty="0" err="1" smtClean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650" spc="-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FFFFFF"/>
                </a:solidFill>
                <a:latin typeface="Arial"/>
                <a:cs typeface="Arial"/>
              </a:rPr>
              <a:t>upotrebu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3179413"/>
            <a:ext cx="2171065" cy="8229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50" dirty="0">
                <a:solidFill>
                  <a:srgbClr val="221F1F"/>
                </a:solidFill>
                <a:latin typeface="Arial"/>
                <a:cs typeface="Arial"/>
              </a:rPr>
              <a:t>Komercijalni toster za transportne trake</a:t>
            </a:r>
            <a:endParaRPr sz="5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5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Robusni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toster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američki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dizajn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Kućište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rešetkom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klizačem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Moćan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uređaj za brzo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prženje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Kapacitet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150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kriški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sat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4060441"/>
            <a:ext cx="1295400" cy="83311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Podesivo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dugme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kontrolu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brzine</a:t>
            </a:r>
            <a:endParaRPr sz="650">
              <a:latin typeface="Arial"/>
              <a:cs typeface="Arial"/>
            </a:endParaRPr>
          </a:p>
          <a:p>
            <a:pPr marL="12700" marR="442595">
              <a:lnSpc>
                <a:spcPts val="1540"/>
              </a:lnSpc>
              <a:spcBef>
                <a:spcPts val="4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Pokazivač</a:t>
            </a:r>
            <a:r>
              <a:rPr sz="650" spc="-5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temperature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tacnom za</a:t>
            </a:r>
            <a:r>
              <a:rPr sz="65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mrvice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Stoji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četiri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podesive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noge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Lako se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čisti</a:t>
            </a:r>
            <a:endParaRPr sz="6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87" y="3630638"/>
            <a:ext cx="734695" cy="19670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 </a:t>
            </a:r>
            <a:r>
              <a:rPr sz="650" spc="-10" dirty="0" err="1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pakiranja  Ambalažni</a:t>
            </a:r>
            <a:r>
              <a:rPr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materijal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Tarifni broj</a:t>
            </a: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EAN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ECCA17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145289" y="3633754"/>
            <a:ext cx="929005" cy="179832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1340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</a:t>
            </a:r>
            <a:r>
              <a:rPr sz="650" spc="-2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14,0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15,5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V390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Š290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D420</a:t>
            </a:r>
            <a:r>
              <a:rPr sz="650" spc="-6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V380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Š520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D370</a:t>
            </a:r>
            <a:r>
              <a:rPr sz="650" spc="-6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0,07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550" spc="15" dirty="0">
                <a:solidFill>
                  <a:srgbClr val="ECCA17"/>
                </a:solidFill>
                <a:latin typeface="Arial"/>
                <a:cs typeface="Arial"/>
              </a:rPr>
              <a:t>Kartonska </a:t>
            </a:r>
            <a:r>
              <a:rPr sz="550" spc="10" dirty="0">
                <a:solidFill>
                  <a:srgbClr val="ECCA17"/>
                </a:solidFill>
                <a:latin typeface="Arial"/>
                <a:cs typeface="Arial"/>
              </a:rPr>
              <a:t>kutija </a:t>
            </a:r>
            <a:r>
              <a:rPr sz="550" spc="15" dirty="0">
                <a:solidFill>
                  <a:srgbClr val="ECCA17"/>
                </a:solidFill>
                <a:latin typeface="Arial"/>
                <a:cs typeface="Arial"/>
              </a:rPr>
              <a:t>s</a:t>
            </a:r>
            <a:r>
              <a:rPr sz="550" spc="-2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ECCA17"/>
                </a:solidFill>
                <a:latin typeface="Arial"/>
                <a:cs typeface="Arial"/>
              </a:rPr>
              <a:t>pjenom</a:t>
            </a:r>
            <a:endParaRPr sz="5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85167200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8719632120131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09300055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1" y="4923452"/>
            <a:ext cx="1630045" cy="4044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Visina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prednjeg otvora: 85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Širina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transportne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trake: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180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Rupa</a:t>
            </a:r>
            <a:r>
              <a:rPr sz="650" spc="-7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transportne  trake: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8 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379762" y="513588"/>
            <a:ext cx="2296305" cy="232921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89204" y="7571232"/>
              <a:ext cx="1979675" cy="179984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95600" y="7571232"/>
              <a:ext cx="1981200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303520" y="7571232"/>
              <a:ext cx="1981200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3889247" y="5948171"/>
            <a:ext cx="3883151" cy="108051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163782" y="1695399"/>
            <a:ext cx="1719625" cy="8292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0" marR="5080" indent="-216535" algn="ctr">
              <a:lnSpc>
                <a:spcPct val="112400"/>
              </a:lnSpc>
              <a:spcBef>
                <a:spcPts val="100"/>
              </a:spcBef>
            </a:pPr>
            <a:r>
              <a:rPr sz="1850" spc="-10" dirty="0" smtClean="0">
                <a:solidFill>
                  <a:srgbClr val="929498"/>
                </a:solidFill>
                <a:latin typeface="Arial"/>
                <a:cs typeface="Arial"/>
              </a:rPr>
              <a:t>TOSTER</a:t>
            </a:r>
            <a:endParaRPr sz="1850" dirty="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</a:t>
            </a:r>
            <a:r>
              <a:rPr sz="850" spc="-5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MTT-300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077976" y="9488964"/>
            <a:ext cx="1297305" cy="23980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Kućište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od nehrđajućeg 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čelika s</a:t>
            </a:r>
            <a:r>
              <a:rPr sz="5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rešetkom</a:t>
            </a:r>
            <a:endParaRPr sz="550" dirty="0">
              <a:latin typeface="Arial"/>
              <a:cs typeface="Arial"/>
            </a:endParaRPr>
          </a:p>
          <a:p>
            <a:pPr marL="142240" algn="ctr">
              <a:lnSpc>
                <a:spcPct val="100000"/>
              </a:lnSpc>
              <a:spcBef>
                <a:spcPts val="345"/>
              </a:spcBef>
            </a:pPr>
            <a:r>
              <a:rPr sz="650" spc="-5" dirty="0" err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FFFFFF"/>
                </a:solidFill>
                <a:latin typeface="Arial"/>
                <a:cs typeface="Arial"/>
              </a:rPr>
              <a:t>klizi</a:t>
            </a:r>
            <a:r>
              <a:rPr lang="hr-HR" sz="650" spc="-5" dirty="0" smtClean="0">
                <a:solidFill>
                  <a:srgbClr val="FFFFFF"/>
                </a:solidFill>
                <a:latin typeface="Arial"/>
                <a:cs typeface="Arial"/>
              </a:rPr>
              <a:t>š</a:t>
            </a:r>
            <a:r>
              <a:rPr sz="650" spc="-5" dirty="0" err="1" smtClean="0">
                <a:solidFill>
                  <a:srgbClr val="FFFFFF"/>
                </a:solidFill>
                <a:latin typeface="Arial"/>
                <a:cs typeface="Arial"/>
              </a:rPr>
              <a:t>te</a:t>
            </a:r>
            <a:r>
              <a:rPr lang="hr-HR" sz="650" spc="-5" dirty="0" smtClean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559080" y="9486400"/>
            <a:ext cx="104203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Stoji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četiri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podesive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noge</a:t>
            </a:r>
            <a:endParaRPr sz="6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13904" y="9509676"/>
            <a:ext cx="947419" cy="220573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Toster 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je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jednostavan </a:t>
            </a: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6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upotrebu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3179413"/>
            <a:ext cx="2171065" cy="65825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Komercijalni toster za transportne trake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5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Robusni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toster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američki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dizajn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Kućište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rešetkom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klizačem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Moćan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uređaj za brzo prženje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300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kriški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sat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886200"/>
            <a:ext cx="1295400" cy="83311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Podesivo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dugme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kontrolu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brzine</a:t>
            </a:r>
            <a:endParaRPr sz="650" dirty="0">
              <a:latin typeface="Arial"/>
              <a:cs typeface="Arial"/>
            </a:endParaRPr>
          </a:p>
          <a:p>
            <a:pPr marL="12700" marR="442595">
              <a:lnSpc>
                <a:spcPts val="1540"/>
              </a:lnSpc>
              <a:spcBef>
                <a:spcPts val="4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Pokazivač</a:t>
            </a:r>
            <a:r>
              <a:rPr sz="650" spc="-5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temperature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tacnom za</a:t>
            </a:r>
            <a:r>
              <a:rPr sz="65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mrvice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Stoji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četiri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podesive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noge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Lako se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87" y="3630638"/>
            <a:ext cx="734695" cy="19670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 </a:t>
            </a:r>
            <a:r>
              <a:rPr sz="650" spc="-10" dirty="0" err="1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pakiranja  Ambalažni</a:t>
            </a:r>
            <a:r>
              <a:rPr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materijal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Tarifni broj</a:t>
            </a: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EAN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ECCA17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145289" y="3633754"/>
            <a:ext cx="1055111" cy="1813316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2240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</a:t>
            </a:r>
            <a:r>
              <a:rPr sz="650" spc="-2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16,0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18,0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V390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Š370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D420</a:t>
            </a:r>
            <a:r>
              <a:rPr sz="650" spc="-6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V380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Š515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D450</a:t>
            </a:r>
            <a:r>
              <a:rPr sz="650" spc="-6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0,09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s</a:t>
            </a:r>
            <a:r>
              <a:rPr sz="650" spc="-2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85167200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8719632121954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09300056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3863" y="4800600"/>
            <a:ext cx="1358265" cy="44557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Visina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prednjeg otvora: 85 mm</a:t>
            </a:r>
            <a:r>
              <a:rPr sz="650" spc="-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Širina</a:t>
            </a:r>
            <a:endParaRPr sz="650" dirty="0">
              <a:latin typeface="Arial"/>
              <a:cs typeface="Arial"/>
            </a:endParaRPr>
          </a:p>
          <a:p>
            <a:pPr marL="12700" marR="167005">
              <a:lnSpc>
                <a:spcPct val="18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transportne trake: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280 mm</a:t>
            </a:r>
            <a:r>
              <a:rPr sz="650" spc="-6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6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67005">
              <a:lnSpc>
                <a:spcPct val="180000"/>
              </a:lnSpc>
            </a:pPr>
            <a:r>
              <a:rPr sz="650" spc="-15" dirty="0" err="1" smtClean="0">
                <a:solidFill>
                  <a:srgbClr val="221F1F"/>
                </a:solidFill>
                <a:latin typeface="Arial"/>
                <a:cs typeface="Arial"/>
              </a:rPr>
              <a:t>Rupa</a:t>
            </a: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transportne trake: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8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263887" y="513588"/>
            <a:ext cx="2619457" cy="235000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89204" y="7571232"/>
              <a:ext cx="1979675" cy="179984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95600" y="7571232"/>
              <a:ext cx="1981200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303520" y="7571232"/>
              <a:ext cx="1981200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3889247" y="5948171"/>
            <a:ext cx="3883151" cy="108051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163782" y="1695399"/>
            <a:ext cx="1731817" cy="1148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0" marR="5080" indent="-216535" algn="ctr">
              <a:lnSpc>
                <a:spcPct val="112400"/>
              </a:lnSpc>
              <a:spcBef>
                <a:spcPts val="100"/>
              </a:spcBef>
            </a:pP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KONVEJER  TOSTER</a:t>
            </a:r>
            <a:endParaRPr sz="1850" dirty="0">
              <a:latin typeface="Arial"/>
              <a:cs typeface="Arial"/>
            </a:endParaRPr>
          </a:p>
          <a:p>
            <a:pPr marL="349250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</a:t>
            </a:r>
            <a:r>
              <a:rPr sz="850" spc="-5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MTT-450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077976" y="9488964"/>
            <a:ext cx="1297305" cy="23980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Kućište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od nehrđajućeg 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čelika s</a:t>
            </a:r>
            <a:r>
              <a:rPr sz="5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rešetkom</a:t>
            </a:r>
            <a:endParaRPr sz="550" dirty="0">
              <a:latin typeface="Arial"/>
              <a:cs typeface="Arial"/>
            </a:endParaRPr>
          </a:p>
          <a:p>
            <a:pPr marL="142240" algn="ctr">
              <a:lnSpc>
                <a:spcPct val="100000"/>
              </a:lnSpc>
              <a:spcBef>
                <a:spcPts val="345"/>
              </a:spcBef>
            </a:pPr>
            <a:r>
              <a:rPr sz="650" spc="-5" dirty="0" err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FFFFFF"/>
                </a:solidFill>
                <a:latin typeface="Arial"/>
                <a:cs typeface="Arial"/>
              </a:rPr>
              <a:t>klizi</a:t>
            </a:r>
            <a:r>
              <a:rPr lang="hr-HR" sz="650" spc="-5" dirty="0" smtClean="0">
                <a:solidFill>
                  <a:srgbClr val="FFFFFF"/>
                </a:solidFill>
                <a:latin typeface="Arial"/>
                <a:cs typeface="Arial"/>
              </a:rPr>
              <a:t>š</a:t>
            </a:r>
            <a:r>
              <a:rPr sz="650" spc="-5" dirty="0" err="1" smtClean="0">
                <a:solidFill>
                  <a:srgbClr val="FFFFFF"/>
                </a:solidFill>
                <a:latin typeface="Arial"/>
                <a:cs typeface="Arial"/>
              </a:rPr>
              <a:t>te</a:t>
            </a:r>
            <a:r>
              <a:rPr lang="hr-HR" sz="650" spc="-5" dirty="0" smtClean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559080" y="9486400"/>
            <a:ext cx="104203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Stoji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četiri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podesive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noge</a:t>
            </a:r>
            <a:endParaRPr sz="6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13904" y="9509676"/>
            <a:ext cx="947419" cy="220573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Toster 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je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jednostavan </a:t>
            </a: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6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upotrebu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3179413"/>
            <a:ext cx="2171065" cy="8536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Komercijalni toster za transportne trake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Robusni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toster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američki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dizajn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Kućište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rešetkom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klizačem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Moćan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uređaj za brzo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tostiranje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Kapacitet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450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kriški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sat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4060441"/>
            <a:ext cx="1295400" cy="83311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Podesivo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dugme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kontrolu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brzine</a:t>
            </a:r>
            <a:endParaRPr sz="650" dirty="0">
              <a:latin typeface="Arial"/>
              <a:cs typeface="Arial"/>
            </a:endParaRPr>
          </a:p>
          <a:p>
            <a:pPr marL="12700" marR="442595">
              <a:lnSpc>
                <a:spcPts val="1540"/>
              </a:lnSpc>
              <a:spcBef>
                <a:spcPts val="4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Pokazivač</a:t>
            </a:r>
            <a:r>
              <a:rPr sz="650" spc="-5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temperature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tacnom za</a:t>
            </a:r>
            <a:r>
              <a:rPr sz="65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mrvice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Stoji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četiri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podesive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noge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Lako se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87" y="3630638"/>
            <a:ext cx="1297034" cy="1813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5" dirty="0" err="1" smtClean="0">
                <a:solidFill>
                  <a:srgbClr val="ECCA17"/>
                </a:solidFill>
                <a:latin typeface="Arial"/>
                <a:cs typeface="Arial"/>
              </a:rPr>
              <a:t>Bruto</a:t>
            </a:r>
            <a:r>
              <a:rPr sz="650" spc="-95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 </a:t>
            </a:r>
            <a:r>
              <a:rPr sz="650" spc="-10" dirty="0" err="1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10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 err="1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10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 err="1" smtClean="0">
                <a:solidFill>
                  <a:srgbClr val="ECCA17"/>
                </a:solidFill>
                <a:latin typeface="Arial"/>
                <a:cs typeface="Arial"/>
              </a:rPr>
              <a:t>Ambalažni</a:t>
            </a:r>
            <a:r>
              <a:rPr sz="650" spc="-55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materijal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Tarifni broj</a:t>
            </a: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ECCA17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145289" y="3680992"/>
            <a:ext cx="1055111" cy="176163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2640</a:t>
            </a:r>
            <a:r>
              <a:rPr sz="650" spc="-10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W</a:t>
            </a:r>
            <a:endParaRPr sz="650" dirty="0">
              <a:latin typeface="Arial"/>
              <a:cs typeface="Arial"/>
            </a:endParaRPr>
          </a:p>
          <a:p>
            <a:pPr marL="12700" marR="194310">
              <a:lnSpc>
                <a:spcPct val="1616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</a:t>
            </a:r>
            <a:r>
              <a:rPr sz="650" spc="-8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1faza  20,0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22,0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V390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Š470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D420</a:t>
            </a:r>
            <a:r>
              <a:rPr sz="650" spc="-6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V385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Š540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D520</a:t>
            </a:r>
            <a:r>
              <a:rPr sz="650" spc="-6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0,11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s</a:t>
            </a:r>
            <a:r>
              <a:rPr sz="650" spc="-2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85167200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8719632121961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09300057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4964053"/>
            <a:ext cx="1358265" cy="48005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Visina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prednjeg otvora: 85 mm</a:t>
            </a:r>
            <a:r>
              <a:rPr sz="650" spc="-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Širina</a:t>
            </a:r>
            <a:endParaRPr sz="650" dirty="0">
              <a:latin typeface="Arial"/>
              <a:cs typeface="Arial"/>
            </a:endParaRPr>
          </a:p>
          <a:p>
            <a:pPr marL="12700" marR="167005">
              <a:lnSpc>
                <a:spcPct val="18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transportne trake: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360 mm</a:t>
            </a:r>
            <a:r>
              <a:rPr sz="650" spc="-6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Rupa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transportne trake: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8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8015"/>
          </a:xfrm>
          <a:custGeom>
            <a:avLst/>
            <a:gdLst/>
            <a:ahLst/>
            <a:cxnLst/>
            <a:rect l="l" t="t" r="r" b="b"/>
            <a:pathLst>
              <a:path w="2883535" h="628015">
                <a:moveTo>
                  <a:pt x="2883408" y="627887"/>
                </a:moveTo>
                <a:lnTo>
                  <a:pt x="0" y="627887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7887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5375" y="0"/>
                </a:lnTo>
                <a:lnTo>
                  <a:pt x="7295375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4888992" y="0"/>
                </a:lnTo>
                <a:lnTo>
                  <a:pt x="488899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881627" y="5942076"/>
            <a:ext cx="3890772" cy="10896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883689" y="135636"/>
            <a:ext cx="1459198" cy="282701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2" name="object 22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5" name="object 25"/>
            <p:cNvSpPr/>
            <p:nvPr/>
          </p:nvSpPr>
          <p:spPr>
            <a:xfrm>
              <a:off x="2895600" y="7571232"/>
              <a:ext cx="1979675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5278374" y="7213854"/>
            <a:ext cx="2030095" cy="2182495"/>
            <a:chOff x="5278374" y="7213854"/>
            <a:chExt cx="2030095" cy="2182495"/>
          </a:xfrm>
        </p:grpSpPr>
        <p:sp>
          <p:nvSpPr>
            <p:cNvPr id="28" name="object 28"/>
            <p:cNvSpPr/>
            <p:nvPr/>
          </p:nvSpPr>
          <p:spPr>
            <a:xfrm>
              <a:off x="5536692" y="7239000"/>
              <a:ext cx="1458467" cy="2107691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291328" y="7226808"/>
              <a:ext cx="2004060" cy="2156460"/>
            </a:xfrm>
            <a:custGeom>
              <a:avLst/>
              <a:gdLst/>
              <a:ahLst/>
              <a:cxnLst/>
              <a:rect l="l" t="t" r="r" b="b"/>
              <a:pathLst>
                <a:path w="2004059" h="2156459">
                  <a:moveTo>
                    <a:pt x="0" y="12192"/>
                  </a:moveTo>
                  <a:lnTo>
                    <a:pt x="0" y="2144267"/>
                  </a:lnTo>
                  <a:lnTo>
                    <a:pt x="0" y="2156459"/>
                  </a:lnTo>
                  <a:lnTo>
                    <a:pt x="12192" y="2156459"/>
                  </a:lnTo>
                  <a:lnTo>
                    <a:pt x="1991867" y="2156459"/>
                  </a:lnTo>
                  <a:lnTo>
                    <a:pt x="2004059" y="2156459"/>
                  </a:lnTo>
                  <a:lnTo>
                    <a:pt x="2004059" y="2144267"/>
                  </a:lnTo>
                  <a:lnTo>
                    <a:pt x="2004059" y="12192"/>
                  </a:lnTo>
                  <a:lnTo>
                    <a:pt x="2004059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796476" y="1728713"/>
            <a:ext cx="2553408" cy="79380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APARAT ZA VAFL</a:t>
            </a:r>
            <a:endParaRPr sz="1850" dirty="0">
              <a:latin typeface="Arial"/>
              <a:cs typeface="Arial"/>
            </a:endParaRPr>
          </a:p>
          <a:p>
            <a:pPr marL="733425">
              <a:lnSpc>
                <a:spcPct val="100000"/>
              </a:lnSpc>
              <a:spcBef>
                <a:spcPts val="131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</a:t>
            </a:r>
            <a:r>
              <a:rPr sz="85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BUBLE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87" y="3630638"/>
            <a:ext cx="927048" cy="18010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 </a:t>
            </a:r>
            <a:r>
              <a:rPr sz="650" spc="-10" dirty="0" err="1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pakiranja  Ambalažni</a:t>
            </a:r>
            <a:r>
              <a:rPr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materijal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Tarifni broj</a:t>
            </a: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EAN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ECCA17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145289" y="3633754"/>
            <a:ext cx="1204595" cy="1814214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1400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6.5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sz="600" spc="5" dirty="0">
                <a:solidFill>
                  <a:srgbClr val="ECCA17"/>
                </a:solidFill>
                <a:latin typeface="Arial"/>
                <a:cs typeface="Arial"/>
              </a:rPr>
              <a:t>7,0</a:t>
            </a:r>
            <a:r>
              <a:rPr sz="600" spc="-8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00" spc="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0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V290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Š225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D420 mm </a:t>
            </a:r>
            <a:endParaRPr lang="hr-HR" sz="650" spc="-10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0"/>
              </a:spcBef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V300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Š270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D450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0,03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85166090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8719632124283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09365120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3702313"/>
            <a:ext cx="2726958" cy="6989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Ugostiteljska mašina 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vafele visokih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performansi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1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vafl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0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Termostatska kontrola temperature od -300 ° C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0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Pleh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lijevanje od  lijevanog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željeza s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neprianjajućim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premazom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4432313"/>
            <a:ext cx="1279158" cy="47320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Drvene drške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Kućište od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5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Lako se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površina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47216" y="9501445"/>
            <a:ext cx="1324610" cy="11366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Varijabilni termostat od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0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° </a:t>
            </a:r>
            <a:r>
              <a:rPr sz="550" spc="20" dirty="0">
                <a:solidFill>
                  <a:srgbClr val="FFFFFF"/>
                </a:solidFill>
                <a:latin typeface="Arial"/>
                <a:cs typeface="Arial"/>
              </a:rPr>
              <a:t>C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do 300 °</a:t>
            </a:r>
            <a:r>
              <a:rPr sz="55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2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5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026174" y="9466571"/>
            <a:ext cx="1698226" cy="251992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Pleh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od 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lijevanog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željeza </a:t>
            </a: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s </a:t>
            </a:r>
            <a:r>
              <a:rPr lang="hr-HR" sz="650" spc="5" dirty="0" err="1" smtClean="0">
                <a:solidFill>
                  <a:srgbClr val="FFFFFF"/>
                </a:solidFill>
                <a:latin typeface="Arial"/>
                <a:cs typeface="Arial"/>
              </a:rPr>
              <a:t>neprijanjajućom</a:t>
            </a:r>
            <a:r>
              <a:rPr sz="650" spc="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FFFFFF"/>
                </a:solidFill>
                <a:latin typeface="Arial"/>
                <a:cs typeface="Arial"/>
              </a:rPr>
              <a:t>pločicom</a:t>
            </a:r>
            <a:r>
              <a:rPr lang="hr-HR" sz="6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 err="1" smtClean="0">
                <a:solidFill>
                  <a:srgbClr val="FFFFFF"/>
                </a:solidFill>
                <a:latin typeface="Arial"/>
                <a:cs typeface="Arial"/>
              </a:rPr>
              <a:t>premaz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429513" y="9440467"/>
            <a:ext cx="1374775" cy="257763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50"/>
              </a:spcBef>
            </a:pP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Kućište od nehrđajućeg čelika </a:t>
            </a:r>
            <a:r>
              <a:rPr sz="650" dirty="0" err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FFFFFF"/>
                </a:solidFill>
                <a:latin typeface="Arial"/>
                <a:cs typeface="Arial"/>
              </a:rPr>
              <a:t>drven</a:t>
            </a:r>
            <a:r>
              <a:rPr lang="hr-HR" sz="650" spc="5" dirty="0" smtClean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5" dirty="0" err="1" smtClean="0">
                <a:solidFill>
                  <a:srgbClr val="FFFFFF"/>
                </a:solidFill>
                <a:latin typeface="Arial"/>
                <a:cs typeface="Arial"/>
              </a:rPr>
              <a:t>ručk</a:t>
            </a:r>
            <a:r>
              <a:rPr lang="hr-HR" sz="650" spc="-5" dirty="0" smtClean="0">
                <a:solidFill>
                  <a:srgbClr val="FFFFFF"/>
                </a:solidFill>
                <a:latin typeface="Arial"/>
                <a:cs typeface="Arial"/>
              </a:rPr>
              <a:t>ama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8015"/>
          </a:xfrm>
          <a:custGeom>
            <a:avLst/>
            <a:gdLst/>
            <a:ahLst/>
            <a:cxnLst/>
            <a:rect l="l" t="t" r="r" b="b"/>
            <a:pathLst>
              <a:path w="2883535" h="628015">
                <a:moveTo>
                  <a:pt x="2883408" y="627887"/>
                </a:moveTo>
                <a:lnTo>
                  <a:pt x="0" y="627887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7887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4888992" y="0"/>
                </a:lnTo>
                <a:lnTo>
                  <a:pt x="488899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881627" y="5942076"/>
            <a:ext cx="3890772" cy="10896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717064" y="251459"/>
            <a:ext cx="1705071" cy="27111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2" name="object 22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5" name="object 25"/>
            <p:cNvSpPr/>
            <p:nvPr/>
          </p:nvSpPr>
          <p:spPr>
            <a:xfrm>
              <a:off x="2897124" y="7571232"/>
              <a:ext cx="1979675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5278374" y="7213854"/>
            <a:ext cx="2032000" cy="2182495"/>
            <a:chOff x="5278374" y="7213854"/>
            <a:chExt cx="2032000" cy="2182495"/>
          </a:xfrm>
        </p:grpSpPr>
        <p:sp>
          <p:nvSpPr>
            <p:cNvPr id="28" name="object 28"/>
            <p:cNvSpPr/>
            <p:nvPr/>
          </p:nvSpPr>
          <p:spPr>
            <a:xfrm>
              <a:off x="5465064" y="7327392"/>
              <a:ext cx="1578863" cy="2016251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291328" y="7226808"/>
              <a:ext cx="2005964" cy="2156460"/>
            </a:xfrm>
            <a:custGeom>
              <a:avLst/>
              <a:gdLst/>
              <a:ahLst/>
              <a:cxnLst/>
              <a:rect l="l" t="t" r="r" b="b"/>
              <a:pathLst>
                <a:path w="2005965" h="2156459">
                  <a:moveTo>
                    <a:pt x="0" y="12192"/>
                  </a:moveTo>
                  <a:lnTo>
                    <a:pt x="0" y="2144267"/>
                  </a:lnTo>
                  <a:lnTo>
                    <a:pt x="0" y="2156459"/>
                  </a:lnTo>
                  <a:lnTo>
                    <a:pt x="12192" y="2156459"/>
                  </a:lnTo>
                  <a:lnTo>
                    <a:pt x="1993391" y="2156459"/>
                  </a:lnTo>
                  <a:lnTo>
                    <a:pt x="2005583" y="2156459"/>
                  </a:lnTo>
                  <a:lnTo>
                    <a:pt x="2005583" y="2144267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796476" y="1728713"/>
            <a:ext cx="2300291" cy="80406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APARAT ZA VAFL</a:t>
            </a:r>
            <a:endParaRPr sz="1850" dirty="0">
              <a:latin typeface="Arial"/>
              <a:cs typeface="Arial"/>
            </a:endParaRPr>
          </a:p>
          <a:p>
            <a:pPr marL="410209">
              <a:lnSpc>
                <a:spcPct val="100000"/>
              </a:lnSpc>
              <a:spcBef>
                <a:spcPts val="1460"/>
              </a:spcBef>
            </a:pPr>
            <a:r>
              <a:rPr sz="700" spc="20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700" spc="15" dirty="0">
                <a:solidFill>
                  <a:srgbClr val="929498"/>
                </a:solidFill>
                <a:latin typeface="Arial"/>
                <a:cs typeface="Arial"/>
              </a:rPr>
              <a:t>KLASIČNI</a:t>
            </a:r>
            <a:r>
              <a:rPr sz="700" spc="-3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700" spc="20" dirty="0">
                <a:solidFill>
                  <a:srgbClr val="929498"/>
                </a:solidFill>
                <a:latin typeface="Arial"/>
                <a:cs typeface="Arial"/>
              </a:rPr>
              <a:t>JEDNOKRATNI</a:t>
            </a:r>
            <a:endParaRPr sz="7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47216" y="9496393"/>
            <a:ext cx="1324610" cy="222753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z="655" spc="10" dirty="0">
                <a:solidFill>
                  <a:srgbClr val="FFFFFF"/>
                </a:solidFill>
                <a:latin typeface="Arial"/>
                <a:cs typeface="Arial"/>
              </a:rPr>
              <a:t>Varijabilni termostat od </a:t>
            </a:r>
            <a:r>
              <a:rPr sz="655" spc="15" dirty="0">
                <a:solidFill>
                  <a:srgbClr val="FFFFFF"/>
                </a:solidFill>
                <a:latin typeface="Arial"/>
                <a:cs typeface="Arial"/>
              </a:rPr>
              <a:t>0 </a:t>
            </a:r>
            <a:r>
              <a:rPr sz="655" spc="10" dirty="0">
                <a:solidFill>
                  <a:srgbClr val="FFFFFF"/>
                </a:solidFill>
                <a:latin typeface="Arial"/>
                <a:cs typeface="Arial"/>
              </a:rPr>
              <a:t>° </a:t>
            </a:r>
            <a:r>
              <a:rPr sz="655" spc="20" dirty="0">
                <a:solidFill>
                  <a:srgbClr val="FFFFFF"/>
                </a:solidFill>
                <a:latin typeface="Arial"/>
                <a:cs typeface="Arial"/>
              </a:rPr>
              <a:t>C </a:t>
            </a:r>
            <a:r>
              <a:rPr sz="655" spc="10" dirty="0">
                <a:solidFill>
                  <a:srgbClr val="FFFFFF"/>
                </a:solidFill>
                <a:latin typeface="Arial"/>
                <a:cs typeface="Arial"/>
              </a:rPr>
              <a:t>do 300 °</a:t>
            </a:r>
            <a:r>
              <a:rPr sz="655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5" spc="2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655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026174" y="9497462"/>
            <a:ext cx="1774426" cy="220573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Pleh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od 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lijevanog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željeza </a:t>
            </a: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s </a:t>
            </a:r>
            <a:r>
              <a:rPr lang="hr-HR" sz="650" spc="5" dirty="0" err="1" smtClean="0">
                <a:solidFill>
                  <a:srgbClr val="FFFFFF"/>
                </a:solidFill>
                <a:latin typeface="Arial"/>
                <a:cs typeface="Arial"/>
              </a:rPr>
              <a:t>neprijanjajućom</a:t>
            </a:r>
            <a:r>
              <a:rPr sz="650" spc="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FFFFFF"/>
                </a:solidFill>
                <a:latin typeface="Arial"/>
                <a:cs typeface="Arial"/>
              </a:rPr>
              <a:t>pločicom</a:t>
            </a:r>
            <a:r>
              <a:rPr lang="hr-HR" sz="6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 err="1" smtClean="0">
                <a:solidFill>
                  <a:srgbClr val="FFFFFF"/>
                </a:solidFill>
                <a:latin typeface="Arial"/>
                <a:cs typeface="Arial"/>
              </a:rPr>
              <a:t>premaz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732802" y="9503790"/>
            <a:ext cx="1201397" cy="118622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Kućište </a:t>
            </a:r>
            <a:r>
              <a:rPr sz="650" dirty="0">
                <a:solidFill>
                  <a:srgbClr val="FFFFFF"/>
                </a:solidFill>
                <a:latin typeface="Arial"/>
                <a:cs typeface="Arial"/>
              </a:rPr>
              <a:t>od nehrđajućeg</a:t>
            </a:r>
            <a:r>
              <a:rPr sz="6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87" y="3630638"/>
            <a:ext cx="890513" cy="18010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 </a:t>
            </a:r>
            <a:r>
              <a:rPr sz="650" spc="-10" dirty="0" err="1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pakiranja  Ambalažni</a:t>
            </a:r>
            <a:r>
              <a:rPr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materijal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Tarifni broj</a:t>
            </a: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ECCA17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145289" y="3680992"/>
            <a:ext cx="1204595" cy="17506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1600</a:t>
            </a:r>
            <a:r>
              <a:rPr sz="650" spc="-10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W</a:t>
            </a:r>
            <a:endParaRPr sz="650" dirty="0">
              <a:latin typeface="Arial"/>
              <a:cs typeface="Arial"/>
            </a:endParaRPr>
          </a:p>
          <a:p>
            <a:pPr marL="12700" marR="469900">
              <a:lnSpc>
                <a:spcPct val="146200"/>
              </a:lnSpc>
              <a:spcBef>
                <a:spcPts val="12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</a:t>
            </a:r>
            <a:r>
              <a:rPr sz="650" spc="-8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1faza  10,0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12,0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1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V270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Š300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D380 mm V330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Š350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D470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0,03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85166090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8719632124269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09365105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3702313"/>
            <a:ext cx="2595245" cy="97590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Ugostiteljska mašina za oblatne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visokih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performansi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Dostupna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u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jednostrukom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dvostrukom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modelu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Klasični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oblik idealan je za belgijske 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vafle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Termostatska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kontrola temperature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-300 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Pleh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lijevanog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željeza 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nelepljivim </a:t>
            </a:r>
            <a:r>
              <a:rPr sz="650" spc="-15" dirty="0" err="1">
                <a:solidFill>
                  <a:srgbClr val="221F1F"/>
                </a:solidFill>
                <a:latin typeface="Arial"/>
                <a:cs typeface="Arial"/>
              </a:rPr>
              <a:t>premazom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Kućište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4772129"/>
            <a:ext cx="802640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Lako se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r>
              <a:rPr sz="650" spc="-5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površina</a:t>
            </a:r>
            <a:endParaRPr sz="6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2265" cy="628015"/>
          </a:xfrm>
          <a:custGeom>
            <a:avLst/>
            <a:gdLst/>
            <a:ahLst/>
            <a:cxnLst/>
            <a:rect l="l" t="t" r="r" b="b"/>
            <a:pathLst>
              <a:path w="2882265" h="628015">
                <a:moveTo>
                  <a:pt x="2881883" y="627887"/>
                </a:moveTo>
                <a:lnTo>
                  <a:pt x="0" y="627887"/>
                </a:lnTo>
                <a:lnTo>
                  <a:pt x="0" y="0"/>
                </a:lnTo>
                <a:lnTo>
                  <a:pt x="2881883" y="0"/>
                </a:lnTo>
                <a:lnTo>
                  <a:pt x="2881883" y="627887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5375" y="0"/>
                </a:lnTo>
                <a:lnTo>
                  <a:pt x="7295375" y="627380"/>
                </a:lnTo>
                <a:lnTo>
                  <a:pt x="5289791" y="627380"/>
                </a:lnTo>
                <a:lnTo>
                  <a:pt x="5289791" y="0"/>
                </a:lnTo>
                <a:lnTo>
                  <a:pt x="4887455" y="0"/>
                </a:lnTo>
                <a:lnTo>
                  <a:pt x="4887455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881627" y="5942076"/>
            <a:ext cx="3890772" cy="10896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168140" y="147828"/>
            <a:ext cx="2893794" cy="277755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461009" y="7546085"/>
            <a:ext cx="2032000" cy="1850389"/>
            <a:chOff x="461009" y="7546085"/>
            <a:chExt cx="2032000" cy="1850389"/>
          </a:xfrm>
        </p:grpSpPr>
        <p:sp>
          <p:nvSpPr>
            <p:cNvPr id="22" name="object 22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73963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2868929" y="7546085"/>
            <a:ext cx="2032000" cy="1850389"/>
            <a:chOff x="2868929" y="7546085"/>
            <a:chExt cx="2032000" cy="1850389"/>
          </a:xfrm>
        </p:grpSpPr>
        <p:sp>
          <p:nvSpPr>
            <p:cNvPr id="25" name="object 25"/>
            <p:cNvSpPr/>
            <p:nvPr/>
          </p:nvSpPr>
          <p:spPr>
            <a:xfrm>
              <a:off x="2894075" y="7571232"/>
              <a:ext cx="1981200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881883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5276850" y="7213854"/>
            <a:ext cx="2032000" cy="2182495"/>
            <a:chOff x="5276850" y="7213854"/>
            <a:chExt cx="2032000" cy="2182495"/>
          </a:xfrm>
        </p:grpSpPr>
        <p:sp>
          <p:nvSpPr>
            <p:cNvPr id="28" name="object 28"/>
            <p:cNvSpPr/>
            <p:nvPr/>
          </p:nvSpPr>
          <p:spPr>
            <a:xfrm>
              <a:off x="5341620" y="7569707"/>
              <a:ext cx="1871471" cy="1627632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289803" y="7226808"/>
              <a:ext cx="2005964" cy="2156460"/>
            </a:xfrm>
            <a:custGeom>
              <a:avLst/>
              <a:gdLst/>
              <a:ahLst/>
              <a:cxnLst/>
              <a:rect l="l" t="t" r="r" b="b"/>
              <a:pathLst>
                <a:path w="2005965" h="2156459">
                  <a:moveTo>
                    <a:pt x="0" y="12192"/>
                  </a:moveTo>
                  <a:lnTo>
                    <a:pt x="0" y="2144267"/>
                  </a:lnTo>
                  <a:lnTo>
                    <a:pt x="0" y="2156459"/>
                  </a:lnTo>
                  <a:lnTo>
                    <a:pt x="12192" y="2156459"/>
                  </a:lnTo>
                  <a:lnTo>
                    <a:pt x="1991867" y="2156459"/>
                  </a:lnTo>
                  <a:lnTo>
                    <a:pt x="2005583" y="2156459"/>
                  </a:lnTo>
                  <a:lnTo>
                    <a:pt x="2005583" y="2144267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796476" y="1728713"/>
            <a:ext cx="1870075" cy="72455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WAFFLE</a:t>
            </a:r>
            <a:r>
              <a:rPr sz="1850" spc="-6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MAKER</a:t>
            </a:r>
            <a:endParaRPr sz="1850" dirty="0">
              <a:latin typeface="Arial"/>
              <a:cs typeface="Arial"/>
            </a:endParaRPr>
          </a:p>
          <a:p>
            <a:pPr marL="373380">
              <a:lnSpc>
                <a:spcPct val="100000"/>
              </a:lnSpc>
              <a:spcBef>
                <a:spcPts val="131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KLASIČNI</a:t>
            </a:r>
            <a:r>
              <a:rPr sz="850" spc="-2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DUPL</a:t>
            </a:r>
            <a:r>
              <a:rPr lang="hr-HR" sz="850" spc="15" dirty="0" smtClean="0">
                <a:solidFill>
                  <a:srgbClr val="929498"/>
                </a:solidFill>
                <a:latin typeface="Arial"/>
                <a:cs typeface="Arial"/>
              </a:rPr>
              <a:t>I</a:t>
            </a:r>
            <a:endParaRPr sz="1300" dirty="0">
              <a:latin typeface="Arial"/>
              <a:cs typeface="Arial"/>
            </a:endParaRPr>
          </a:p>
          <a:p>
            <a:pPr marL="1089660">
              <a:lnSpc>
                <a:spcPct val="100000"/>
              </a:lnSpc>
            </a:pPr>
            <a:endParaRPr sz="8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47215" y="9496393"/>
            <a:ext cx="1567917" cy="113493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Varijabilni termostat od </a:t>
            </a:r>
            <a:r>
              <a:rPr sz="600" spc="15" dirty="0">
                <a:solidFill>
                  <a:srgbClr val="FFFFFF"/>
                </a:solidFill>
                <a:latin typeface="Arial"/>
                <a:cs typeface="Arial"/>
              </a:rPr>
              <a:t>0 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° </a:t>
            </a:r>
            <a:r>
              <a:rPr sz="600" spc="20" dirty="0">
                <a:solidFill>
                  <a:srgbClr val="FFFFFF"/>
                </a:solidFill>
                <a:latin typeface="Arial"/>
                <a:cs typeface="Arial"/>
              </a:rPr>
              <a:t>C 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do 300 °</a:t>
            </a:r>
            <a:r>
              <a:rPr sz="6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2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026173" y="9497462"/>
            <a:ext cx="1861673" cy="220573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Pleh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od 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lijevanog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željeza </a:t>
            </a: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s </a:t>
            </a:r>
            <a:r>
              <a:rPr lang="hr-HR" sz="650" spc="5" dirty="0" err="1" smtClean="0">
                <a:solidFill>
                  <a:srgbClr val="FFFFFF"/>
                </a:solidFill>
                <a:latin typeface="Arial"/>
                <a:cs typeface="Arial"/>
              </a:rPr>
              <a:t>neprijanjajućom</a:t>
            </a:r>
            <a:r>
              <a:rPr sz="650" spc="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FFFFFF"/>
                </a:solidFill>
                <a:latin typeface="Arial"/>
                <a:cs typeface="Arial"/>
              </a:rPr>
              <a:t>pločicom</a:t>
            </a:r>
            <a:r>
              <a:rPr lang="hr-HR" sz="6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 err="1" smtClean="0">
                <a:solidFill>
                  <a:srgbClr val="FFFFFF"/>
                </a:solidFill>
                <a:latin typeface="Arial"/>
                <a:cs typeface="Arial"/>
              </a:rPr>
              <a:t>premaz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732802" y="9503790"/>
            <a:ext cx="1125198" cy="118622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Kućište </a:t>
            </a:r>
            <a:r>
              <a:rPr sz="650" dirty="0">
                <a:solidFill>
                  <a:srgbClr val="FFFFFF"/>
                </a:solidFill>
                <a:latin typeface="Arial"/>
                <a:cs typeface="Arial"/>
              </a:rPr>
              <a:t>od nehrđajućeg</a:t>
            </a:r>
            <a:r>
              <a:rPr sz="6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87" y="3630638"/>
            <a:ext cx="998717" cy="18010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5" dirty="0" err="1" smtClean="0">
                <a:solidFill>
                  <a:srgbClr val="ECCA17"/>
                </a:solidFill>
                <a:latin typeface="Arial"/>
                <a:cs typeface="Arial"/>
              </a:rPr>
              <a:t>Bruto</a:t>
            </a:r>
            <a:r>
              <a:rPr sz="650" spc="-95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 </a:t>
            </a:r>
            <a:r>
              <a:rPr sz="650" spc="-10" dirty="0" err="1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pakiranja  Ambalažni</a:t>
            </a:r>
            <a:r>
              <a:rPr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materijal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Tarifni broj</a:t>
            </a: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ECCA17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145289" y="3633754"/>
            <a:ext cx="1131311" cy="1813316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2x 1000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</a:t>
            </a:r>
            <a:r>
              <a:rPr sz="650" spc="-2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18,0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24,0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V270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Š630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D380</a:t>
            </a:r>
            <a:r>
              <a:rPr sz="650" spc="-6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V330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Š680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D470</a:t>
            </a:r>
            <a:r>
              <a:rPr sz="650" spc="-6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0,06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s</a:t>
            </a:r>
            <a:r>
              <a:rPr sz="650" spc="-2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85166090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8719632124276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09365106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3702313"/>
            <a:ext cx="2595245" cy="9446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Ugostiteljska mašina za oblatne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visokih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performansi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Dostupna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u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jednostrukom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dvostrukom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modelu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Klasični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oblik idealan je za belgijske 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vafle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Termostatska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kontrola temperature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-300 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Pleh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lijevanog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željeza 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nelepljivim </a:t>
            </a:r>
            <a:r>
              <a:rPr sz="650" spc="-15" dirty="0" err="1">
                <a:solidFill>
                  <a:srgbClr val="221F1F"/>
                </a:solidFill>
                <a:latin typeface="Arial"/>
                <a:cs typeface="Arial"/>
              </a:rPr>
              <a:t>premazom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Kućište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4887629"/>
            <a:ext cx="802640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Lako se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r>
              <a:rPr sz="650" spc="-5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površina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8015"/>
          </a:xfrm>
          <a:custGeom>
            <a:avLst/>
            <a:gdLst/>
            <a:ahLst/>
            <a:cxnLst/>
            <a:rect l="l" t="t" r="r" b="b"/>
            <a:pathLst>
              <a:path w="2883535" h="628015">
                <a:moveTo>
                  <a:pt x="2883408" y="627887"/>
                </a:moveTo>
                <a:lnTo>
                  <a:pt x="0" y="627887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7887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4888992" y="0"/>
                </a:lnTo>
                <a:lnTo>
                  <a:pt x="488899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0411" y="147828"/>
            <a:ext cx="1498501" cy="27950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7" name="object 7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1" name="object 21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4" name="object 24"/>
            <p:cNvSpPr/>
            <p:nvPr/>
          </p:nvSpPr>
          <p:spPr>
            <a:xfrm>
              <a:off x="2895600" y="7571232"/>
              <a:ext cx="1981200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7" name="object 27"/>
            <p:cNvSpPr/>
            <p:nvPr/>
          </p:nvSpPr>
          <p:spPr>
            <a:xfrm>
              <a:off x="5519901" y="7571231"/>
              <a:ext cx="1402105" cy="178765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796476" y="1728713"/>
            <a:ext cx="2480124" cy="79380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APARAT ZA VAFL</a:t>
            </a:r>
            <a:endParaRPr sz="1850" dirty="0">
              <a:latin typeface="Arial"/>
              <a:cs typeface="Arial"/>
            </a:endParaRPr>
          </a:p>
          <a:p>
            <a:pPr marL="431800">
              <a:lnSpc>
                <a:spcPct val="100000"/>
              </a:lnSpc>
              <a:spcBef>
                <a:spcPts val="131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SRCA</a:t>
            </a:r>
            <a:r>
              <a:rPr sz="850" spc="-1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JEDNA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47216" y="9496393"/>
            <a:ext cx="1324610" cy="123825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Varijabilni termostat od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0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° </a:t>
            </a:r>
            <a:r>
              <a:rPr sz="550" spc="20" dirty="0">
                <a:solidFill>
                  <a:srgbClr val="FFFFFF"/>
                </a:solidFill>
                <a:latin typeface="Arial"/>
                <a:cs typeface="Arial"/>
              </a:rPr>
              <a:t>C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do 300 °</a:t>
            </a:r>
            <a:r>
              <a:rPr sz="55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2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5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026174" y="9497462"/>
            <a:ext cx="1431290" cy="220573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Pleh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od 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lijevanog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željeza </a:t>
            </a: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s </a:t>
            </a:r>
            <a:r>
              <a:rPr lang="hr-HR" sz="650" spc="5" dirty="0" err="1" smtClean="0">
                <a:solidFill>
                  <a:srgbClr val="FFFFFF"/>
                </a:solidFill>
                <a:latin typeface="Arial"/>
                <a:cs typeface="Arial"/>
              </a:rPr>
              <a:t>neprijanjajućom</a:t>
            </a:r>
            <a:r>
              <a:rPr sz="650" spc="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FFFFFF"/>
                </a:solidFill>
                <a:latin typeface="Arial"/>
                <a:cs typeface="Arial"/>
              </a:rPr>
              <a:t>pločicom</a:t>
            </a:r>
            <a:r>
              <a:rPr lang="hr-HR" sz="6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 err="1" smtClean="0">
                <a:solidFill>
                  <a:srgbClr val="FFFFFF"/>
                </a:solidFill>
                <a:latin typeface="Arial"/>
                <a:cs typeface="Arial"/>
              </a:rPr>
              <a:t>premaz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732802" y="9503790"/>
            <a:ext cx="1189203" cy="118622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Kućište </a:t>
            </a:r>
            <a:r>
              <a:rPr sz="650" dirty="0">
                <a:solidFill>
                  <a:srgbClr val="FFFFFF"/>
                </a:solidFill>
                <a:latin typeface="Arial"/>
                <a:cs typeface="Arial"/>
              </a:rPr>
              <a:t>od nehrđajućeg</a:t>
            </a:r>
            <a:r>
              <a:rPr sz="6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87" y="3630638"/>
            <a:ext cx="927048" cy="18010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 </a:t>
            </a:r>
            <a:r>
              <a:rPr sz="650" spc="-10" dirty="0" err="1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pakiranja  Ambalažni</a:t>
            </a:r>
            <a:r>
              <a:rPr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materijal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Tarifni broj</a:t>
            </a: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EAN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ECCA17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145289" y="3633754"/>
            <a:ext cx="1131311" cy="1813316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1000 Watt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</a:t>
            </a:r>
            <a:r>
              <a:rPr sz="650" spc="-2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5,5</a:t>
            </a:r>
            <a:r>
              <a:rPr sz="650" spc="-9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6.5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V270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Š255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D380</a:t>
            </a:r>
            <a:r>
              <a:rPr sz="650" spc="-6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V300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Š300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D450</a:t>
            </a:r>
            <a:r>
              <a:rPr sz="650" spc="-6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0,03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s</a:t>
            </a:r>
            <a:r>
              <a:rPr sz="650" spc="-2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85166090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8719632124245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09365100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3704225"/>
            <a:ext cx="2578100" cy="93371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25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Uređaj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za kuhanje vafla visokih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performansi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25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Dostupan</a:t>
            </a: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u</a:t>
            </a:r>
            <a:r>
              <a:rPr lang="hr-HR"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pojedinačnom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i dvostrukom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modelu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Dostupno u obliku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srca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ili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klasičnog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uzorka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vafla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Termostatska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kontrola  temperature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-300 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Pleh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lijevanog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željeza 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neprianjajućim  </a:t>
            </a:r>
            <a:r>
              <a:rPr sz="650" spc="-15" dirty="0" err="1">
                <a:solidFill>
                  <a:srgbClr val="221F1F"/>
                </a:solidFill>
                <a:latin typeface="Arial"/>
                <a:cs typeface="Arial"/>
              </a:rPr>
              <a:t>premazom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Kućište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4772129"/>
            <a:ext cx="802640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Lako se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r>
              <a:rPr sz="650" spc="-5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površina</a:t>
            </a:r>
            <a:endParaRPr sz="6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8015"/>
          </a:xfrm>
          <a:custGeom>
            <a:avLst/>
            <a:gdLst/>
            <a:ahLst/>
            <a:cxnLst/>
            <a:rect l="l" t="t" r="r" b="b"/>
            <a:pathLst>
              <a:path w="2883535" h="628015">
                <a:moveTo>
                  <a:pt x="2883408" y="627887"/>
                </a:moveTo>
                <a:lnTo>
                  <a:pt x="0" y="627887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7887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5375" y="0"/>
                </a:lnTo>
                <a:lnTo>
                  <a:pt x="7295375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4888992" y="0"/>
                </a:lnTo>
                <a:lnTo>
                  <a:pt x="488899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413503" y="147828"/>
            <a:ext cx="2462085" cy="278587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1" name="object 21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4" name="object 24"/>
            <p:cNvSpPr/>
            <p:nvPr/>
          </p:nvSpPr>
          <p:spPr>
            <a:xfrm>
              <a:off x="2895600" y="7571232"/>
              <a:ext cx="1979675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546085"/>
            <a:ext cx="2030095" cy="1850389"/>
            <a:chOff x="5278374" y="7546085"/>
            <a:chExt cx="2030095" cy="1850389"/>
          </a:xfrm>
        </p:grpSpPr>
        <p:sp>
          <p:nvSpPr>
            <p:cNvPr id="27" name="object 27"/>
            <p:cNvSpPr/>
            <p:nvPr/>
          </p:nvSpPr>
          <p:spPr>
            <a:xfrm>
              <a:off x="5343144" y="7571231"/>
              <a:ext cx="1918716" cy="1738883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559039"/>
              <a:ext cx="2004060" cy="1824355"/>
            </a:xfrm>
            <a:custGeom>
              <a:avLst/>
              <a:gdLst/>
              <a:ahLst/>
              <a:cxnLst/>
              <a:rect l="l" t="t" r="r" b="b"/>
              <a:pathLst>
                <a:path w="2004059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4059" y="1824228"/>
                  </a:lnTo>
                  <a:lnTo>
                    <a:pt x="2004059" y="1812036"/>
                  </a:lnTo>
                  <a:lnTo>
                    <a:pt x="2004059" y="12192"/>
                  </a:lnTo>
                  <a:lnTo>
                    <a:pt x="2004059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796476" y="1728713"/>
            <a:ext cx="2300291" cy="79380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APARAT ZA VAFL</a:t>
            </a:r>
            <a:endParaRPr sz="1850" dirty="0">
              <a:latin typeface="Arial"/>
              <a:cs typeface="Arial"/>
            </a:endParaRPr>
          </a:p>
          <a:p>
            <a:pPr marL="393700">
              <a:lnSpc>
                <a:spcPct val="100000"/>
              </a:lnSpc>
              <a:spcBef>
                <a:spcPts val="131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SRCA</a:t>
            </a:r>
            <a:r>
              <a:rPr sz="850" spc="-2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DUPLA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47216" y="9496393"/>
            <a:ext cx="1324610" cy="123825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Varijabilni termostat od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0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° </a:t>
            </a:r>
            <a:r>
              <a:rPr sz="550" spc="20" dirty="0">
                <a:solidFill>
                  <a:srgbClr val="FFFFFF"/>
                </a:solidFill>
                <a:latin typeface="Arial"/>
                <a:cs typeface="Arial"/>
              </a:rPr>
              <a:t>C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do 300 °</a:t>
            </a:r>
            <a:r>
              <a:rPr sz="55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2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5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026174" y="9497462"/>
            <a:ext cx="1431290" cy="220573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Pleh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od 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lijevanog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željeza </a:t>
            </a: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s </a:t>
            </a:r>
            <a:r>
              <a:rPr lang="hr-HR" sz="650" spc="5" dirty="0" err="1" smtClean="0">
                <a:solidFill>
                  <a:srgbClr val="FFFFFF"/>
                </a:solidFill>
                <a:latin typeface="Arial"/>
                <a:cs typeface="Arial"/>
              </a:rPr>
              <a:t>neprijanjajućom</a:t>
            </a:r>
            <a:r>
              <a:rPr sz="650" spc="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FFFFFF"/>
                </a:solidFill>
                <a:latin typeface="Arial"/>
                <a:cs typeface="Arial"/>
              </a:rPr>
              <a:t>pločicom</a:t>
            </a:r>
            <a:r>
              <a:rPr lang="hr-HR" sz="6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 err="1" smtClean="0">
                <a:solidFill>
                  <a:srgbClr val="FFFFFF"/>
                </a:solidFill>
                <a:latin typeface="Arial"/>
                <a:cs typeface="Arial"/>
              </a:rPr>
              <a:t>premaz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732802" y="9503790"/>
            <a:ext cx="1281139" cy="118622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Kućište </a:t>
            </a:r>
            <a:r>
              <a:rPr sz="650" dirty="0">
                <a:solidFill>
                  <a:srgbClr val="FFFFFF"/>
                </a:solidFill>
                <a:latin typeface="Arial"/>
                <a:cs typeface="Arial"/>
              </a:rPr>
              <a:t>od nehrđajućeg</a:t>
            </a:r>
            <a:r>
              <a:rPr sz="6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87" y="3630638"/>
            <a:ext cx="927048" cy="18010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 </a:t>
            </a:r>
            <a:r>
              <a:rPr sz="650" spc="-10" dirty="0" err="1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pakiranja  Ambalažni</a:t>
            </a:r>
            <a:r>
              <a:rPr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materijal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Tarifni broj</a:t>
            </a: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EAN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ECCA17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145289" y="3633754"/>
            <a:ext cx="1207511" cy="1813316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2x 1000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</a:t>
            </a:r>
            <a:r>
              <a:rPr sz="650" spc="-2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11,0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12,5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V270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Š520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D380</a:t>
            </a:r>
            <a:r>
              <a:rPr sz="650" spc="-6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V300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Š570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D460</a:t>
            </a:r>
            <a:r>
              <a:rPr sz="650" spc="-6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0,05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s</a:t>
            </a:r>
            <a:r>
              <a:rPr sz="650" spc="-2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85166090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8719632124245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09365101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3704225"/>
            <a:ext cx="2578100" cy="93371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25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Uređaj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za kuhanje vafla visokih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performansi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25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Dostupan</a:t>
            </a: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u</a:t>
            </a:r>
            <a:r>
              <a:rPr lang="hr-HR"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pojedinačnom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i dvostrukom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modelu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Dostupno u obliku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srca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ili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klasičnog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uzorka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vafla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Termostatska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kontrola  temperature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-300 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Pleh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lijevanog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željeza 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neprianjajućim  </a:t>
            </a:r>
            <a:r>
              <a:rPr sz="650" spc="-15" dirty="0" err="1">
                <a:solidFill>
                  <a:srgbClr val="221F1F"/>
                </a:solidFill>
                <a:latin typeface="Arial"/>
                <a:cs typeface="Arial"/>
              </a:rPr>
              <a:t>premazom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Kućište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4772129"/>
            <a:ext cx="802640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Lako se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r>
              <a:rPr sz="650" spc="-5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površina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8015"/>
          </a:xfrm>
          <a:custGeom>
            <a:avLst/>
            <a:gdLst/>
            <a:ahLst/>
            <a:cxnLst/>
            <a:rect l="l" t="t" r="r" b="b"/>
            <a:pathLst>
              <a:path w="2883535" h="628015">
                <a:moveTo>
                  <a:pt x="2883408" y="627887"/>
                </a:moveTo>
                <a:lnTo>
                  <a:pt x="0" y="627887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7887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5375" y="0"/>
                </a:lnTo>
                <a:lnTo>
                  <a:pt x="7295375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4888992" y="0"/>
                </a:lnTo>
                <a:lnTo>
                  <a:pt x="488899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670802" y="338327"/>
            <a:ext cx="1763498" cy="251237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2" name="object 22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5" name="object 25"/>
            <p:cNvSpPr/>
            <p:nvPr/>
          </p:nvSpPr>
          <p:spPr>
            <a:xfrm>
              <a:off x="2895600" y="7571232"/>
              <a:ext cx="1979675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5278374" y="7213854"/>
            <a:ext cx="2030095" cy="2182495"/>
            <a:chOff x="5278374" y="7213854"/>
            <a:chExt cx="2030095" cy="2182495"/>
          </a:xfrm>
        </p:grpSpPr>
        <p:sp>
          <p:nvSpPr>
            <p:cNvPr id="28" name="object 28"/>
            <p:cNvSpPr/>
            <p:nvPr/>
          </p:nvSpPr>
          <p:spPr>
            <a:xfrm>
              <a:off x="5440580" y="7496556"/>
              <a:ext cx="1836519" cy="1804415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291328" y="7226808"/>
              <a:ext cx="2004060" cy="2156460"/>
            </a:xfrm>
            <a:custGeom>
              <a:avLst/>
              <a:gdLst/>
              <a:ahLst/>
              <a:cxnLst/>
              <a:rect l="l" t="t" r="r" b="b"/>
              <a:pathLst>
                <a:path w="2004059" h="2156459">
                  <a:moveTo>
                    <a:pt x="0" y="12192"/>
                  </a:moveTo>
                  <a:lnTo>
                    <a:pt x="0" y="2144267"/>
                  </a:lnTo>
                  <a:lnTo>
                    <a:pt x="0" y="2156459"/>
                  </a:lnTo>
                  <a:lnTo>
                    <a:pt x="12192" y="2156459"/>
                  </a:lnTo>
                  <a:lnTo>
                    <a:pt x="1991867" y="2156459"/>
                  </a:lnTo>
                  <a:lnTo>
                    <a:pt x="2004059" y="2156459"/>
                  </a:lnTo>
                  <a:lnTo>
                    <a:pt x="2004059" y="2144267"/>
                  </a:lnTo>
                  <a:lnTo>
                    <a:pt x="2004059" y="12192"/>
                  </a:lnTo>
                  <a:lnTo>
                    <a:pt x="2004059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796476" y="1728713"/>
            <a:ext cx="2403924" cy="63991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APARAT ZA VAFL</a:t>
            </a:r>
          </a:p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:</a:t>
            </a:r>
            <a:r>
              <a:rPr sz="850" spc="-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LOLLYPOP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13661" y="9495640"/>
            <a:ext cx="1378585" cy="12509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Varijabilni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termostat od 50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° </a:t>
            </a:r>
            <a:r>
              <a:rPr sz="550" spc="20" dirty="0">
                <a:solidFill>
                  <a:srgbClr val="FFFFFF"/>
                </a:solidFill>
                <a:latin typeface="Arial"/>
                <a:cs typeface="Arial"/>
              </a:rPr>
              <a:t>C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do 300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°</a:t>
            </a:r>
            <a:r>
              <a:rPr sz="55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2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5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026174" y="9497462"/>
            <a:ext cx="1431290" cy="220573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Pleh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od 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lijevanog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željeza </a:t>
            </a: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s </a:t>
            </a:r>
            <a:r>
              <a:rPr lang="hr-HR" sz="650" spc="5" dirty="0" err="1" smtClean="0">
                <a:solidFill>
                  <a:srgbClr val="FFFFFF"/>
                </a:solidFill>
                <a:latin typeface="Arial"/>
                <a:cs typeface="Arial"/>
              </a:rPr>
              <a:t>neprijanjajućom</a:t>
            </a:r>
            <a:r>
              <a:rPr sz="650" spc="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FFFFFF"/>
                </a:solidFill>
                <a:latin typeface="Arial"/>
                <a:cs typeface="Arial"/>
              </a:rPr>
              <a:t>pločicom</a:t>
            </a:r>
            <a:r>
              <a:rPr lang="hr-HR" sz="650" spc="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 err="1" smtClean="0">
                <a:solidFill>
                  <a:srgbClr val="FFFFFF"/>
                </a:solidFill>
                <a:latin typeface="Arial"/>
                <a:cs typeface="Arial"/>
              </a:rPr>
              <a:t>premaz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732802" y="9503790"/>
            <a:ext cx="1201397" cy="118622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Kućište </a:t>
            </a:r>
            <a:r>
              <a:rPr sz="650" dirty="0">
                <a:solidFill>
                  <a:srgbClr val="FFFFFF"/>
                </a:solidFill>
                <a:latin typeface="Arial"/>
                <a:cs typeface="Arial"/>
              </a:rPr>
              <a:t>od nehrđajućeg</a:t>
            </a:r>
            <a:r>
              <a:rPr sz="6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87" y="3630638"/>
            <a:ext cx="998717" cy="18010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5" dirty="0" err="1" smtClean="0">
                <a:solidFill>
                  <a:srgbClr val="ECCA17"/>
                </a:solidFill>
                <a:latin typeface="Arial"/>
                <a:cs typeface="Arial"/>
              </a:rPr>
              <a:t>Bruto</a:t>
            </a:r>
            <a:r>
              <a:rPr sz="650" spc="-95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 </a:t>
            </a:r>
            <a:r>
              <a:rPr sz="650" spc="-10" dirty="0" err="1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pakiranja  Ambalažni</a:t>
            </a:r>
            <a:r>
              <a:rPr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materijal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Tarifni broj</a:t>
            </a: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ECCA17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145289" y="3633754"/>
            <a:ext cx="1204595" cy="1809084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1750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12,0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14,0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V240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Š305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D410 mm </a:t>
            </a:r>
            <a:endParaRPr lang="hr-HR" sz="650" spc="-10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V460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Š310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D280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0,04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85166090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8719632125693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09365125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3708433"/>
            <a:ext cx="1788795" cy="31162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Visoka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kvalitetna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Pogodna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profesionalnu upotrebu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4084461"/>
            <a:ext cx="2597785" cy="82945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Kućište od nehrđajućeg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Pleh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od lijevanog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željeza s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neprianjajućim</a:t>
            </a:r>
            <a:r>
              <a:rPr sz="65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premazom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Lako se čisti zahvaljujući finoj završnoj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obradi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1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Termostatska kontrola temperature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od50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-300 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Ugrađeni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tajmer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 5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minuta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8015"/>
          </a:xfrm>
          <a:custGeom>
            <a:avLst/>
            <a:gdLst/>
            <a:ahLst/>
            <a:cxnLst/>
            <a:rect l="l" t="t" r="r" b="b"/>
            <a:pathLst>
              <a:path w="2883535" h="628015">
                <a:moveTo>
                  <a:pt x="2883408" y="627887"/>
                </a:moveTo>
                <a:lnTo>
                  <a:pt x="0" y="627887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7887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4888992" y="0"/>
                </a:lnTo>
                <a:lnTo>
                  <a:pt x="488899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983992" y="7732776"/>
              <a:ext cx="1822704" cy="145891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248906"/>
            <a:ext cx="2032000" cy="2147570"/>
            <a:chOff x="5278374" y="7248906"/>
            <a:chExt cx="2032000" cy="2147570"/>
          </a:xfrm>
        </p:grpSpPr>
        <p:sp>
          <p:nvSpPr>
            <p:cNvPr id="26" name="object 26"/>
            <p:cNvSpPr/>
            <p:nvPr/>
          </p:nvSpPr>
          <p:spPr>
            <a:xfrm>
              <a:off x="5710428" y="7338060"/>
              <a:ext cx="1217675" cy="201777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261860"/>
              <a:ext cx="2005964" cy="2121535"/>
            </a:xfrm>
            <a:custGeom>
              <a:avLst/>
              <a:gdLst/>
              <a:ahLst/>
              <a:cxnLst/>
              <a:rect l="l" t="t" r="r" b="b"/>
              <a:pathLst>
                <a:path w="2005965" h="2121534">
                  <a:moveTo>
                    <a:pt x="0" y="13716"/>
                  </a:moveTo>
                  <a:lnTo>
                    <a:pt x="0" y="2109216"/>
                  </a:lnTo>
                  <a:lnTo>
                    <a:pt x="0" y="2121407"/>
                  </a:lnTo>
                  <a:lnTo>
                    <a:pt x="12192" y="2121407"/>
                  </a:lnTo>
                  <a:lnTo>
                    <a:pt x="1993391" y="2121407"/>
                  </a:lnTo>
                  <a:lnTo>
                    <a:pt x="2005583" y="2121407"/>
                  </a:lnTo>
                  <a:lnTo>
                    <a:pt x="2005583" y="2109216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4533900" y="749808"/>
            <a:ext cx="2083307" cy="186385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889247" y="5948171"/>
            <a:ext cx="3883151" cy="108051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157755" y="1695399"/>
            <a:ext cx="1423035" cy="1148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9875" marR="99060" indent="-227329">
              <a:lnSpc>
                <a:spcPct val="112400"/>
              </a:lnSpc>
              <a:spcBef>
                <a:spcPts val="100"/>
              </a:spcBef>
            </a:pP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600</a:t>
            </a:r>
            <a:r>
              <a:rPr sz="1850" spc="-7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SERIJA  </a:t>
            </a:r>
            <a:r>
              <a:rPr sz="1850" spc="-10" dirty="0" smtClean="0">
                <a:solidFill>
                  <a:srgbClr val="929498"/>
                </a:solidFill>
                <a:latin typeface="Arial"/>
                <a:cs typeface="Arial"/>
              </a:rPr>
              <a:t>KUHA</a:t>
            </a: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LO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40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X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60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CM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-</a:t>
            </a:r>
            <a:r>
              <a:rPr sz="850" spc="-9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PLIN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50820" y="9475743"/>
            <a:ext cx="1217930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Dizajniran za maksimalnu</a:t>
            </a:r>
            <a:r>
              <a:rPr sz="6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snagu,</a:t>
            </a:r>
            <a:endParaRPr sz="650">
              <a:latin typeface="Arial"/>
              <a:cs typeface="Arial"/>
            </a:endParaRPr>
          </a:p>
          <a:p>
            <a:pPr marL="105410">
              <a:lnSpc>
                <a:spcPct val="100000"/>
              </a:lnSpc>
              <a:spcBef>
                <a:spcPts val="320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sagorevanje i</a:t>
            </a:r>
            <a:r>
              <a:rPr sz="6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efikasnost</a:t>
            </a:r>
            <a:endParaRPr sz="6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995711" y="9475743"/>
            <a:ext cx="1127760" cy="25583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Nosači od nehrđajućeg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r>
              <a:rPr sz="65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650" dirty="0">
              <a:latin typeface="Arial"/>
              <a:cs typeface="Arial"/>
            </a:endParaRPr>
          </a:p>
          <a:p>
            <a:pPr marR="56515" algn="r">
              <a:lnSpc>
                <a:spcPct val="100000"/>
              </a:lnSpc>
              <a:spcBef>
                <a:spcPts val="32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650" spc="-10" dirty="0" err="1" smtClean="0">
                <a:solidFill>
                  <a:srgbClr val="FFFFFF"/>
                </a:solidFill>
                <a:latin typeface="Arial"/>
                <a:cs typeface="Arial"/>
              </a:rPr>
              <a:t>romirani</a:t>
            </a:r>
            <a:r>
              <a:rPr sz="650" spc="-1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plamenici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458492" y="9474247"/>
            <a:ext cx="1704308" cy="11734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kombinira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</a:t>
            </a:r>
            <a:r>
              <a:rPr sz="650" spc="-5" dirty="0" err="1">
                <a:solidFill>
                  <a:srgbClr val="FFFFFF"/>
                </a:solidFill>
                <a:latin typeface="Arial"/>
                <a:cs typeface="Arial"/>
              </a:rPr>
              <a:t>serijom</a:t>
            </a:r>
            <a:r>
              <a:rPr sz="65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hr-HR" sz="650" spc="-4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 smtClean="0">
                <a:solidFill>
                  <a:srgbClr val="FFFFFF"/>
                </a:solidFill>
                <a:latin typeface="Arial"/>
                <a:cs typeface="Arial"/>
              </a:rPr>
              <a:t>600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lang="hr-HR" sz="650" spc="-5" dirty="0" smtClean="0">
                <a:solidFill>
                  <a:srgbClr val="FFFFFF"/>
                </a:solidFill>
                <a:latin typeface="Arial"/>
                <a:cs typeface="Arial"/>
              </a:rPr>
              <a:t>postolje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168920"/>
            <a:ext cx="1909445" cy="48731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Snažno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kuhalo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profesionalnu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upotrebu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Nosači</a:t>
            </a: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 od</a:t>
            </a:r>
            <a:r>
              <a:rPr lang="hr-HR"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Hromirani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plamenici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716021"/>
            <a:ext cx="2955558" cy="11156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Sigurnosni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uređaji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otkazivanje plamena 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svim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otvorenim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plamenicima</a:t>
            </a:r>
            <a:r>
              <a:rPr sz="650" spc="7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3944003"/>
            <a:ext cx="1964958" cy="4962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izdržljiva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konstrukcija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75"/>
              </a:spcBef>
            </a:pP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Kompaktne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veličine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jednostavno postavljanje 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Jednostavno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čišćenje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i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održavanje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87" y="3630638"/>
            <a:ext cx="998717" cy="1125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 </a:t>
            </a:r>
            <a:r>
              <a:rPr sz="650" spc="-10" dirty="0" err="1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</a:t>
            </a:r>
            <a:r>
              <a:rPr sz="650" spc="-3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endParaRPr sz="650" dirty="0">
              <a:latin typeface="Arial"/>
              <a:cs typeface="Arial"/>
            </a:endParaRPr>
          </a:p>
        </p:txBody>
      </p:sp>
      <p:graphicFrame>
        <p:nvGraphicFramePr>
          <p:cNvPr id="36" name="object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4773619"/>
              </p:ext>
            </p:extLst>
          </p:nvPr>
        </p:nvGraphicFramePr>
        <p:xfrm>
          <a:off x="701736" y="4809600"/>
          <a:ext cx="4801235" cy="6226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2835"/>
                <a:gridCol w="1933575"/>
                <a:gridCol w="1774825"/>
              </a:tblGrid>
              <a:tr h="307601">
                <a:tc>
                  <a:txBody>
                    <a:bodyPr/>
                    <a:lstStyle/>
                    <a:p>
                      <a:pPr marL="2032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650" spc="-10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Ambalažni</a:t>
                      </a:r>
                      <a:r>
                        <a:rPr sz="650" spc="-5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materijal</a:t>
                      </a:r>
                      <a:endParaRPr sz="650" dirty="0">
                        <a:latin typeface="Arial"/>
                        <a:cs typeface="Arial"/>
                      </a:endParaRPr>
                    </a:p>
                    <a:p>
                      <a:pPr marL="20320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lang="hr-HR" sz="650" spc="-10" dirty="0" smtClean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Tarifni broj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10160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650" spc="1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Kartonska </a:t>
                      </a:r>
                      <a:r>
                        <a:rPr sz="650" spc="10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kutija </a:t>
                      </a:r>
                      <a:r>
                        <a:rPr sz="650" spc="1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650" spc="-1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10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pjenom</a:t>
                      </a:r>
                      <a:endParaRPr sz="650" dirty="0">
                        <a:latin typeface="Arial"/>
                        <a:cs typeface="Arial"/>
                      </a:endParaRPr>
                    </a:p>
                    <a:p>
                      <a:pPr marL="362585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650" spc="-1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8419818090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9525" marB="0"/>
                </a:tc>
                <a:tc>
                  <a:txBody>
                    <a:bodyPr/>
                    <a:lstStyle/>
                    <a:p>
                      <a:pPr marL="720090">
                        <a:lnSpc>
                          <a:spcPts val="565"/>
                        </a:lnSpc>
                      </a:pP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G25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-Prirodni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plin</a:t>
                      </a:r>
                      <a:endParaRPr sz="650" dirty="0">
                        <a:latin typeface="Arial"/>
                        <a:cs typeface="Arial"/>
                      </a:endParaRPr>
                    </a:p>
                    <a:p>
                      <a:pPr marL="720090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Dodatni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set mlaznica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za</a:t>
                      </a:r>
                      <a:r>
                        <a:rPr sz="650" spc="-6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plin: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66086">
                <a:tc>
                  <a:txBody>
                    <a:bodyPr/>
                    <a:lstStyle/>
                    <a:p>
                      <a:pPr marL="2032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650" spc="-10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EAN kod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1750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650" spc="-1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8719632123187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tc>
                  <a:txBody>
                    <a:bodyPr/>
                    <a:lstStyle/>
                    <a:p>
                      <a:pPr marL="72009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G30 </a:t>
                      </a:r>
                      <a:r>
                        <a:rPr sz="650" spc="-2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–LPG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(propan /</a:t>
                      </a:r>
                      <a:r>
                        <a:rPr sz="650" spc="-2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butan)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100" marB="0"/>
                </a:tc>
              </a:tr>
              <a:tr h="148948">
                <a:tc>
                  <a:txBody>
                    <a:bodyPr/>
                    <a:lstStyle/>
                    <a:p>
                      <a:pPr marL="20320">
                        <a:lnSpc>
                          <a:spcPts val="725"/>
                        </a:lnSpc>
                        <a:spcBef>
                          <a:spcPts val="350"/>
                        </a:spcBef>
                      </a:pPr>
                      <a:r>
                        <a:rPr sz="650" spc="-5" dirty="0" err="1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Broj</a:t>
                      </a:r>
                      <a:r>
                        <a:rPr sz="650" spc="-10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hr-HR" sz="650" spc="-5" dirty="0" smtClean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artikla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44450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650" spc="-1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09391510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2730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37" name="object 37"/>
          <p:cNvSpPr txBox="1"/>
          <p:nvPr/>
        </p:nvSpPr>
        <p:spPr>
          <a:xfrm>
            <a:off x="2145289" y="4010147"/>
            <a:ext cx="1204595" cy="7632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20,0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21,0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V260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Š400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D600 mm V420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Š500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D740 mm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0,16 cbm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435842" y="4595445"/>
            <a:ext cx="1394980" cy="11477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Predinstalirane mlaznice za</a:t>
            </a:r>
            <a:r>
              <a:rPr sz="650" spc="-4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plin: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8015"/>
          </a:xfrm>
          <a:custGeom>
            <a:avLst/>
            <a:gdLst/>
            <a:ahLst/>
            <a:cxnLst/>
            <a:rect l="l" t="t" r="r" b="b"/>
            <a:pathLst>
              <a:path w="2883535" h="628015">
                <a:moveTo>
                  <a:pt x="2883408" y="627887"/>
                </a:moveTo>
                <a:lnTo>
                  <a:pt x="0" y="627887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7887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4888992" y="0"/>
                </a:lnTo>
                <a:lnTo>
                  <a:pt x="488899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889247" y="5948171"/>
            <a:ext cx="3883151" cy="108051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1" name="object 21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4" name="object 24"/>
            <p:cNvSpPr/>
            <p:nvPr/>
          </p:nvSpPr>
          <p:spPr>
            <a:xfrm>
              <a:off x="2910840" y="7731251"/>
              <a:ext cx="1944624" cy="148132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248906"/>
            <a:ext cx="2032000" cy="2147570"/>
            <a:chOff x="5278374" y="7248906"/>
            <a:chExt cx="2032000" cy="2147570"/>
          </a:xfrm>
        </p:grpSpPr>
        <p:sp>
          <p:nvSpPr>
            <p:cNvPr id="27" name="object 27"/>
            <p:cNvSpPr/>
            <p:nvPr/>
          </p:nvSpPr>
          <p:spPr>
            <a:xfrm>
              <a:off x="5586984" y="7362444"/>
              <a:ext cx="1457550" cy="192023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261860"/>
              <a:ext cx="2005964" cy="2121535"/>
            </a:xfrm>
            <a:custGeom>
              <a:avLst/>
              <a:gdLst/>
              <a:ahLst/>
              <a:cxnLst/>
              <a:rect l="l" t="t" r="r" b="b"/>
              <a:pathLst>
                <a:path w="2005965" h="2121534">
                  <a:moveTo>
                    <a:pt x="0" y="13716"/>
                  </a:moveTo>
                  <a:lnTo>
                    <a:pt x="0" y="2109216"/>
                  </a:lnTo>
                  <a:lnTo>
                    <a:pt x="0" y="2121407"/>
                  </a:lnTo>
                  <a:lnTo>
                    <a:pt x="12192" y="2121407"/>
                  </a:lnTo>
                  <a:lnTo>
                    <a:pt x="1993391" y="2121407"/>
                  </a:lnTo>
                  <a:lnTo>
                    <a:pt x="2005583" y="2121407"/>
                  </a:lnTo>
                  <a:lnTo>
                    <a:pt x="2005583" y="2109216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4417802" y="824483"/>
            <a:ext cx="2482869" cy="173115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159243" y="1695399"/>
            <a:ext cx="2190641" cy="10099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8605" marR="100330" indent="-227329" algn="ctr">
              <a:lnSpc>
                <a:spcPct val="112400"/>
              </a:lnSpc>
              <a:spcBef>
                <a:spcPts val="100"/>
              </a:spcBef>
            </a:pPr>
            <a:r>
              <a:rPr sz="1850" spc="-1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600</a:t>
            </a:r>
            <a:r>
              <a:rPr sz="1850" spc="-75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SERIJA  </a:t>
            </a:r>
            <a:r>
              <a:rPr sz="1850" spc="-10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KUHA</a:t>
            </a:r>
            <a:r>
              <a:rPr lang="hr-HR" sz="1850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LO </a:t>
            </a:r>
            <a:endParaRPr lang="hr-HR" sz="1850" dirty="0" smtClean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  <a:p>
            <a:pPr marL="268605" marR="100330" indent="-227329" algn="ctr">
              <a:lnSpc>
                <a:spcPct val="112400"/>
              </a:lnSpc>
              <a:spcBef>
                <a:spcPts val="100"/>
              </a:spcBef>
            </a:pPr>
            <a:r>
              <a:rPr sz="850" spc="15" dirty="0" smtClean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MODEL</a:t>
            </a:r>
            <a:r>
              <a:rPr sz="850" spc="15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: </a:t>
            </a:r>
            <a:r>
              <a:rPr sz="850" spc="1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60 </a:t>
            </a:r>
            <a:r>
              <a:rPr sz="850" spc="2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X </a:t>
            </a:r>
            <a:r>
              <a:rPr sz="850" spc="1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60 </a:t>
            </a:r>
            <a:r>
              <a:rPr sz="850" spc="2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CM </a:t>
            </a:r>
            <a:r>
              <a:rPr sz="850" spc="1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-</a:t>
            </a:r>
            <a:r>
              <a:rPr sz="850" spc="-95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 </a:t>
            </a:r>
            <a:r>
              <a:rPr sz="850" spc="15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PLIN</a:t>
            </a:r>
            <a:endParaRPr sz="85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50820" y="9475743"/>
            <a:ext cx="1217930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Dizajniran za maksimalnu</a:t>
            </a:r>
            <a:r>
              <a:rPr sz="6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snagu,</a:t>
            </a:r>
            <a:endParaRPr sz="650">
              <a:latin typeface="Arial"/>
              <a:cs typeface="Arial"/>
            </a:endParaRPr>
          </a:p>
          <a:p>
            <a:pPr marL="105410">
              <a:lnSpc>
                <a:spcPct val="100000"/>
              </a:lnSpc>
              <a:spcBef>
                <a:spcPts val="320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sagorevanje i</a:t>
            </a:r>
            <a:r>
              <a:rPr sz="6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efikasnost</a:t>
            </a:r>
            <a:endParaRPr sz="6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995711" y="9475743"/>
            <a:ext cx="1127760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Nosači od nehrđajućeg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r>
              <a:rPr sz="65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650">
              <a:latin typeface="Arial"/>
              <a:cs typeface="Arial"/>
            </a:endParaRPr>
          </a:p>
          <a:p>
            <a:pPr marR="56515" algn="r">
              <a:lnSpc>
                <a:spcPct val="100000"/>
              </a:lnSpc>
              <a:spcBef>
                <a:spcPts val="3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Hromirani</a:t>
            </a:r>
            <a:r>
              <a:rPr sz="65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plamenici</a:t>
            </a:r>
            <a:endParaRPr sz="6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458492" y="9474247"/>
            <a:ext cx="1704308" cy="11734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kombinira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</a:t>
            </a:r>
            <a:r>
              <a:rPr sz="650" spc="-5" dirty="0" err="1">
                <a:solidFill>
                  <a:srgbClr val="FFFFFF"/>
                </a:solidFill>
                <a:latin typeface="Arial"/>
                <a:cs typeface="Arial"/>
              </a:rPr>
              <a:t>serijom</a:t>
            </a:r>
            <a:r>
              <a:rPr sz="65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hr-HR" sz="650" spc="-4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 smtClean="0">
                <a:solidFill>
                  <a:srgbClr val="FFFFFF"/>
                </a:solidFill>
                <a:latin typeface="Arial"/>
                <a:cs typeface="Arial"/>
              </a:rPr>
              <a:t>600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lang="hr-HR" sz="650" spc="-5" dirty="0" smtClean="0">
                <a:solidFill>
                  <a:srgbClr val="FFFFFF"/>
                </a:solidFill>
                <a:latin typeface="Arial"/>
                <a:cs typeface="Arial"/>
              </a:rPr>
              <a:t>postolje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168920"/>
            <a:ext cx="1909445" cy="48731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Snažno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kuhalo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profesionalnu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upotrebu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Nosači</a:t>
            </a: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 od</a:t>
            </a:r>
            <a:r>
              <a:rPr lang="hr-HR"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Hromirani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plamenici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716021"/>
            <a:ext cx="2861450" cy="4219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Sigurnosni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uređaji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otkazivanje plamena 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svim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otvorenim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plamenicima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7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Vrlo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izdržljiva </a:t>
            </a:r>
            <a:r>
              <a:rPr lang="hr-HR" sz="650" spc="-5" dirty="0">
                <a:solidFill>
                  <a:srgbClr val="221F1F"/>
                </a:solidFill>
                <a:latin typeface="Arial"/>
                <a:cs typeface="Arial"/>
              </a:rPr>
              <a:t>konstrukcija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endParaRPr sz="5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4114800"/>
            <a:ext cx="1964958" cy="31162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75"/>
              </a:spcBef>
            </a:pPr>
            <a:r>
              <a:rPr sz="650" spc="20" dirty="0" err="1" smtClean="0">
                <a:solidFill>
                  <a:srgbClr val="221F1F"/>
                </a:solidFill>
                <a:latin typeface="Arial"/>
                <a:cs typeface="Arial"/>
              </a:rPr>
              <a:t>Kompaktne</a:t>
            </a:r>
            <a:r>
              <a:rPr sz="650" spc="2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veličine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jednostavno postavljanje 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Jednostavno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čišćenje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i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održavanje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87" y="3630638"/>
            <a:ext cx="1100063" cy="11386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 </a:t>
            </a:r>
            <a:r>
              <a:rPr sz="650" spc="-10" dirty="0" err="1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</a:t>
            </a:r>
            <a:r>
              <a:rPr sz="650" spc="-3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endParaRPr sz="650" dirty="0">
              <a:latin typeface="Arial"/>
              <a:cs typeface="Arial"/>
            </a:endParaRPr>
          </a:p>
        </p:txBody>
      </p:sp>
      <p:graphicFrame>
        <p:nvGraphicFramePr>
          <p:cNvPr id="36" name="object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5342939"/>
              </p:ext>
            </p:extLst>
          </p:nvPr>
        </p:nvGraphicFramePr>
        <p:xfrm>
          <a:off x="701736" y="4814211"/>
          <a:ext cx="4801235" cy="61802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2835"/>
                <a:gridCol w="1933575"/>
                <a:gridCol w="1774825"/>
              </a:tblGrid>
              <a:tr h="302989">
                <a:tc>
                  <a:txBody>
                    <a:bodyPr/>
                    <a:lstStyle/>
                    <a:p>
                      <a:pPr marL="2032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650" spc="-10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Ambalažni</a:t>
                      </a:r>
                      <a:r>
                        <a:rPr sz="650" spc="-5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materijal</a:t>
                      </a:r>
                      <a:endParaRPr sz="650" dirty="0">
                        <a:latin typeface="Arial"/>
                        <a:cs typeface="Arial"/>
                      </a:endParaRPr>
                    </a:p>
                    <a:p>
                      <a:pPr marL="20320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lang="hr-HR" sz="650" spc="-10" dirty="0" smtClean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Tarifni broj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650" spc="1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Kartonska </a:t>
                      </a:r>
                      <a:r>
                        <a:rPr sz="650" spc="10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kutija </a:t>
                      </a:r>
                      <a:r>
                        <a:rPr sz="650" spc="1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650" spc="-1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10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pjenom</a:t>
                      </a:r>
                      <a:endParaRPr sz="650" dirty="0">
                        <a:latin typeface="Arial"/>
                        <a:cs typeface="Arial"/>
                      </a:endParaRPr>
                    </a:p>
                    <a:p>
                      <a:pPr marL="362585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650" spc="-1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8419818090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9525" marB="0"/>
                </a:tc>
                <a:tc>
                  <a:txBody>
                    <a:bodyPr/>
                    <a:lstStyle/>
                    <a:p>
                      <a:pPr marL="720090">
                        <a:lnSpc>
                          <a:spcPts val="525"/>
                        </a:lnSpc>
                      </a:pP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G25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-Prirodni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plin</a:t>
                      </a:r>
                      <a:endParaRPr sz="650">
                        <a:latin typeface="Arial"/>
                        <a:cs typeface="Arial"/>
                      </a:endParaRPr>
                    </a:p>
                    <a:p>
                      <a:pPr marL="720090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Dodatni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set mlaznica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za</a:t>
                      </a:r>
                      <a:r>
                        <a:rPr sz="650" spc="-6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plin: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68378">
                <a:tc>
                  <a:txBody>
                    <a:bodyPr/>
                    <a:lstStyle/>
                    <a:p>
                      <a:pPr marL="2032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650" spc="-10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EAN kod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1750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650" spc="-1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8719632123194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38100" marB="0"/>
                </a:tc>
                <a:tc>
                  <a:txBody>
                    <a:bodyPr/>
                    <a:lstStyle/>
                    <a:p>
                      <a:pPr marL="72009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G30 </a:t>
                      </a:r>
                      <a:r>
                        <a:rPr sz="650" spc="-2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–LPG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(propan /</a:t>
                      </a:r>
                      <a:r>
                        <a:rPr sz="650" spc="-2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butan)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100" marB="0"/>
                </a:tc>
              </a:tr>
              <a:tr h="146656">
                <a:tc>
                  <a:txBody>
                    <a:bodyPr/>
                    <a:lstStyle/>
                    <a:p>
                      <a:pPr marL="20320">
                        <a:lnSpc>
                          <a:spcPts val="725"/>
                        </a:lnSpc>
                        <a:spcBef>
                          <a:spcPts val="330"/>
                        </a:spcBef>
                      </a:pPr>
                      <a:r>
                        <a:rPr sz="650" spc="-5" dirty="0" err="1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Broj</a:t>
                      </a:r>
                      <a:r>
                        <a:rPr sz="650" spc="-10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hr-HR" sz="650" spc="-5" dirty="0" smtClean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artikla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41910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50" spc="-15" dirty="0">
                          <a:solidFill>
                            <a:srgbClr val="ECCA17"/>
                          </a:solidFill>
                          <a:latin typeface="Arial"/>
                          <a:cs typeface="Arial"/>
                        </a:rPr>
                        <a:t>09391520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37" name="object 37"/>
          <p:cNvSpPr txBox="1"/>
          <p:nvPr/>
        </p:nvSpPr>
        <p:spPr>
          <a:xfrm>
            <a:off x="2145289" y="3990359"/>
            <a:ext cx="1204595" cy="81522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32,0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33,0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5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V260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Š600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D600 mm </a:t>
            </a:r>
            <a:endParaRPr lang="hr-HR" sz="650" spc="-10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55"/>
              </a:spcBef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V420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Š700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D740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0,22 cbm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440809" y="4523574"/>
            <a:ext cx="1390013" cy="11477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Predinstalirane mlaznice za</a:t>
            </a:r>
            <a:r>
              <a:rPr sz="650" spc="-4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plin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: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8015"/>
          </a:xfrm>
          <a:custGeom>
            <a:avLst/>
            <a:gdLst/>
            <a:ahLst/>
            <a:cxnLst/>
            <a:rect l="l" t="t" r="r" b="b"/>
            <a:pathLst>
              <a:path w="2883535" h="628015">
                <a:moveTo>
                  <a:pt x="2883408" y="627887"/>
                </a:moveTo>
                <a:lnTo>
                  <a:pt x="0" y="627887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7887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4888992" y="0"/>
                </a:lnTo>
                <a:lnTo>
                  <a:pt x="488899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889247" y="5948171"/>
            <a:ext cx="3883151" cy="108051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1" name="object 21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4" name="object 24"/>
            <p:cNvSpPr/>
            <p:nvPr/>
          </p:nvSpPr>
          <p:spPr>
            <a:xfrm>
              <a:off x="3014472" y="7804403"/>
              <a:ext cx="1670303" cy="1566671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248906"/>
            <a:ext cx="2032000" cy="2147570"/>
            <a:chOff x="5278374" y="7248906"/>
            <a:chExt cx="2032000" cy="2147570"/>
          </a:xfrm>
        </p:grpSpPr>
        <p:sp>
          <p:nvSpPr>
            <p:cNvPr id="27" name="object 27"/>
            <p:cNvSpPr/>
            <p:nvPr/>
          </p:nvSpPr>
          <p:spPr>
            <a:xfrm>
              <a:off x="5440680" y="7362444"/>
              <a:ext cx="1505712" cy="199339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261860"/>
              <a:ext cx="2005964" cy="2121535"/>
            </a:xfrm>
            <a:custGeom>
              <a:avLst/>
              <a:gdLst/>
              <a:ahLst/>
              <a:cxnLst/>
              <a:rect l="l" t="t" r="r" b="b"/>
              <a:pathLst>
                <a:path w="2005965" h="2121534">
                  <a:moveTo>
                    <a:pt x="0" y="13716"/>
                  </a:moveTo>
                  <a:lnTo>
                    <a:pt x="0" y="2109216"/>
                  </a:lnTo>
                  <a:lnTo>
                    <a:pt x="0" y="2121407"/>
                  </a:lnTo>
                  <a:lnTo>
                    <a:pt x="12192" y="2121407"/>
                  </a:lnTo>
                  <a:lnTo>
                    <a:pt x="1993391" y="2121407"/>
                  </a:lnTo>
                  <a:lnTo>
                    <a:pt x="2005583" y="2121407"/>
                  </a:lnTo>
                  <a:lnTo>
                    <a:pt x="2005583" y="2109216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4558284" y="896112"/>
            <a:ext cx="2030379" cy="169712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944336" y="1695399"/>
            <a:ext cx="1832610" cy="1148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6540" marR="295275" algn="ctr">
              <a:lnSpc>
                <a:spcPct val="112400"/>
              </a:lnSpc>
              <a:spcBef>
                <a:spcPts val="100"/>
              </a:spcBef>
            </a:pP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600</a:t>
            </a:r>
            <a:r>
              <a:rPr sz="1850" spc="-8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SERIJA  </a:t>
            </a:r>
            <a:r>
              <a:rPr sz="1850" spc="-10" dirty="0" smtClean="0">
                <a:solidFill>
                  <a:srgbClr val="929498"/>
                </a:solidFill>
                <a:latin typeface="Arial"/>
                <a:cs typeface="Arial"/>
              </a:rPr>
              <a:t>KUHA</a:t>
            </a: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LO</a:t>
            </a:r>
            <a:endParaRPr sz="185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40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X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60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CM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-</a:t>
            </a:r>
            <a:r>
              <a:rPr sz="850" spc="-7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ELEKTRIČNI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50820" y="9475743"/>
            <a:ext cx="1217930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Dizajniran za maksimalnu</a:t>
            </a:r>
            <a:r>
              <a:rPr sz="6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snagu,</a:t>
            </a:r>
            <a:endParaRPr sz="650">
              <a:latin typeface="Arial"/>
              <a:cs typeface="Arial"/>
            </a:endParaRPr>
          </a:p>
          <a:p>
            <a:pPr marL="105410">
              <a:lnSpc>
                <a:spcPct val="100000"/>
              </a:lnSpc>
              <a:spcBef>
                <a:spcPts val="320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sagorevanje i</a:t>
            </a:r>
            <a:r>
              <a:rPr sz="6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efikasnost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458492" y="9474247"/>
            <a:ext cx="1236345" cy="25583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kombinira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</a:t>
            </a:r>
            <a:r>
              <a:rPr sz="650" spc="-5" dirty="0" err="1">
                <a:solidFill>
                  <a:srgbClr val="FFFFFF"/>
                </a:solidFill>
                <a:latin typeface="Arial"/>
                <a:cs typeface="Arial"/>
              </a:rPr>
              <a:t>serijom</a:t>
            </a:r>
            <a:r>
              <a:rPr sz="65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hr-HR" sz="650" spc="-4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 smtClean="0">
                <a:solidFill>
                  <a:srgbClr val="FFFFFF"/>
                </a:solidFill>
                <a:latin typeface="Arial"/>
                <a:cs typeface="Arial"/>
              </a:rPr>
              <a:t>600</a:t>
            </a:r>
            <a:endParaRPr sz="650" dirty="0">
              <a:latin typeface="Arial"/>
              <a:cs typeface="Arial"/>
            </a:endParaRPr>
          </a:p>
          <a:p>
            <a:pPr marL="658495">
              <a:lnSpc>
                <a:spcPct val="100000"/>
              </a:lnSpc>
              <a:spcBef>
                <a:spcPts val="320"/>
              </a:spcBef>
            </a:pPr>
            <a:r>
              <a:rPr lang="hr-HR" sz="650" spc="-5" dirty="0" smtClean="0">
                <a:solidFill>
                  <a:srgbClr val="FFFFFF"/>
                </a:solidFill>
                <a:latin typeface="Arial"/>
                <a:cs typeface="Arial"/>
              </a:rPr>
              <a:t>postolje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410215" y="9502933"/>
            <a:ext cx="1148069" cy="121187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Ploče od </a:t>
            </a:r>
            <a:r>
              <a:rPr sz="650" spc="5" dirty="0" smtClean="0">
                <a:solidFill>
                  <a:srgbClr val="FFFFFF"/>
                </a:solidFill>
                <a:latin typeface="Arial"/>
                <a:cs typeface="Arial"/>
              </a:rPr>
              <a:t>li</a:t>
            </a:r>
            <a:r>
              <a:rPr lang="hr-HR" sz="650" spc="5" dirty="0" err="1" smtClean="0">
                <a:solidFill>
                  <a:srgbClr val="FFFFFF"/>
                </a:solidFill>
                <a:latin typeface="Arial"/>
                <a:cs typeface="Arial"/>
              </a:rPr>
              <a:t>jevanog</a:t>
            </a:r>
            <a:r>
              <a:rPr sz="650" spc="-3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gvožđa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192344"/>
            <a:ext cx="2422158" cy="16145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Snažno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kuhalo 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dva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plamenika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savršenu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profesionalnu</a:t>
            </a:r>
            <a:r>
              <a:rPr sz="650" spc="-9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upotrebu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Ploče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od livenog</a:t>
            </a:r>
            <a:r>
              <a:rPr sz="650" spc="-5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gvožđa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30"/>
              </a:spcBef>
            </a:pP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Zaštita od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pregrijavanja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sigurnosnim </a:t>
            </a:r>
            <a:r>
              <a:rPr sz="650" spc="15" dirty="0" err="1">
                <a:solidFill>
                  <a:srgbClr val="221F1F"/>
                </a:solidFill>
                <a:latin typeface="Arial"/>
                <a:cs typeface="Arial"/>
              </a:rPr>
              <a:t>prekidačem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30"/>
              </a:spcBef>
            </a:pP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Kontrola</a:t>
            </a:r>
            <a:r>
              <a:rPr sz="650" spc="15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temperature između 90 ° </a:t>
            </a:r>
            <a:r>
              <a:rPr sz="650" spc="25" dirty="0">
                <a:solidFill>
                  <a:srgbClr val="221F1F"/>
                </a:solidFill>
                <a:latin typeface="Arial"/>
                <a:cs typeface="Arial"/>
              </a:rPr>
              <a:t>C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450 °</a:t>
            </a:r>
            <a:r>
              <a:rPr sz="65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25" dirty="0">
                <a:solidFill>
                  <a:srgbClr val="221F1F"/>
                </a:solidFill>
                <a:latin typeface="Arial"/>
                <a:cs typeface="Arial"/>
              </a:rPr>
              <a:t>C</a:t>
            </a:r>
            <a:endParaRPr sz="650" dirty="0">
              <a:latin typeface="Arial"/>
              <a:cs typeface="Arial"/>
            </a:endParaRPr>
          </a:p>
          <a:p>
            <a:pPr marL="12700" marR="961390">
              <a:lnSpc>
                <a:spcPct val="150000"/>
              </a:lnSpc>
              <a:spcBef>
                <a:spcPts val="5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Kontrola temperature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 6</a:t>
            </a:r>
            <a:r>
              <a:rPr sz="650" spc="-8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nivoa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961390">
              <a:lnSpc>
                <a:spcPct val="150000"/>
              </a:lnSpc>
              <a:spcBef>
                <a:spcPts val="5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Vrlo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izdržljiva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konstrukcija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284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Dodatna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čvrstoća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zbog duboko uvučenog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monobloka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Kompaktne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veličine za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jednostavno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postavljanje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Jednostavno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čišćenje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87" y="3630638"/>
            <a:ext cx="734695" cy="19670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 </a:t>
            </a:r>
            <a:r>
              <a:rPr sz="650" spc="-10" dirty="0" err="1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pakiranja  Ambalažni</a:t>
            </a:r>
            <a:r>
              <a:rPr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materijal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Tarifni broj</a:t>
            </a: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EAN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ECCA17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145289" y="3633754"/>
            <a:ext cx="1204595" cy="1809084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3500 Watt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13,0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14,0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V240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Š400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D600 mm </a:t>
            </a:r>
            <a:endParaRPr lang="hr-HR" sz="650" spc="-10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V420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Š500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D740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0,16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8419818090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8719632123224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09391550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8015"/>
          </a:xfrm>
          <a:custGeom>
            <a:avLst/>
            <a:gdLst/>
            <a:ahLst/>
            <a:cxnLst/>
            <a:rect l="l" t="t" r="r" b="b"/>
            <a:pathLst>
              <a:path w="2883535" h="628015">
                <a:moveTo>
                  <a:pt x="2883408" y="627887"/>
                </a:moveTo>
                <a:lnTo>
                  <a:pt x="0" y="627887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7887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4888992" y="0"/>
                </a:lnTo>
                <a:lnTo>
                  <a:pt x="488899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889247" y="5949696"/>
            <a:ext cx="3883151" cy="107899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1" name="object 21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4" name="object 24"/>
            <p:cNvSpPr/>
            <p:nvPr/>
          </p:nvSpPr>
          <p:spPr>
            <a:xfrm>
              <a:off x="2910840" y="7780019"/>
              <a:ext cx="1944624" cy="152400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248906"/>
            <a:ext cx="2032000" cy="2147570"/>
            <a:chOff x="5278374" y="7248906"/>
            <a:chExt cx="2032000" cy="2147570"/>
          </a:xfrm>
        </p:grpSpPr>
        <p:sp>
          <p:nvSpPr>
            <p:cNvPr id="27" name="object 27"/>
            <p:cNvSpPr/>
            <p:nvPr/>
          </p:nvSpPr>
          <p:spPr>
            <a:xfrm>
              <a:off x="5586984" y="7435596"/>
              <a:ext cx="1432559" cy="186537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261860"/>
              <a:ext cx="2005964" cy="2121535"/>
            </a:xfrm>
            <a:custGeom>
              <a:avLst/>
              <a:gdLst/>
              <a:ahLst/>
              <a:cxnLst/>
              <a:rect l="l" t="t" r="r" b="b"/>
              <a:pathLst>
                <a:path w="2005965" h="2121534">
                  <a:moveTo>
                    <a:pt x="0" y="13716"/>
                  </a:moveTo>
                  <a:lnTo>
                    <a:pt x="0" y="2109216"/>
                  </a:lnTo>
                  <a:lnTo>
                    <a:pt x="0" y="2121407"/>
                  </a:lnTo>
                  <a:lnTo>
                    <a:pt x="12192" y="2121407"/>
                  </a:lnTo>
                  <a:lnTo>
                    <a:pt x="1993391" y="2121407"/>
                  </a:lnTo>
                  <a:lnTo>
                    <a:pt x="2005583" y="2121407"/>
                  </a:lnTo>
                  <a:lnTo>
                    <a:pt x="2005583" y="2109216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4404359" y="850391"/>
            <a:ext cx="2546603" cy="176326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944336" y="1695399"/>
            <a:ext cx="1832610" cy="1148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6540" marR="295275" algn="ctr">
              <a:lnSpc>
                <a:spcPct val="112400"/>
              </a:lnSpc>
              <a:spcBef>
                <a:spcPts val="100"/>
              </a:spcBef>
            </a:pP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600</a:t>
            </a:r>
            <a:r>
              <a:rPr sz="1850" spc="-8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SERIJA  </a:t>
            </a:r>
            <a:r>
              <a:rPr sz="1850" spc="-10" dirty="0" smtClean="0">
                <a:solidFill>
                  <a:srgbClr val="929498"/>
                </a:solidFill>
                <a:latin typeface="Arial"/>
                <a:cs typeface="Arial"/>
              </a:rPr>
              <a:t>KUHA</a:t>
            </a: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LO</a:t>
            </a:r>
            <a:endParaRPr sz="185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60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X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60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CM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-</a:t>
            </a:r>
            <a:r>
              <a:rPr sz="850" spc="-7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ELEKTRIČNI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50820" y="9475743"/>
            <a:ext cx="1217930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Dizajniran za maksimalnu</a:t>
            </a:r>
            <a:r>
              <a:rPr sz="6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snagu,</a:t>
            </a:r>
            <a:endParaRPr sz="650">
              <a:latin typeface="Arial"/>
              <a:cs typeface="Arial"/>
            </a:endParaRPr>
          </a:p>
          <a:p>
            <a:pPr marL="105410">
              <a:lnSpc>
                <a:spcPct val="100000"/>
              </a:lnSpc>
              <a:spcBef>
                <a:spcPts val="320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sagorevanje i</a:t>
            </a:r>
            <a:r>
              <a:rPr sz="6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efikasnost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458492" y="9474247"/>
            <a:ext cx="1236345" cy="25583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kombinira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</a:t>
            </a:r>
            <a:r>
              <a:rPr sz="650" spc="-5" dirty="0" err="1">
                <a:solidFill>
                  <a:srgbClr val="FFFFFF"/>
                </a:solidFill>
                <a:latin typeface="Arial"/>
                <a:cs typeface="Arial"/>
              </a:rPr>
              <a:t>serijom</a:t>
            </a:r>
            <a:r>
              <a:rPr sz="65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hr-HR" sz="650" spc="-4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 smtClean="0">
                <a:solidFill>
                  <a:srgbClr val="FFFFFF"/>
                </a:solidFill>
                <a:latin typeface="Arial"/>
                <a:cs typeface="Arial"/>
              </a:rPr>
              <a:t>600</a:t>
            </a:r>
            <a:endParaRPr sz="650" dirty="0">
              <a:latin typeface="Arial"/>
              <a:cs typeface="Arial"/>
            </a:endParaRPr>
          </a:p>
          <a:p>
            <a:pPr marL="658495">
              <a:lnSpc>
                <a:spcPct val="100000"/>
              </a:lnSpc>
              <a:spcBef>
                <a:spcPts val="320"/>
              </a:spcBef>
            </a:pPr>
            <a:r>
              <a:rPr lang="hr-HR" sz="650" spc="-5" dirty="0" smtClean="0">
                <a:solidFill>
                  <a:srgbClr val="FFFFFF"/>
                </a:solidFill>
                <a:latin typeface="Arial"/>
                <a:cs typeface="Arial"/>
              </a:rPr>
              <a:t>postolje</a:t>
            </a:r>
            <a:r>
              <a:rPr sz="650" spc="-5" dirty="0" smtClean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410215" y="9502933"/>
            <a:ext cx="933185" cy="221214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Ploče od </a:t>
            </a:r>
            <a:r>
              <a:rPr sz="650" spc="5" dirty="0" smtClean="0">
                <a:solidFill>
                  <a:srgbClr val="FFFFFF"/>
                </a:solidFill>
                <a:latin typeface="Arial"/>
                <a:cs typeface="Arial"/>
              </a:rPr>
              <a:t>li</a:t>
            </a:r>
            <a:r>
              <a:rPr lang="hr-HR" sz="650" spc="5" dirty="0" err="1" smtClean="0">
                <a:solidFill>
                  <a:srgbClr val="FFFFFF"/>
                </a:solidFill>
                <a:latin typeface="Arial"/>
                <a:cs typeface="Arial"/>
              </a:rPr>
              <a:t>jevanog</a:t>
            </a:r>
            <a:r>
              <a:rPr sz="650" spc="-3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gvožđa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168920"/>
            <a:ext cx="2098675" cy="173893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Moćni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štednjak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četiri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plamenika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Savršen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profesionalnu</a:t>
            </a:r>
            <a:r>
              <a:rPr sz="650" spc="-9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upotrebu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Ploče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od livenog</a:t>
            </a:r>
            <a:r>
              <a:rPr sz="650" spc="-5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gvožđa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30"/>
              </a:spcBef>
            </a:pP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Zaštita od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pregrijavanja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sigurnosnim prekidačem Kontrola  temperature između 90 ° </a:t>
            </a:r>
            <a:r>
              <a:rPr sz="650" spc="25" dirty="0">
                <a:solidFill>
                  <a:srgbClr val="221F1F"/>
                </a:solidFill>
                <a:latin typeface="Arial"/>
                <a:cs typeface="Arial"/>
              </a:rPr>
              <a:t>C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450 °</a:t>
            </a:r>
            <a:r>
              <a:rPr sz="65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25" dirty="0">
                <a:solidFill>
                  <a:srgbClr val="221F1F"/>
                </a:solidFill>
                <a:latin typeface="Arial"/>
                <a:cs typeface="Arial"/>
              </a:rPr>
              <a:t>C</a:t>
            </a:r>
            <a:endParaRPr sz="650" dirty="0">
              <a:latin typeface="Arial"/>
              <a:cs typeface="Arial"/>
            </a:endParaRPr>
          </a:p>
          <a:p>
            <a:pPr marL="12700" marR="961390">
              <a:lnSpc>
                <a:spcPct val="150000"/>
              </a:lnSpc>
              <a:spcBef>
                <a:spcPts val="5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Kontrola temperature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 6</a:t>
            </a:r>
            <a:r>
              <a:rPr sz="650" spc="-8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nivoa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Vrlo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izdržljiva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konstrukcija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284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Dodatna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čvrstoća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zbog duboko uvučenog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monobloka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Kompaktne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veličine za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jednostavno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postavljanje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Jednostavno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čišćenje</a:t>
            </a:r>
            <a:endParaRPr lang="hr-HR"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87" y="3630638"/>
            <a:ext cx="1003289" cy="18010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5" dirty="0" err="1" smtClean="0">
                <a:solidFill>
                  <a:srgbClr val="ECCA17"/>
                </a:solidFill>
                <a:latin typeface="Arial"/>
                <a:cs typeface="Arial"/>
              </a:rPr>
              <a:t>Bruto</a:t>
            </a:r>
            <a:r>
              <a:rPr sz="650" spc="-95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 </a:t>
            </a:r>
            <a:r>
              <a:rPr sz="650" spc="-10" dirty="0" err="1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pakiranja  Ambalažni</a:t>
            </a:r>
            <a:r>
              <a:rPr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materijal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Tarifni broj</a:t>
            </a: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EAN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ECCA17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145289" y="3680992"/>
            <a:ext cx="1204595" cy="17574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7000 Watt</a:t>
            </a:r>
            <a:endParaRPr sz="650" dirty="0">
              <a:latin typeface="Arial"/>
              <a:cs typeface="Arial"/>
            </a:endParaRPr>
          </a:p>
          <a:p>
            <a:pPr marL="12700" marR="469900">
              <a:lnSpc>
                <a:spcPct val="1616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400V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</a:t>
            </a:r>
            <a:r>
              <a:rPr sz="650" spc="-8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3faza  24,0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26,0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V260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Š600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D600 mm </a:t>
            </a:r>
            <a:endParaRPr lang="hr-HR" sz="650" spc="-10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V420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Š700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D740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0,22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8419818090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8719632123200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09391530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772400" cy="10058400"/>
            <a:chOff x="0" y="0"/>
            <a:chExt cx="7772400" cy="10058400"/>
          </a:xfrm>
        </p:grpSpPr>
        <p:sp>
          <p:nvSpPr>
            <p:cNvPr id="3" name="object 3"/>
            <p:cNvSpPr/>
            <p:nvPr/>
          </p:nvSpPr>
          <p:spPr>
            <a:xfrm>
              <a:off x="0" y="8755380"/>
              <a:ext cx="7772400" cy="1303020"/>
            </a:xfrm>
            <a:custGeom>
              <a:avLst/>
              <a:gdLst/>
              <a:ahLst/>
              <a:cxnLst/>
              <a:rect l="l" t="t" r="r" b="b"/>
              <a:pathLst>
                <a:path w="7772400" h="1303020">
                  <a:moveTo>
                    <a:pt x="7772400" y="1303019"/>
                  </a:moveTo>
                  <a:lnTo>
                    <a:pt x="0" y="1303019"/>
                  </a:lnTo>
                  <a:lnTo>
                    <a:pt x="0" y="0"/>
                  </a:lnTo>
                  <a:lnTo>
                    <a:pt x="7772400" y="0"/>
                  </a:lnTo>
                  <a:lnTo>
                    <a:pt x="7772400" y="1303019"/>
                  </a:lnTo>
                  <a:close/>
                </a:path>
              </a:pathLst>
            </a:custGeom>
            <a:solidFill>
              <a:srgbClr val="EDCA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7772400" cy="875538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7214616"/>
              <a:ext cx="7772400" cy="832485"/>
            </a:xfrm>
            <a:custGeom>
              <a:avLst/>
              <a:gdLst/>
              <a:ahLst/>
              <a:cxnLst/>
              <a:rect l="l" t="t" r="r" b="b"/>
              <a:pathLst>
                <a:path w="7772400" h="832484">
                  <a:moveTo>
                    <a:pt x="7772400" y="832103"/>
                  </a:moveTo>
                  <a:lnTo>
                    <a:pt x="0" y="832103"/>
                  </a:lnTo>
                  <a:lnTo>
                    <a:pt x="0" y="0"/>
                  </a:lnTo>
                  <a:lnTo>
                    <a:pt x="7772400" y="0"/>
                  </a:lnTo>
                  <a:lnTo>
                    <a:pt x="7772400" y="8321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92039" y="342900"/>
              <a:ext cx="2307336" cy="72847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875263" y="330720"/>
              <a:ext cx="2341245" cy="759460"/>
            </a:xfrm>
            <a:custGeom>
              <a:avLst/>
              <a:gdLst/>
              <a:ahLst/>
              <a:cxnLst/>
              <a:rect l="l" t="t" r="r" b="b"/>
              <a:pathLst>
                <a:path w="2341245" h="759460">
                  <a:moveTo>
                    <a:pt x="2340876" y="379463"/>
                  </a:moveTo>
                  <a:lnTo>
                    <a:pt x="2336304" y="347472"/>
                  </a:lnTo>
                  <a:lnTo>
                    <a:pt x="2319540" y="312178"/>
                  </a:lnTo>
                  <a:lnTo>
                    <a:pt x="2319540" y="379463"/>
                  </a:lnTo>
                  <a:lnTo>
                    <a:pt x="2318016" y="400812"/>
                  </a:lnTo>
                  <a:lnTo>
                    <a:pt x="2301252" y="443484"/>
                  </a:lnTo>
                  <a:lnTo>
                    <a:pt x="2269248" y="484619"/>
                  </a:lnTo>
                  <a:lnTo>
                    <a:pt x="2223528" y="522719"/>
                  </a:lnTo>
                  <a:lnTo>
                    <a:pt x="2162568" y="560819"/>
                  </a:lnTo>
                  <a:lnTo>
                    <a:pt x="2090940" y="594360"/>
                  </a:lnTo>
                  <a:lnTo>
                    <a:pt x="2049792" y="609587"/>
                  </a:lnTo>
                  <a:lnTo>
                    <a:pt x="2005596" y="624840"/>
                  </a:lnTo>
                  <a:lnTo>
                    <a:pt x="1959876" y="640080"/>
                  </a:lnTo>
                  <a:lnTo>
                    <a:pt x="1911108" y="653783"/>
                  </a:lnTo>
                  <a:lnTo>
                    <a:pt x="1805952" y="678180"/>
                  </a:lnTo>
                  <a:lnTo>
                    <a:pt x="1751088" y="688835"/>
                  </a:lnTo>
                  <a:lnTo>
                    <a:pt x="1693176" y="699516"/>
                  </a:lnTo>
                  <a:lnTo>
                    <a:pt x="1633740" y="707136"/>
                  </a:lnTo>
                  <a:lnTo>
                    <a:pt x="1571256" y="716280"/>
                  </a:lnTo>
                  <a:lnTo>
                    <a:pt x="1443240" y="728472"/>
                  </a:lnTo>
                  <a:lnTo>
                    <a:pt x="1377708" y="733031"/>
                  </a:lnTo>
                  <a:lnTo>
                    <a:pt x="1309128" y="736079"/>
                  </a:lnTo>
                  <a:lnTo>
                    <a:pt x="1240548" y="737616"/>
                  </a:lnTo>
                  <a:lnTo>
                    <a:pt x="1100328" y="737616"/>
                  </a:lnTo>
                  <a:lnTo>
                    <a:pt x="1031748" y="736079"/>
                  </a:lnTo>
                  <a:lnTo>
                    <a:pt x="963168" y="733031"/>
                  </a:lnTo>
                  <a:lnTo>
                    <a:pt x="897636" y="728472"/>
                  </a:lnTo>
                  <a:lnTo>
                    <a:pt x="832104" y="722363"/>
                  </a:lnTo>
                  <a:lnTo>
                    <a:pt x="769620" y="716267"/>
                  </a:lnTo>
                  <a:lnTo>
                    <a:pt x="707136" y="707123"/>
                  </a:lnTo>
                  <a:lnTo>
                    <a:pt x="647700" y="699516"/>
                  </a:lnTo>
                  <a:lnTo>
                    <a:pt x="589788" y="688848"/>
                  </a:lnTo>
                  <a:lnTo>
                    <a:pt x="534924" y="678167"/>
                  </a:lnTo>
                  <a:lnTo>
                    <a:pt x="481584" y="665975"/>
                  </a:lnTo>
                  <a:lnTo>
                    <a:pt x="429768" y="653783"/>
                  </a:lnTo>
                  <a:lnTo>
                    <a:pt x="381000" y="640067"/>
                  </a:lnTo>
                  <a:lnTo>
                    <a:pt x="335280" y="624827"/>
                  </a:lnTo>
                  <a:lnTo>
                    <a:pt x="291084" y="609600"/>
                  </a:lnTo>
                  <a:lnTo>
                    <a:pt x="249936" y="594360"/>
                  </a:lnTo>
                  <a:lnTo>
                    <a:pt x="211836" y="577583"/>
                  </a:lnTo>
                  <a:lnTo>
                    <a:pt x="117348" y="522732"/>
                  </a:lnTo>
                  <a:lnTo>
                    <a:pt x="71628" y="484632"/>
                  </a:lnTo>
                  <a:lnTo>
                    <a:pt x="39624" y="443484"/>
                  </a:lnTo>
                  <a:lnTo>
                    <a:pt x="22860" y="400812"/>
                  </a:lnTo>
                  <a:lnTo>
                    <a:pt x="21336" y="379476"/>
                  </a:lnTo>
                  <a:lnTo>
                    <a:pt x="22860" y="356603"/>
                  </a:lnTo>
                  <a:lnTo>
                    <a:pt x="39624" y="313931"/>
                  </a:lnTo>
                  <a:lnTo>
                    <a:pt x="71628" y="272783"/>
                  </a:lnTo>
                  <a:lnTo>
                    <a:pt x="117348" y="234683"/>
                  </a:lnTo>
                  <a:lnTo>
                    <a:pt x="178308" y="198107"/>
                  </a:lnTo>
                  <a:lnTo>
                    <a:pt x="211836" y="179819"/>
                  </a:lnTo>
                  <a:lnTo>
                    <a:pt x="249936" y="163068"/>
                  </a:lnTo>
                  <a:lnTo>
                    <a:pt x="291084" y="147828"/>
                  </a:lnTo>
                  <a:lnTo>
                    <a:pt x="335280" y="132588"/>
                  </a:lnTo>
                  <a:lnTo>
                    <a:pt x="381000" y="117348"/>
                  </a:lnTo>
                  <a:lnTo>
                    <a:pt x="429768" y="103632"/>
                  </a:lnTo>
                  <a:lnTo>
                    <a:pt x="481584" y="91440"/>
                  </a:lnTo>
                  <a:lnTo>
                    <a:pt x="534924" y="79248"/>
                  </a:lnTo>
                  <a:lnTo>
                    <a:pt x="589788" y="68580"/>
                  </a:lnTo>
                  <a:lnTo>
                    <a:pt x="647700" y="59436"/>
                  </a:lnTo>
                  <a:lnTo>
                    <a:pt x="707136" y="50292"/>
                  </a:lnTo>
                  <a:lnTo>
                    <a:pt x="832104" y="35052"/>
                  </a:lnTo>
                  <a:lnTo>
                    <a:pt x="897636" y="28956"/>
                  </a:lnTo>
                  <a:lnTo>
                    <a:pt x="1100328" y="19812"/>
                  </a:lnTo>
                  <a:lnTo>
                    <a:pt x="1240828" y="19812"/>
                  </a:lnTo>
                  <a:lnTo>
                    <a:pt x="1443240" y="28943"/>
                  </a:lnTo>
                  <a:lnTo>
                    <a:pt x="1508772" y="35039"/>
                  </a:lnTo>
                  <a:lnTo>
                    <a:pt x="1633740" y="50279"/>
                  </a:lnTo>
                  <a:lnTo>
                    <a:pt x="1751088" y="68567"/>
                  </a:lnTo>
                  <a:lnTo>
                    <a:pt x="1805952" y="79235"/>
                  </a:lnTo>
                  <a:lnTo>
                    <a:pt x="1911108" y="103619"/>
                  </a:lnTo>
                  <a:lnTo>
                    <a:pt x="1959876" y="117335"/>
                  </a:lnTo>
                  <a:lnTo>
                    <a:pt x="2005596" y="132575"/>
                  </a:lnTo>
                  <a:lnTo>
                    <a:pt x="2049792" y="147815"/>
                  </a:lnTo>
                  <a:lnTo>
                    <a:pt x="2090940" y="163055"/>
                  </a:lnTo>
                  <a:lnTo>
                    <a:pt x="2129040" y="179819"/>
                  </a:lnTo>
                  <a:lnTo>
                    <a:pt x="2162568" y="198107"/>
                  </a:lnTo>
                  <a:lnTo>
                    <a:pt x="2223528" y="234683"/>
                  </a:lnTo>
                  <a:lnTo>
                    <a:pt x="2269248" y="272783"/>
                  </a:lnTo>
                  <a:lnTo>
                    <a:pt x="2301252" y="313931"/>
                  </a:lnTo>
                  <a:lnTo>
                    <a:pt x="2318016" y="356616"/>
                  </a:lnTo>
                  <a:lnTo>
                    <a:pt x="2319540" y="379463"/>
                  </a:lnTo>
                  <a:lnTo>
                    <a:pt x="2319540" y="312178"/>
                  </a:lnTo>
                  <a:lnTo>
                    <a:pt x="2281440" y="257543"/>
                  </a:lnTo>
                  <a:lnTo>
                    <a:pt x="2249436" y="228587"/>
                  </a:lnTo>
                  <a:lnTo>
                    <a:pt x="2211336" y="201168"/>
                  </a:lnTo>
                  <a:lnTo>
                    <a:pt x="2165616" y="175247"/>
                  </a:lnTo>
                  <a:lnTo>
                    <a:pt x="2112276" y="150863"/>
                  </a:lnTo>
                  <a:lnTo>
                    <a:pt x="2054364" y="128003"/>
                  </a:lnTo>
                  <a:lnTo>
                    <a:pt x="1988832" y="105143"/>
                  </a:lnTo>
                  <a:lnTo>
                    <a:pt x="1947684" y="92951"/>
                  </a:lnTo>
                  <a:lnTo>
                    <a:pt x="1903488" y="80759"/>
                  </a:lnTo>
                  <a:lnTo>
                    <a:pt x="1859292" y="70091"/>
                  </a:lnTo>
                  <a:lnTo>
                    <a:pt x="1812048" y="59423"/>
                  </a:lnTo>
                  <a:lnTo>
                    <a:pt x="1716036" y="41135"/>
                  </a:lnTo>
                  <a:lnTo>
                    <a:pt x="1613928" y="25895"/>
                  </a:lnTo>
                  <a:lnTo>
                    <a:pt x="1560588" y="19799"/>
                  </a:lnTo>
                  <a:lnTo>
                    <a:pt x="1552829" y="19799"/>
                  </a:lnTo>
                  <a:lnTo>
                    <a:pt x="1507236" y="15240"/>
                  </a:lnTo>
                  <a:lnTo>
                    <a:pt x="1453896" y="10668"/>
                  </a:lnTo>
                  <a:lnTo>
                    <a:pt x="1397508" y="6096"/>
                  </a:lnTo>
                  <a:lnTo>
                    <a:pt x="1342644" y="3048"/>
                  </a:lnTo>
                  <a:lnTo>
                    <a:pt x="1228344" y="0"/>
                  </a:lnTo>
                  <a:lnTo>
                    <a:pt x="1170432" y="0"/>
                  </a:lnTo>
                  <a:lnTo>
                    <a:pt x="1112520" y="0"/>
                  </a:lnTo>
                  <a:lnTo>
                    <a:pt x="998220" y="3048"/>
                  </a:lnTo>
                  <a:lnTo>
                    <a:pt x="943356" y="6096"/>
                  </a:lnTo>
                  <a:lnTo>
                    <a:pt x="886968" y="10668"/>
                  </a:lnTo>
                  <a:lnTo>
                    <a:pt x="780288" y="19812"/>
                  </a:lnTo>
                  <a:lnTo>
                    <a:pt x="726948" y="25908"/>
                  </a:lnTo>
                  <a:lnTo>
                    <a:pt x="675132" y="33528"/>
                  </a:lnTo>
                  <a:lnTo>
                    <a:pt x="624840" y="41148"/>
                  </a:lnTo>
                  <a:lnTo>
                    <a:pt x="576072" y="50292"/>
                  </a:lnTo>
                  <a:lnTo>
                    <a:pt x="528828" y="59436"/>
                  </a:lnTo>
                  <a:lnTo>
                    <a:pt x="481584" y="70104"/>
                  </a:lnTo>
                  <a:lnTo>
                    <a:pt x="437388" y="80772"/>
                  </a:lnTo>
                  <a:lnTo>
                    <a:pt x="393192" y="92964"/>
                  </a:lnTo>
                  <a:lnTo>
                    <a:pt x="352044" y="105156"/>
                  </a:lnTo>
                  <a:lnTo>
                    <a:pt x="286512" y="128016"/>
                  </a:lnTo>
                  <a:lnTo>
                    <a:pt x="228600" y="150876"/>
                  </a:lnTo>
                  <a:lnTo>
                    <a:pt x="175260" y="175260"/>
                  </a:lnTo>
                  <a:lnTo>
                    <a:pt x="129540" y="201168"/>
                  </a:lnTo>
                  <a:lnTo>
                    <a:pt x="91440" y="228600"/>
                  </a:lnTo>
                  <a:lnTo>
                    <a:pt x="59436" y="257556"/>
                  </a:lnTo>
                  <a:lnTo>
                    <a:pt x="33528" y="286512"/>
                  </a:lnTo>
                  <a:lnTo>
                    <a:pt x="4572" y="347472"/>
                  </a:lnTo>
                  <a:lnTo>
                    <a:pt x="0" y="379476"/>
                  </a:lnTo>
                  <a:lnTo>
                    <a:pt x="4572" y="409956"/>
                  </a:lnTo>
                  <a:lnTo>
                    <a:pt x="33528" y="470903"/>
                  </a:lnTo>
                  <a:lnTo>
                    <a:pt x="59436" y="499872"/>
                  </a:lnTo>
                  <a:lnTo>
                    <a:pt x="91440" y="528828"/>
                  </a:lnTo>
                  <a:lnTo>
                    <a:pt x="129540" y="556260"/>
                  </a:lnTo>
                  <a:lnTo>
                    <a:pt x="175260" y="582155"/>
                  </a:lnTo>
                  <a:lnTo>
                    <a:pt x="228600" y="606552"/>
                  </a:lnTo>
                  <a:lnTo>
                    <a:pt x="286512" y="630923"/>
                  </a:lnTo>
                  <a:lnTo>
                    <a:pt x="352044" y="652272"/>
                  </a:lnTo>
                  <a:lnTo>
                    <a:pt x="393192" y="664464"/>
                  </a:lnTo>
                  <a:lnTo>
                    <a:pt x="437388" y="676656"/>
                  </a:lnTo>
                  <a:lnTo>
                    <a:pt x="481584" y="687324"/>
                  </a:lnTo>
                  <a:lnTo>
                    <a:pt x="528828" y="697979"/>
                  </a:lnTo>
                  <a:lnTo>
                    <a:pt x="576072" y="707123"/>
                  </a:lnTo>
                  <a:lnTo>
                    <a:pt x="624840" y="716267"/>
                  </a:lnTo>
                  <a:lnTo>
                    <a:pt x="675132" y="723900"/>
                  </a:lnTo>
                  <a:lnTo>
                    <a:pt x="726948" y="731520"/>
                  </a:lnTo>
                  <a:lnTo>
                    <a:pt x="780288" y="737616"/>
                  </a:lnTo>
                  <a:lnTo>
                    <a:pt x="833628" y="742175"/>
                  </a:lnTo>
                  <a:lnTo>
                    <a:pt x="886968" y="748271"/>
                  </a:lnTo>
                  <a:lnTo>
                    <a:pt x="998220" y="754367"/>
                  </a:lnTo>
                  <a:lnTo>
                    <a:pt x="1170432" y="758952"/>
                  </a:lnTo>
                  <a:lnTo>
                    <a:pt x="1342644" y="754367"/>
                  </a:lnTo>
                  <a:lnTo>
                    <a:pt x="1453896" y="748271"/>
                  </a:lnTo>
                  <a:lnTo>
                    <a:pt x="1507236" y="742175"/>
                  </a:lnTo>
                  <a:lnTo>
                    <a:pt x="1552956" y="737616"/>
                  </a:lnTo>
                  <a:lnTo>
                    <a:pt x="1613928" y="731520"/>
                  </a:lnTo>
                  <a:lnTo>
                    <a:pt x="1716036" y="716280"/>
                  </a:lnTo>
                  <a:lnTo>
                    <a:pt x="1812048" y="697979"/>
                  </a:lnTo>
                  <a:lnTo>
                    <a:pt x="1859292" y="687324"/>
                  </a:lnTo>
                  <a:lnTo>
                    <a:pt x="1903488" y="676656"/>
                  </a:lnTo>
                  <a:lnTo>
                    <a:pt x="1947684" y="664464"/>
                  </a:lnTo>
                  <a:lnTo>
                    <a:pt x="1988832" y="652272"/>
                  </a:lnTo>
                  <a:lnTo>
                    <a:pt x="2054364" y="630936"/>
                  </a:lnTo>
                  <a:lnTo>
                    <a:pt x="2112276" y="606539"/>
                  </a:lnTo>
                  <a:lnTo>
                    <a:pt x="2165616" y="582168"/>
                  </a:lnTo>
                  <a:lnTo>
                    <a:pt x="2211336" y="556260"/>
                  </a:lnTo>
                  <a:lnTo>
                    <a:pt x="2249436" y="528815"/>
                  </a:lnTo>
                  <a:lnTo>
                    <a:pt x="2281440" y="499872"/>
                  </a:lnTo>
                  <a:lnTo>
                    <a:pt x="2307348" y="470916"/>
                  </a:lnTo>
                  <a:lnTo>
                    <a:pt x="2336304" y="409943"/>
                  </a:lnTo>
                  <a:lnTo>
                    <a:pt x="2340876" y="379463"/>
                  </a:lnTo>
                  <a:close/>
                </a:path>
              </a:pathLst>
            </a:custGeom>
            <a:solidFill>
              <a:srgbClr val="E6E6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664707" y="583691"/>
              <a:ext cx="188975" cy="24231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309603" y="496836"/>
              <a:ext cx="1240790" cy="318770"/>
            </a:xfrm>
            <a:custGeom>
              <a:avLst/>
              <a:gdLst/>
              <a:ahLst/>
              <a:cxnLst/>
              <a:rect l="l" t="t" r="r" b="b"/>
              <a:pathLst>
                <a:path w="1240790" h="318769">
                  <a:moveTo>
                    <a:pt x="295656" y="96012"/>
                  </a:moveTo>
                  <a:lnTo>
                    <a:pt x="291084" y="54864"/>
                  </a:lnTo>
                  <a:lnTo>
                    <a:pt x="275844" y="25908"/>
                  </a:lnTo>
                  <a:lnTo>
                    <a:pt x="252984" y="7620"/>
                  </a:lnTo>
                  <a:lnTo>
                    <a:pt x="222504" y="0"/>
                  </a:lnTo>
                  <a:lnTo>
                    <a:pt x="202692" y="3048"/>
                  </a:lnTo>
                  <a:lnTo>
                    <a:pt x="184404" y="10668"/>
                  </a:lnTo>
                  <a:lnTo>
                    <a:pt x="170688" y="22860"/>
                  </a:lnTo>
                  <a:lnTo>
                    <a:pt x="158496" y="41148"/>
                  </a:lnTo>
                  <a:lnTo>
                    <a:pt x="147828" y="22860"/>
                  </a:lnTo>
                  <a:lnTo>
                    <a:pt x="134112" y="10668"/>
                  </a:lnTo>
                  <a:lnTo>
                    <a:pt x="117348" y="3048"/>
                  </a:lnTo>
                  <a:lnTo>
                    <a:pt x="99060" y="0"/>
                  </a:lnTo>
                  <a:lnTo>
                    <a:pt x="80772" y="3048"/>
                  </a:lnTo>
                  <a:lnTo>
                    <a:pt x="64008" y="10668"/>
                  </a:lnTo>
                  <a:lnTo>
                    <a:pt x="50292" y="22860"/>
                  </a:lnTo>
                  <a:lnTo>
                    <a:pt x="38100" y="41148"/>
                  </a:lnTo>
                  <a:lnTo>
                    <a:pt x="36576" y="41148"/>
                  </a:lnTo>
                  <a:lnTo>
                    <a:pt x="36576" y="7620"/>
                  </a:lnTo>
                  <a:lnTo>
                    <a:pt x="0" y="7620"/>
                  </a:lnTo>
                  <a:lnTo>
                    <a:pt x="0" y="318516"/>
                  </a:lnTo>
                  <a:lnTo>
                    <a:pt x="42672" y="318516"/>
                  </a:lnTo>
                  <a:lnTo>
                    <a:pt x="42672" y="71628"/>
                  </a:lnTo>
                  <a:lnTo>
                    <a:pt x="53340" y="57912"/>
                  </a:lnTo>
                  <a:lnTo>
                    <a:pt x="64008" y="47244"/>
                  </a:lnTo>
                  <a:lnTo>
                    <a:pt x="76200" y="41148"/>
                  </a:lnTo>
                  <a:lnTo>
                    <a:pt x="86868" y="38100"/>
                  </a:lnTo>
                  <a:lnTo>
                    <a:pt x="105156" y="42672"/>
                  </a:lnTo>
                  <a:lnTo>
                    <a:pt x="117348" y="56388"/>
                  </a:lnTo>
                  <a:lnTo>
                    <a:pt x="124968" y="79248"/>
                  </a:lnTo>
                  <a:lnTo>
                    <a:pt x="128016" y="111252"/>
                  </a:lnTo>
                  <a:lnTo>
                    <a:pt x="128016" y="318516"/>
                  </a:lnTo>
                  <a:lnTo>
                    <a:pt x="169164" y="318516"/>
                  </a:lnTo>
                  <a:lnTo>
                    <a:pt x="169164" y="109728"/>
                  </a:lnTo>
                  <a:lnTo>
                    <a:pt x="172212" y="77724"/>
                  </a:lnTo>
                  <a:lnTo>
                    <a:pt x="179832" y="56388"/>
                  </a:lnTo>
                  <a:lnTo>
                    <a:pt x="193548" y="42672"/>
                  </a:lnTo>
                  <a:lnTo>
                    <a:pt x="213360" y="38100"/>
                  </a:lnTo>
                  <a:lnTo>
                    <a:pt x="231648" y="42672"/>
                  </a:lnTo>
                  <a:lnTo>
                    <a:pt x="243840" y="56388"/>
                  </a:lnTo>
                  <a:lnTo>
                    <a:pt x="251460" y="79248"/>
                  </a:lnTo>
                  <a:lnTo>
                    <a:pt x="252984" y="109728"/>
                  </a:lnTo>
                  <a:lnTo>
                    <a:pt x="252984" y="318516"/>
                  </a:lnTo>
                  <a:lnTo>
                    <a:pt x="295656" y="318516"/>
                  </a:lnTo>
                  <a:lnTo>
                    <a:pt x="295656" y="96012"/>
                  </a:lnTo>
                  <a:close/>
                </a:path>
                <a:path w="1240790" h="318769">
                  <a:moveTo>
                    <a:pt x="865644" y="99060"/>
                  </a:moveTo>
                  <a:lnTo>
                    <a:pt x="821436" y="99060"/>
                  </a:lnTo>
                  <a:lnTo>
                    <a:pt x="821436" y="318503"/>
                  </a:lnTo>
                  <a:lnTo>
                    <a:pt x="865644" y="318503"/>
                  </a:lnTo>
                  <a:lnTo>
                    <a:pt x="865644" y="99060"/>
                  </a:lnTo>
                  <a:close/>
                </a:path>
                <a:path w="1240790" h="318769">
                  <a:moveTo>
                    <a:pt x="1240536" y="187439"/>
                  </a:moveTo>
                  <a:lnTo>
                    <a:pt x="1235964" y="147815"/>
                  </a:lnTo>
                  <a:lnTo>
                    <a:pt x="1220724" y="117335"/>
                  </a:lnTo>
                  <a:lnTo>
                    <a:pt x="1197864" y="99047"/>
                  </a:lnTo>
                  <a:lnTo>
                    <a:pt x="1167384" y="92951"/>
                  </a:lnTo>
                  <a:lnTo>
                    <a:pt x="1147572" y="95999"/>
                  </a:lnTo>
                  <a:lnTo>
                    <a:pt x="1129284" y="103619"/>
                  </a:lnTo>
                  <a:lnTo>
                    <a:pt x="1115568" y="115811"/>
                  </a:lnTo>
                  <a:lnTo>
                    <a:pt x="1103376" y="132575"/>
                  </a:lnTo>
                  <a:lnTo>
                    <a:pt x="1092708" y="115811"/>
                  </a:lnTo>
                  <a:lnTo>
                    <a:pt x="1078992" y="103619"/>
                  </a:lnTo>
                  <a:lnTo>
                    <a:pt x="1062228" y="95999"/>
                  </a:lnTo>
                  <a:lnTo>
                    <a:pt x="1043940" y="92951"/>
                  </a:lnTo>
                  <a:lnTo>
                    <a:pt x="1025652" y="95999"/>
                  </a:lnTo>
                  <a:lnTo>
                    <a:pt x="1008888" y="102095"/>
                  </a:lnTo>
                  <a:lnTo>
                    <a:pt x="995172" y="115811"/>
                  </a:lnTo>
                  <a:lnTo>
                    <a:pt x="982980" y="132575"/>
                  </a:lnTo>
                  <a:lnTo>
                    <a:pt x="981456" y="132575"/>
                  </a:lnTo>
                  <a:lnTo>
                    <a:pt x="981456" y="99047"/>
                  </a:lnTo>
                  <a:lnTo>
                    <a:pt x="944880" y="99047"/>
                  </a:lnTo>
                  <a:lnTo>
                    <a:pt x="944880" y="318503"/>
                  </a:lnTo>
                  <a:lnTo>
                    <a:pt x="987552" y="318503"/>
                  </a:lnTo>
                  <a:lnTo>
                    <a:pt x="987552" y="164579"/>
                  </a:lnTo>
                  <a:lnTo>
                    <a:pt x="998220" y="149339"/>
                  </a:lnTo>
                  <a:lnTo>
                    <a:pt x="1008888" y="138671"/>
                  </a:lnTo>
                  <a:lnTo>
                    <a:pt x="1021080" y="132575"/>
                  </a:lnTo>
                  <a:lnTo>
                    <a:pt x="1031748" y="131051"/>
                  </a:lnTo>
                  <a:lnTo>
                    <a:pt x="1050036" y="135623"/>
                  </a:lnTo>
                  <a:lnTo>
                    <a:pt x="1062228" y="149339"/>
                  </a:lnTo>
                  <a:lnTo>
                    <a:pt x="1069848" y="170675"/>
                  </a:lnTo>
                  <a:lnTo>
                    <a:pt x="1072896" y="202679"/>
                  </a:lnTo>
                  <a:lnTo>
                    <a:pt x="1072896" y="318503"/>
                  </a:lnTo>
                  <a:lnTo>
                    <a:pt x="1114044" y="318503"/>
                  </a:lnTo>
                  <a:lnTo>
                    <a:pt x="1114044" y="202679"/>
                  </a:lnTo>
                  <a:lnTo>
                    <a:pt x="1117092" y="170675"/>
                  </a:lnTo>
                  <a:lnTo>
                    <a:pt x="1124712" y="147815"/>
                  </a:lnTo>
                  <a:lnTo>
                    <a:pt x="1138428" y="135623"/>
                  </a:lnTo>
                  <a:lnTo>
                    <a:pt x="1158240" y="131051"/>
                  </a:lnTo>
                  <a:lnTo>
                    <a:pt x="1176528" y="135623"/>
                  </a:lnTo>
                  <a:lnTo>
                    <a:pt x="1188720" y="149339"/>
                  </a:lnTo>
                  <a:lnTo>
                    <a:pt x="1196340" y="170675"/>
                  </a:lnTo>
                  <a:lnTo>
                    <a:pt x="1197864" y="202679"/>
                  </a:lnTo>
                  <a:lnTo>
                    <a:pt x="1197864" y="318503"/>
                  </a:lnTo>
                  <a:lnTo>
                    <a:pt x="1240536" y="318503"/>
                  </a:lnTo>
                  <a:lnTo>
                    <a:pt x="1240536" y="1874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598919" y="583691"/>
              <a:ext cx="188975" cy="24231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021323" y="438912"/>
              <a:ext cx="167639" cy="14325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675376" y="504443"/>
              <a:ext cx="1104900" cy="410209"/>
            </a:xfrm>
            <a:custGeom>
              <a:avLst/>
              <a:gdLst/>
              <a:ahLst/>
              <a:cxnLst/>
              <a:rect l="l" t="t" r="r" b="b"/>
              <a:pathLst>
                <a:path w="1104900" h="410209">
                  <a:moveTo>
                    <a:pt x="1104899" y="409956"/>
                  </a:moveTo>
                  <a:lnTo>
                    <a:pt x="484632" y="409956"/>
                  </a:lnTo>
                  <a:lnTo>
                    <a:pt x="429767" y="397763"/>
                  </a:lnTo>
                  <a:lnTo>
                    <a:pt x="390143" y="365760"/>
                  </a:lnTo>
                  <a:lnTo>
                    <a:pt x="361188" y="329184"/>
                  </a:lnTo>
                  <a:lnTo>
                    <a:pt x="336804" y="284988"/>
                  </a:lnTo>
                  <a:lnTo>
                    <a:pt x="315467" y="240792"/>
                  </a:lnTo>
                  <a:lnTo>
                    <a:pt x="268224" y="310895"/>
                  </a:lnTo>
                  <a:lnTo>
                    <a:pt x="219456" y="310895"/>
                  </a:lnTo>
                  <a:lnTo>
                    <a:pt x="295656" y="198119"/>
                  </a:lnTo>
                  <a:lnTo>
                    <a:pt x="260604" y="128016"/>
                  </a:lnTo>
                  <a:lnTo>
                    <a:pt x="242316" y="96012"/>
                  </a:lnTo>
                  <a:lnTo>
                    <a:pt x="217932" y="67056"/>
                  </a:lnTo>
                  <a:lnTo>
                    <a:pt x="188976" y="45719"/>
                  </a:lnTo>
                  <a:lnTo>
                    <a:pt x="153924" y="38100"/>
                  </a:lnTo>
                  <a:lnTo>
                    <a:pt x="0" y="38100"/>
                  </a:lnTo>
                  <a:lnTo>
                    <a:pt x="0" y="0"/>
                  </a:lnTo>
                  <a:lnTo>
                    <a:pt x="153924" y="0"/>
                  </a:lnTo>
                  <a:lnTo>
                    <a:pt x="208788" y="12192"/>
                  </a:lnTo>
                  <a:lnTo>
                    <a:pt x="248412" y="44195"/>
                  </a:lnTo>
                  <a:lnTo>
                    <a:pt x="277368" y="80772"/>
                  </a:lnTo>
                  <a:lnTo>
                    <a:pt x="294132" y="111252"/>
                  </a:lnTo>
                  <a:lnTo>
                    <a:pt x="320040" y="161543"/>
                  </a:lnTo>
                  <a:lnTo>
                    <a:pt x="365760" y="91439"/>
                  </a:lnTo>
                  <a:lnTo>
                    <a:pt x="414528" y="91439"/>
                  </a:lnTo>
                  <a:lnTo>
                    <a:pt x="339852" y="204216"/>
                  </a:lnTo>
                  <a:lnTo>
                    <a:pt x="377952" y="281940"/>
                  </a:lnTo>
                  <a:lnTo>
                    <a:pt x="396240" y="313943"/>
                  </a:lnTo>
                  <a:lnTo>
                    <a:pt x="420624" y="342900"/>
                  </a:lnTo>
                  <a:lnTo>
                    <a:pt x="449580" y="364236"/>
                  </a:lnTo>
                  <a:lnTo>
                    <a:pt x="484632" y="371856"/>
                  </a:lnTo>
                  <a:lnTo>
                    <a:pt x="1104899" y="371856"/>
                  </a:lnTo>
                  <a:lnTo>
                    <a:pt x="1104899" y="4099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778752" y="501395"/>
              <a:ext cx="83819" cy="8382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511203" y="7384986"/>
            <a:ext cx="4713605" cy="544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400" dirty="0">
                <a:solidFill>
                  <a:srgbClr val="ECCA17"/>
                </a:solidFill>
                <a:latin typeface="Arial"/>
                <a:cs typeface="Arial"/>
              </a:rPr>
              <a:t>OPREMA ZA</a:t>
            </a:r>
            <a:r>
              <a:rPr sz="3400" spc="-4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3400" dirty="0">
                <a:solidFill>
                  <a:srgbClr val="ECCA17"/>
                </a:solidFill>
                <a:latin typeface="Arial"/>
                <a:cs typeface="Arial"/>
              </a:rPr>
              <a:t>KUHANJE</a:t>
            </a:r>
            <a:endParaRPr sz="3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94640" y="9166893"/>
            <a:ext cx="6393815" cy="5073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15595">
              <a:lnSpc>
                <a:spcPct val="100000"/>
              </a:lnSpc>
              <a:spcBef>
                <a:spcPts val="110"/>
              </a:spcBef>
            </a:pPr>
            <a:r>
              <a:rPr sz="850" spc="5" dirty="0">
                <a:solidFill>
                  <a:srgbClr val="FFFFFF"/>
                </a:solidFill>
                <a:latin typeface="Arial"/>
                <a:cs typeface="Arial"/>
              </a:rPr>
              <a:t>KONTAKT </a:t>
            </a:r>
            <a:r>
              <a:rPr sz="850" dirty="0">
                <a:solidFill>
                  <a:srgbClr val="FFFFFF"/>
                </a:solidFill>
                <a:latin typeface="Arial"/>
                <a:cs typeface="Arial"/>
              </a:rPr>
              <a:t>REŠETKA | CREPE </a:t>
            </a:r>
            <a:r>
              <a:rPr sz="850" spc="5" dirty="0">
                <a:solidFill>
                  <a:srgbClr val="FFFFFF"/>
                </a:solidFill>
                <a:latin typeface="Arial"/>
                <a:cs typeface="Arial"/>
              </a:rPr>
              <a:t>PLOČA </a:t>
            </a:r>
            <a:r>
              <a:rPr sz="850" dirty="0">
                <a:solidFill>
                  <a:srgbClr val="FFFFFF"/>
                </a:solidFill>
                <a:latin typeface="Arial"/>
                <a:cs typeface="Arial"/>
              </a:rPr>
              <a:t>| DONER </a:t>
            </a:r>
            <a:r>
              <a:rPr sz="850" spc="5" dirty="0">
                <a:solidFill>
                  <a:srgbClr val="FFFFFF"/>
                </a:solidFill>
                <a:latin typeface="Arial"/>
                <a:cs typeface="Arial"/>
              </a:rPr>
              <a:t>GRILL </a:t>
            </a:r>
            <a:r>
              <a:rPr sz="850" dirty="0">
                <a:solidFill>
                  <a:srgbClr val="FFFFFF"/>
                </a:solidFill>
                <a:latin typeface="Arial"/>
                <a:cs typeface="Arial"/>
              </a:rPr>
              <a:t>| </a:t>
            </a:r>
            <a:r>
              <a:rPr sz="850" spc="5" dirty="0">
                <a:solidFill>
                  <a:srgbClr val="FFFFFF"/>
                </a:solidFill>
                <a:latin typeface="Arial"/>
                <a:cs typeface="Arial"/>
              </a:rPr>
              <a:t>ELEKTRIČNI FRITER </a:t>
            </a:r>
            <a:r>
              <a:rPr sz="850" dirty="0">
                <a:solidFill>
                  <a:srgbClr val="FFFFFF"/>
                </a:solidFill>
                <a:latin typeface="Arial"/>
                <a:cs typeface="Arial"/>
              </a:rPr>
              <a:t>| </a:t>
            </a:r>
            <a:r>
              <a:rPr sz="850" spc="5" dirty="0">
                <a:solidFill>
                  <a:srgbClr val="FFFFFF"/>
                </a:solidFill>
                <a:latin typeface="Arial"/>
                <a:cs typeface="Arial"/>
              </a:rPr>
              <a:t>ELEKTRIČNI MREŽNI KUHALI ZA PASE</a:t>
            </a:r>
            <a:r>
              <a:rPr sz="8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FFFFFF"/>
                </a:solidFill>
                <a:latin typeface="Arial"/>
                <a:cs typeface="Arial"/>
              </a:rPr>
              <a:t>|</a:t>
            </a:r>
            <a:endParaRPr sz="8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850" spc="5" dirty="0">
                <a:solidFill>
                  <a:srgbClr val="FFFFFF"/>
                </a:solidFill>
                <a:latin typeface="Arial"/>
                <a:cs typeface="Arial"/>
              </a:rPr>
              <a:t>MIKROVALNA </a:t>
            </a:r>
            <a:r>
              <a:rPr sz="850" dirty="0">
                <a:solidFill>
                  <a:srgbClr val="FFFFFF"/>
                </a:solidFill>
                <a:latin typeface="Arial"/>
                <a:cs typeface="Arial"/>
              </a:rPr>
              <a:t>| </a:t>
            </a:r>
            <a:r>
              <a:rPr sz="850" spc="5" dirty="0">
                <a:solidFill>
                  <a:srgbClr val="FFFFFF"/>
                </a:solidFill>
                <a:latin typeface="Arial"/>
                <a:cs typeface="Arial"/>
              </a:rPr>
              <a:t>SALAMANDER </a:t>
            </a:r>
            <a:r>
              <a:rPr sz="850" dirty="0">
                <a:solidFill>
                  <a:srgbClr val="FFFFFF"/>
                </a:solidFill>
                <a:latin typeface="Arial"/>
                <a:cs typeface="Arial"/>
              </a:rPr>
              <a:t>| </a:t>
            </a:r>
            <a:r>
              <a:rPr sz="850" spc="5" dirty="0">
                <a:solidFill>
                  <a:srgbClr val="FFFFFF"/>
                </a:solidFill>
                <a:latin typeface="Arial"/>
                <a:cs typeface="Arial"/>
              </a:rPr>
              <a:t>TOSTER </a:t>
            </a:r>
            <a:r>
              <a:rPr sz="850" dirty="0">
                <a:solidFill>
                  <a:srgbClr val="FFFFFF"/>
                </a:solidFill>
                <a:latin typeface="Arial"/>
                <a:cs typeface="Arial"/>
              </a:rPr>
              <a:t>| </a:t>
            </a:r>
            <a:r>
              <a:rPr sz="850" spc="5" dirty="0">
                <a:solidFill>
                  <a:srgbClr val="FFFFFF"/>
                </a:solidFill>
                <a:latin typeface="Arial"/>
                <a:cs typeface="Arial"/>
              </a:rPr>
              <a:t>MAKERA ZA WAFLE </a:t>
            </a:r>
            <a:r>
              <a:rPr sz="850" dirty="0">
                <a:solidFill>
                  <a:srgbClr val="FFFFFF"/>
                </a:solidFill>
                <a:latin typeface="Arial"/>
                <a:cs typeface="Arial"/>
              </a:rPr>
              <a:t>| 600</a:t>
            </a:r>
            <a:r>
              <a:rPr sz="8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0" spc="5" dirty="0">
                <a:solidFill>
                  <a:srgbClr val="FFFFFF"/>
                </a:solidFill>
                <a:latin typeface="Arial"/>
                <a:cs typeface="Arial"/>
              </a:rPr>
              <a:t>SERIJA</a:t>
            </a:r>
            <a:endParaRPr sz="85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8015"/>
          </a:xfrm>
          <a:custGeom>
            <a:avLst/>
            <a:gdLst/>
            <a:ahLst/>
            <a:cxnLst/>
            <a:rect l="l" t="t" r="r" b="b"/>
            <a:pathLst>
              <a:path w="2883535" h="628015">
                <a:moveTo>
                  <a:pt x="2883408" y="627887"/>
                </a:moveTo>
                <a:lnTo>
                  <a:pt x="0" y="627887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7887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5375" y="0"/>
                </a:lnTo>
                <a:lnTo>
                  <a:pt x="7295375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4888992" y="0"/>
                </a:lnTo>
                <a:lnTo>
                  <a:pt x="488899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889247" y="5948171"/>
            <a:ext cx="3883151" cy="108051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1" name="object 21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4" name="object 24"/>
            <p:cNvSpPr/>
            <p:nvPr/>
          </p:nvSpPr>
          <p:spPr>
            <a:xfrm>
              <a:off x="3105911" y="7755635"/>
              <a:ext cx="1554479" cy="152704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248906"/>
            <a:ext cx="2030095" cy="2147570"/>
            <a:chOff x="5278374" y="7248906"/>
            <a:chExt cx="2030095" cy="2147570"/>
          </a:xfrm>
        </p:grpSpPr>
        <p:sp>
          <p:nvSpPr>
            <p:cNvPr id="27" name="object 27"/>
            <p:cNvSpPr/>
            <p:nvPr/>
          </p:nvSpPr>
          <p:spPr>
            <a:xfrm>
              <a:off x="5585460" y="7411212"/>
              <a:ext cx="1391547" cy="188975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261860"/>
              <a:ext cx="2004060" cy="2121535"/>
            </a:xfrm>
            <a:custGeom>
              <a:avLst/>
              <a:gdLst/>
              <a:ahLst/>
              <a:cxnLst/>
              <a:rect l="l" t="t" r="r" b="b"/>
              <a:pathLst>
                <a:path w="2004059" h="2121534">
                  <a:moveTo>
                    <a:pt x="0" y="13716"/>
                  </a:moveTo>
                  <a:lnTo>
                    <a:pt x="0" y="2109216"/>
                  </a:lnTo>
                  <a:lnTo>
                    <a:pt x="0" y="2121407"/>
                  </a:lnTo>
                  <a:lnTo>
                    <a:pt x="12192" y="2121407"/>
                  </a:lnTo>
                  <a:lnTo>
                    <a:pt x="1991867" y="2121407"/>
                  </a:lnTo>
                  <a:lnTo>
                    <a:pt x="2004059" y="2121407"/>
                  </a:lnTo>
                  <a:lnTo>
                    <a:pt x="2004059" y="2109216"/>
                  </a:lnTo>
                  <a:lnTo>
                    <a:pt x="2004059" y="13716"/>
                  </a:lnTo>
                  <a:lnTo>
                    <a:pt x="2004059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4671059" y="696748"/>
            <a:ext cx="2058924" cy="208295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959591" y="1695399"/>
            <a:ext cx="1832610" cy="1153521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R="69215" algn="ctr">
              <a:lnSpc>
                <a:spcPct val="100000"/>
              </a:lnSpc>
              <a:spcBef>
                <a:spcPts val="375"/>
              </a:spcBef>
            </a:pP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600</a:t>
            </a:r>
            <a:r>
              <a:rPr sz="1850" spc="-2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SERIJA</a:t>
            </a:r>
            <a:endParaRPr sz="1850" dirty="0">
              <a:latin typeface="Arial"/>
              <a:cs typeface="Arial"/>
            </a:endParaRPr>
          </a:p>
          <a:p>
            <a:pPr marL="50800" algn="ctr">
              <a:lnSpc>
                <a:spcPct val="100000"/>
              </a:lnSpc>
              <a:spcBef>
                <a:spcPts val="275"/>
              </a:spcBef>
            </a:pP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ŠTEDNJAK</a:t>
            </a:r>
            <a:endParaRPr sz="185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60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X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55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CM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-</a:t>
            </a:r>
            <a:r>
              <a:rPr sz="850" spc="-7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ELEKTRIČNI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209051"/>
            <a:ext cx="2269758" cy="51680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Profesionalna pećnica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za svakodnevnu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upotrebu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Vrata od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debljine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40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mm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spc="-4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izolaciju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Potpuno komora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od nehrđajućeg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čelika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3720591"/>
            <a:ext cx="2269758" cy="115749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Uklonjivi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stalak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 3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nivoa</a:t>
            </a:r>
            <a:endParaRPr sz="650" dirty="0">
              <a:latin typeface="Arial"/>
              <a:cs typeface="Arial"/>
            </a:endParaRPr>
          </a:p>
          <a:p>
            <a:pPr marL="12700" marR="139700">
              <a:lnSpc>
                <a:spcPct val="160000"/>
              </a:lnSpc>
              <a:spcBef>
                <a:spcPts val="13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Regulacija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temperature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pomoću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termostata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39700">
              <a:lnSpc>
                <a:spcPct val="160000"/>
              </a:lnSpc>
              <a:spcBef>
                <a:spcPts val="13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Regulacija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između 50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-300 °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C</a:t>
            </a:r>
            <a:endParaRPr sz="650" dirty="0">
              <a:latin typeface="Arial"/>
              <a:cs typeface="Arial"/>
            </a:endParaRPr>
          </a:p>
          <a:p>
            <a:pPr marL="12700" marR="551180">
              <a:lnSpc>
                <a:spcPts val="1540"/>
              </a:lnSpc>
              <a:spcBef>
                <a:spcPts val="4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Elementi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grijanje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smješteni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gore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straga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Oba elementa mogu se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kontrolirati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Element za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grijanje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smješten u stražnjem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dijelu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 'Turbo</a:t>
            </a:r>
            <a:r>
              <a:rPr sz="650" spc="-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Fan'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Lako se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87" y="3630638"/>
            <a:ext cx="927048" cy="18010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 </a:t>
            </a:r>
            <a:r>
              <a:rPr sz="650" spc="-10" dirty="0" err="1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pakiranja  Ambalažni</a:t>
            </a:r>
            <a:r>
              <a:rPr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materijal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Tarifni broj</a:t>
            </a: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EAN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ECCA17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145289" y="3633754"/>
            <a:ext cx="1204595" cy="1809084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3000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36,0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38,0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V610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Š600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D600 mm </a:t>
            </a:r>
            <a:endParaRPr lang="hr-HR" sz="650" spc="-10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V650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Š700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D650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0,30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8419818090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8719632123170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09391500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09074" y="9437359"/>
            <a:ext cx="1188085" cy="30734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R="15240" algn="r">
              <a:lnSpc>
                <a:spcPct val="100000"/>
              </a:lnSpc>
              <a:spcBef>
                <a:spcPts val="434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Grijaći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element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smješten</a:t>
            </a:r>
            <a:r>
              <a:rPr sz="65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pozadi</a:t>
            </a:r>
            <a:endParaRPr sz="65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375"/>
              </a:spcBef>
            </a:pP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sadrži </a:t>
            </a:r>
            <a:r>
              <a:rPr sz="600" spc="15" dirty="0">
                <a:solidFill>
                  <a:srgbClr val="FFFFFF"/>
                </a:solidFill>
                <a:latin typeface="Arial"/>
                <a:cs typeface="Arial"/>
              </a:rPr>
              <a:t>'Turbo</a:t>
            </a:r>
            <a:r>
              <a:rPr sz="6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ventilator'</a:t>
            </a:r>
            <a:endParaRPr sz="6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190748" y="9512186"/>
            <a:ext cx="1111885" cy="21159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Potpuno komora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 nehrđajućeg</a:t>
            </a:r>
            <a:r>
              <a:rPr sz="6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321321" y="9437185"/>
            <a:ext cx="1494155" cy="30607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Pogodno kao pećnica ispod radnog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stola</a:t>
            </a:r>
            <a:endParaRPr sz="650" dirty="0">
              <a:latin typeface="Arial"/>
              <a:cs typeface="Arial"/>
            </a:endParaRPr>
          </a:p>
          <a:p>
            <a:pPr marL="711835">
              <a:lnSpc>
                <a:spcPct val="100000"/>
              </a:lnSpc>
              <a:spcBef>
                <a:spcPts val="32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600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serija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8015"/>
          </a:xfrm>
          <a:custGeom>
            <a:avLst/>
            <a:gdLst/>
            <a:ahLst/>
            <a:cxnLst/>
            <a:rect l="l" t="t" r="r" b="b"/>
            <a:pathLst>
              <a:path w="2883535" h="628015">
                <a:moveTo>
                  <a:pt x="2883408" y="627887"/>
                </a:moveTo>
                <a:lnTo>
                  <a:pt x="0" y="627887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7887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4888992" y="0"/>
                </a:lnTo>
                <a:lnTo>
                  <a:pt x="488899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3179064" y="7571231"/>
              <a:ext cx="1456943" cy="17145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248906"/>
            <a:ext cx="2032000" cy="2147570"/>
            <a:chOff x="5278374" y="7248906"/>
            <a:chExt cx="2032000" cy="2147570"/>
          </a:xfrm>
        </p:grpSpPr>
        <p:sp>
          <p:nvSpPr>
            <p:cNvPr id="26" name="object 26"/>
            <p:cNvSpPr/>
            <p:nvPr/>
          </p:nvSpPr>
          <p:spPr>
            <a:xfrm>
              <a:off x="5586984" y="7435596"/>
              <a:ext cx="1432559" cy="182270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261860"/>
              <a:ext cx="2005964" cy="2121535"/>
            </a:xfrm>
            <a:custGeom>
              <a:avLst/>
              <a:gdLst/>
              <a:ahLst/>
              <a:cxnLst/>
              <a:rect l="l" t="t" r="r" b="b"/>
              <a:pathLst>
                <a:path w="2005965" h="2121534">
                  <a:moveTo>
                    <a:pt x="0" y="13716"/>
                  </a:moveTo>
                  <a:lnTo>
                    <a:pt x="0" y="2109216"/>
                  </a:lnTo>
                  <a:lnTo>
                    <a:pt x="0" y="2121407"/>
                  </a:lnTo>
                  <a:lnTo>
                    <a:pt x="12192" y="2121407"/>
                  </a:lnTo>
                  <a:lnTo>
                    <a:pt x="1993391" y="2121407"/>
                  </a:lnTo>
                  <a:lnTo>
                    <a:pt x="2005583" y="2121407"/>
                  </a:lnTo>
                  <a:lnTo>
                    <a:pt x="2005583" y="2109216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4695444" y="513588"/>
            <a:ext cx="1964436" cy="242930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944336" y="1677735"/>
            <a:ext cx="1832610" cy="1161215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R="38735" algn="ctr">
              <a:lnSpc>
                <a:spcPct val="100000"/>
              </a:lnSpc>
              <a:spcBef>
                <a:spcPts val="515"/>
              </a:spcBef>
            </a:pP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600</a:t>
            </a:r>
            <a:r>
              <a:rPr sz="1850" spc="-8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SERIJA</a:t>
            </a:r>
            <a:endParaRPr sz="1850" dirty="0">
              <a:latin typeface="Arial"/>
              <a:cs typeface="Arial"/>
            </a:endParaRPr>
          </a:p>
          <a:p>
            <a:pPr marL="660400">
              <a:lnSpc>
                <a:spcPct val="100000"/>
              </a:lnSpc>
              <a:spcBef>
                <a:spcPts val="425"/>
              </a:spcBef>
            </a:pPr>
            <a:r>
              <a:rPr sz="1700" spc="10" dirty="0">
                <a:solidFill>
                  <a:srgbClr val="929498"/>
                </a:solidFill>
                <a:latin typeface="Arial"/>
                <a:cs typeface="Arial"/>
              </a:rPr>
              <a:t>Štednjak</a:t>
            </a:r>
            <a:endParaRPr sz="17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32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60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X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60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CM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-</a:t>
            </a:r>
            <a:r>
              <a:rPr sz="850" spc="-7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ELEKTRIČNI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188732"/>
            <a:ext cx="1983739" cy="121571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Snažna peć za profesionalnu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upotrebu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Dodatna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čvrstoća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zbog duboko uvučenog monobloka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Ploče od livenog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gvožđa</a:t>
            </a:r>
            <a:endParaRPr sz="650" dirty="0">
              <a:latin typeface="Arial"/>
              <a:cs typeface="Arial"/>
            </a:endParaRPr>
          </a:p>
          <a:p>
            <a:pPr marL="12700" marR="93980">
              <a:lnSpc>
                <a:spcPct val="195000"/>
              </a:lnSpc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Zaštita od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pregrijavanja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sigurnosnim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prekidačem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93980">
              <a:lnSpc>
                <a:spcPct val="195000"/>
              </a:lnSpc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Vrlo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izdržljiva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konstrukcija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1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Kontrola temperature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između 90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450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C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10"/>
              </a:spcBef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Kontrola  temperature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 6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nivoa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4449441"/>
            <a:ext cx="1888758" cy="11477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Kompaktne veličine za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jednostavno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postavljanje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87" y="3630638"/>
            <a:ext cx="927048" cy="18010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 </a:t>
            </a:r>
            <a:r>
              <a:rPr sz="650" spc="-10" dirty="0" err="1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pakiranja  Ambalažni</a:t>
            </a:r>
            <a:r>
              <a:rPr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materijal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Tarifni broj</a:t>
            </a: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EAN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ECCA17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145289" y="3680992"/>
            <a:ext cx="1207511" cy="176163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10000 Watt</a:t>
            </a:r>
            <a:endParaRPr sz="650" dirty="0">
              <a:latin typeface="Arial"/>
              <a:cs typeface="Arial"/>
            </a:endParaRPr>
          </a:p>
          <a:p>
            <a:pPr marL="12700" marR="240029">
              <a:lnSpc>
                <a:spcPct val="1616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400V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</a:t>
            </a:r>
            <a:r>
              <a:rPr sz="650" spc="-8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3faza  </a:t>
            </a:r>
            <a:endParaRPr lang="hr-HR" sz="650" spc="-10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240029">
              <a:lnSpc>
                <a:spcPct val="161600"/>
              </a:lnSpc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60,0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62.0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V870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Š600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D600</a:t>
            </a:r>
            <a:r>
              <a:rPr sz="650" spc="-4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V1070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Š700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D740</a:t>
            </a:r>
            <a:r>
              <a:rPr sz="650" spc="-5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0,55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s</a:t>
            </a:r>
            <a:r>
              <a:rPr sz="650" spc="-2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8419818090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8719632123217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09391540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4648200"/>
            <a:ext cx="2803158" cy="48923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5"/>
              </a:spcBef>
            </a:pP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Pećnica s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potpuno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komorom od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50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05"/>
              </a:spcBef>
            </a:pP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D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ebela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 err="1">
                <a:solidFill>
                  <a:srgbClr val="221F1F"/>
                </a:solidFill>
                <a:latin typeface="Arial"/>
                <a:cs typeface="Arial"/>
              </a:rPr>
              <a:t>vrata</a:t>
            </a:r>
            <a:r>
              <a:rPr sz="650" spc="7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debljine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40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mm </a:t>
            </a:r>
            <a:r>
              <a:rPr sz="650" dirty="0" err="1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izolaciju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05"/>
              </a:spcBef>
            </a:pP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U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klonjivi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stalak na 3</a:t>
            </a:r>
            <a:r>
              <a:rPr sz="650" spc="1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nivoa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435842" y="5170076"/>
            <a:ext cx="2345958" cy="104002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Regulacija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temperature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pomoću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termostata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Regulacija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temperature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između 50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-300 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</a:t>
            </a:r>
            <a:endParaRPr sz="650" dirty="0">
              <a:latin typeface="Arial"/>
              <a:cs typeface="Arial"/>
            </a:endParaRPr>
          </a:p>
          <a:p>
            <a:pPr marL="12700" marR="551180">
              <a:lnSpc>
                <a:spcPct val="150000"/>
              </a:lnSpc>
              <a:spcBef>
                <a:spcPts val="3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Elementi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grijanje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smješteni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gore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straga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51180">
              <a:lnSpc>
                <a:spcPct val="150000"/>
              </a:lnSpc>
              <a:spcBef>
                <a:spcPts val="35"/>
              </a:spcBef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Oba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elementa mogu se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kontrolirati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320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Element za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grijanje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smješten u stražnjem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dijelu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 'Turbo</a:t>
            </a:r>
            <a:r>
              <a:rPr sz="650" spc="-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Fan'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63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Lako se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10620" y="9437359"/>
            <a:ext cx="1188085" cy="30734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R="15240" algn="r">
              <a:lnSpc>
                <a:spcPct val="100000"/>
              </a:lnSpc>
              <a:spcBef>
                <a:spcPts val="434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Grijaći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element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smješten</a:t>
            </a:r>
            <a:r>
              <a:rPr sz="65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pozadi</a:t>
            </a:r>
            <a:endParaRPr sz="65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375"/>
              </a:spcBef>
            </a:pP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sadrži </a:t>
            </a:r>
            <a:r>
              <a:rPr sz="600" spc="15" dirty="0">
                <a:solidFill>
                  <a:srgbClr val="FFFFFF"/>
                </a:solidFill>
                <a:latin typeface="Arial"/>
                <a:cs typeface="Arial"/>
              </a:rPr>
              <a:t>'Turbo</a:t>
            </a:r>
            <a:r>
              <a:rPr sz="6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ventilator'</a:t>
            </a:r>
            <a:endParaRPr sz="6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192306" y="9512186"/>
            <a:ext cx="1111885" cy="21159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Potpuno komora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 nehrđajućeg</a:t>
            </a:r>
            <a:r>
              <a:rPr sz="6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633742" y="9437185"/>
            <a:ext cx="1019175" cy="2968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2720" marR="5080" indent="-160655">
              <a:lnSpc>
                <a:spcPct val="141500"/>
              </a:lnSpc>
              <a:spcBef>
                <a:spcPts val="10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kombinira s </a:t>
            </a:r>
            <a:r>
              <a:rPr sz="650" spc="-15" dirty="0" err="1">
                <a:solidFill>
                  <a:srgbClr val="FFFFFF"/>
                </a:solidFill>
                <a:latin typeface="Arial"/>
                <a:cs typeface="Arial"/>
              </a:rPr>
              <a:t>drugim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lang="hr-HR" sz="650" spc="-5" dirty="0" err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650" spc="-5" dirty="0" err="1" smtClean="0">
                <a:solidFill>
                  <a:srgbClr val="FFFFFF"/>
                </a:solidFill>
                <a:latin typeface="Arial"/>
                <a:cs typeface="Arial"/>
              </a:rPr>
              <a:t>lementi</a:t>
            </a:r>
            <a:r>
              <a:rPr lang="hr-HR" sz="650" spc="-5" dirty="0" smtClean="0">
                <a:solidFill>
                  <a:srgbClr val="FFFFFF"/>
                </a:solidFill>
                <a:latin typeface="Arial"/>
                <a:cs typeface="Arial"/>
              </a:rPr>
              <a:t>ma</a:t>
            </a:r>
            <a:r>
              <a:rPr sz="6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serije</a:t>
            </a:r>
            <a:r>
              <a:rPr sz="6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600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8015"/>
          </a:xfrm>
          <a:custGeom>
            <a:avLst/>
            <a:gdLst/>
            <a:ahLst/>
            <a:cxnLst/>
            <a:rect l="l" t="t" r="r" b="b"/>
            <a:pathLst>
              <a:path w="2883535" h="628015">
                <a:moveTo>
                  <a:pt x="2883408" y="627887"/>
                </a:moveTo>
                <a:lnTo>
                  <a:pt x="0" y="627887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7887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4888992" y="0"/>
                </a:lnTo>
                <a:lnTo>
                  <a:pt x="488899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889247" y="5948171"/>
            <a:ext cx="3883151" cy="108051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1" name="object 21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4" name="object 24"/>
            <p:cNvSpPr/>
            <p:nvPr/>
          </p:nvSpPr>
          <p:spPr>
            <a:xfrm>
              <a:off x="3008376" y="7731251"/>
              <a:ext cx="1773935" cy="147829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248906"/>
            <a:ext cx="2032000" cy="2147570"/>
            <a:chOff x="5278374" y="7248906"/>
            <a:chExt cx="2032000" cy="2147570"/>
          </a:xfrm>
        </p:grpSpPr>
        <p:sp>
          <p:nvSpPr>
            <p:cNvPr id="27" name="object 27"/>
            <p:cNvSpPr/>
            <p:nvPr/>
          </p:nvSpPr>
          <p:spPr>
            <a:xfrm>
              <a:off x="5731764" y="7338060"/>
              <a:ext cx="1167383" cy="203301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261860"/>
              <a:ext cx="2005964" cy="2121535"/>
            </a:xfrm>
            <a:custGeom>
              <a:avLst/>
              <a:gdLst/>
              <a:ahLst/>
              <a:cxnLst/>
              <a:rect l="l" t="t" r="r" b="b"/>
              <a:pathLst>
                <a:path w="2005965" h="2121534">
                  <a:moveTo>
                    <a:pt x="0" y="13716"/>
                  </a:moveTo>
                  <a:lnTo>
                    <a:pt x="0" y="2109216"/>
                  </a:lnTo>
                  <a:lnTo>
                    <a:pt x="0" y="2121407"/>
                  </a:lnTo>
                  <a:lnTo>
                    <a:pt x="12192" y="2121407"/>
                  </a:lnTo>
                  <a:lnTo>
                    <a:pt x="1993391" y="2121407"/>
                  </a:lnTo>
                  <a:lnTo>
                    <a:pt x="2005583" y="2121407"/>
                  </a:lnTo>
                  <a:lnTo>
                    <a:pt x="2005583" y="2109216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4512564" y="812291"/>
            <a:ext cx="2058923" cy="183114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962717" y="1695399"/>
            <a:ext cx="1830705" cy="1148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81915" algn="ctr">
              <a:lnSpc>
                <a:spcPct val="112400"/>
              </a:lnSpc>
              <a:spcBef>
                <a:spcPts val="100"/>
              </a:spcBef>
            </a:pP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600 SERIJA  WOK</a:t>
            </a:r>
            <a:r>
              <a:rPr sz="1850" spc="-7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PLAMENIK</a:t>
            </a:r>
            <a:endParaRPr sz="1850" dirty="0">
              <a:latin typeface="Arial"/>
              <a:cs typeface="Arial"/>
            </a:endParaRPr>
          </a:p>
          <a:p>
            <a:pPr marR="9525" algn="ctr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40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X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60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CM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-</a:t>
            </a:r>
            <a:r>
              <a:rPr sz="850" spc="-7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PLIN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1" y="3176286"/>
            <a:ext cx="2135645" cy="32957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30"/>
              </a:spcBef>
            </a:pP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Wok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plamenik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za svakodnevnu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intenzivnu </a:t>
            </a:r>
            <a:r>
              <a:rPr sz="650" spc="10" dirty="0" err="1">
                <a:solidFill>
                  <a:srgbClr val="221F1F"/>
                </a:solidFill>
                <a:latin typeface="Arial"/>
                <a:cs typeface="Arial"/>
              </a:rPr>
              <a:t>upotrebu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2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30"/>
              </a:spcBef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Vrlo</a:t>
            </a:r>
            <a:r>
              <a:rPr lang="hr-HR"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izdržljiva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konstrukcija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565983"/>
            <a:ext cx="2306955" cy="10111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Plamenici od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lijevanog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željeza velike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snage</a:t>
            </a:r>
            <a:endParaRPr sz="650" dirty="0">
              <a:latin typeface="Arial"/>
              <a:cs typeface="Arial"/>
            </a:endParaRPr>
          </a:p>
          <a:p>
            <a:pPr marL="12700" marR="238125">
              <a:lnSpc>
                <a:spcPts val="1400"/>
              </a:lnSpc>
              <a:spcBef>
                <a:spcPts val="3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Izdržljiv i čvrst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prsten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 kuhanje od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lijevanog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željeza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Uklonjivi prsten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 kuhanje za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lako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čišćenje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238125">
              <a:lnSpc>
                <a:spcPts val="1400"/>
              </a:lnSpc>
              <a:spcBef>
                <a:spcPts val="3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Široka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posuda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kapanje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,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kontinuiranu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upotrebu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0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Posuda za kapanje može se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ukloniti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radi lakšeg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čišćenja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Pilotni plamen i 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sigurnosni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uređaj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otkazivanje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plamena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87" y="3630638"/>
            <a:ext cx="927048" cy="18226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8133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130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  Bruto</a:t>
            </a:r>
            <a:r>
              <a:rPr sz="650" spc="-9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6350">
              <a:lnSpc>
                <a:spcPct val="166200"/>
              </a:lnSpc>
            </a:pPr>
            <a:r>
              <a:rPr sz="650" spc="-10" dirty="0" err="1" smtClean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</a:t>
            </a:r>
            <a:r>
              <a:rPr sz="650" spc="-3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endParaRPr sz="650" dirty="0">
              <a:latin typeface="Arial"/>
              <a:cs typeface="Arial"/>
            </a:endParaRPr>
          </a:p>
          <a:p>
            <a:pPr marL="13970" marR="5080" indent="-1905">
              <a:lnSpc>
                <a:spcPct val="169200"/>
              </a:lnSpc>
              <a:spcBef>
                <a:spcPts val="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Ambalažni</a:t>
            </a:r>
            <a:r>
              <a:rPr sz="650" spc="-5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materijal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Tarifni broj</a:t>
            </a: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3970" marR="5080" indent="-1905">
              <a:lnSpc>
                <a:spcPct val="169200"/>
              </a:lnSpc>
              <a:spcBef>
                <a:spcPts val="80"/>
              </a:spcBef>
            </a:pP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3970">
              <a:lnSpc>
                <a:spcPct val="100000"/>
              </a:lnSpc>
              <a:spcBef>
                <a:spcPts val="52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ECCA17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145289" y="4010147"/>
            <a:ext cx="1204595" cy="14589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23,0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24,0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V340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Š400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D600 mm </a:t>
            </a:r>
            <a:endParaRPr lang="hr-HR" sz="650" spc="-10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V420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Š500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D740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0,16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s</a:t>
            </a:r>
            <a:r>
              <a:rPr sz="65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8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8419818090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2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8719632123231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09391560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435841" y="4791562"/>
            <a:ext cx="2258995" cy="47628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Predinstalirane mlaznice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plin: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G25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-Prirodni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plin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70800"/>
              </a:lnSpc>
              <a:spcBef>
                <a:spcPts val="7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Dodatni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set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plinskih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mlaznica: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G30 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–LPG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(propan /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butan)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75200" y="9513874"/>
            <a:ext cx="1706251" cy="11669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Plamenici od 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lijevanog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željeza velike </a:t>
            </a: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snage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885783" y="9507549"/>
            <a:ext cx="1600200" cy="216726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Izdržljiv 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čvrst 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prsten </a:t>
            </a: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za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kuhanje od 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lijevanog</a:t>
            </a: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željeza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458492" y="9437185"/>
            <a:ext cx="1236345" cy="293029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kombinira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serijom</a:t>
            </a:r>
            <a:r>
              <a:rPr sz="65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600</a:t>
            </a:r>
            <a:endParaRPr sz="650" dirty="0">
              <a:latin typeface="Arial"/>
              <a:cs typeface="Arial"/>
            </a:endParaRPr>
          </a:p>
          <a:p>
            <a:pPr marL="658495">
              <a:lnSpc>
                <a:spcPct val="100000"/>
              </a:lnSpc>
              <a:spcBef>
                <a:spcPts val="325"/>
              </a:spcBef>
            </a:pPr>
            <a:r>
              <a:rPr lang="hr-HR" sz="650" spc="-5" dirty="0" smtClean="0">
                <a:solidFill>
                  <a:srgbClr val="FFFFFF"/>
                </a:solidFill>
                <a:latin typeface="Arial"/>
                <a:cs typeface="Arial"/>
              </a:rPr>
              <a:t>postolje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8015"/>
          </a:xfrm>
          <a:custGeom>
            <a:avLst/>
            <a:gdLst/>
            <a:ahLst/>
            <a:cxnLst/>
            <a:rect l="l" t="t" r="r" b="b"/>
            <a:pathLst>
              <a:path w="2883535" h="628015">
                <a:moveTo>
                  <a:pt x="2883408" y="627887"/>
                </a:moveTo>
                <a:lnTo>
                  <a:pt x="0" y="627887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7887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4888992" y="0"/>
                </a:lnTo>
                <a:lnTo>
                  <a:pt x="488899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889247" y="5948171"/>
            <a:ext cx="3883151" cy="108051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1" name="object 21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4" name="object 24"/>
            <p:cNvSpPr/>
            <p:nvPr/>
          </p:nvSpPr>
          <p:spPr>
            <a:xfrm>
              <a:off x="2935224" y="7780019"/>
              <a:ext cx="1895855" cy="128777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248906"/>
            <a:ext cx="2032000" cy="2147570"/>
            <a:chOff x="5278374" y="7248906"/>
            <a:chExt cx="2032000" cy="2147570"/>
          </a:xfrm>
        </p:grpSpPr>
        <p:sp>
          <p:nvSpPr>
            <p:cNvPr id="27" name="object 27"/>
            <p:cNvSpPr/>
            <p:nvPr/>
          </p:nvSpPr>
          <p:spPr>
            <a:xfrm>
              <a:off x="5586984" y="7290816"/>
              <a:ext cx="1432559" cy="198577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261860"/>
              <a:ext cx="2005964" cy="2121535"/>
            </a:xfrm>
            <a:custGeom>
              <a:avLst/>
              <a:gdLst/>
              <a:ahLst/>
              <a:cxnLst/>
              <a:rect l="l" t="t" r="r" b="b"/>
              <a:pathLst>
                <a:path w="2005965" h="2121534">
                  <a:moveTo>
                    <a:pt x="0" y="13716"/>
                  </a:moveTo>
                  <a:lnTo>
                    <a:pt x="0" y="2109216"/>
                  </a:lnTo>
                  <a:lnTo>
                    <a:pt x="0" y="2121407"/>
                  </a:lnTo>
                  <a:lnTo>
                    <a:pt x="12192" y="2121407"/>
                  </a:lnTo>
                  <a:lnTo>
                    <a:pt x="1993391" y="2121407"/>
                  </a:lnTo>
                  <a:lnTo>
                    <a:pt x="2005583" y="2121407"/>
                  </a:lnTo>
                  <a:lnTo>
                    <a:pt x="2005583" y="2109216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4404359" y="638556"/>
            <a:ext cx="2496311" cy="196332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159243" y="1695399"/>
            <a:ext cx="1423035" cy="1148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765" marR="52705" indent="17780">
              <a:lnSpc>
                <a:spcPct val="112400"/>
              </a:lnSpc>
              <a:spcBef>
                <a:spcPts val="100"/>
              </a:spcBef>
            </a:pP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600 SERIJA  </a:t>
            </a:r>
            <a:r>
              <a:rPr lang="hr-HR" sz="1850" spc="-15" dirty="0" smtClean="0">
                <a:solidFill>
                  <a:srgbClr val="929498"/>
                </a:solidFill>
                <a:latin typeface="Arial"/>
                <a:cs typeface="Arial"/>
              </a:rPr>
              <a:t>ROŠTILJ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60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X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60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CM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-</a:t>
            </a:r>
            <a:r>
              <a:rPr sz="850" spc="-9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PLIN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172970"/>
            <a:ext cx="2334895" cy="9034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Profesionalni roštilj za svakodnevnu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upotrebu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Snažni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grijaći element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6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Čvrsta jednodijelna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zaštita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od prskanja od nehrđajućeg </a:t>
            </a:r>
            <a:r>
              <a:rPr sz="650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65"/>
              </a:spcBef>
            </a:pP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Velika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ladica 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za sakupljanje masnoće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na prednjoj </a:t>
            </a:r>
            <a:r>
              <a:rPr sz="650" dirty="0" err="1">
                <a:solidFill>
                  <a:srgbClr val="221F1F"/>
                </a:solidFill>
                <a:latin typeface="Arial"/>
                <a:cs typeface="Arial"/>
              </a:rPr>
              <a:t>strani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6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Uklonjive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rešetke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od lijevanog 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željeza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4082581"/>
            <a:ext cx="2298700" cy="6379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Reverzibilne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rešetke od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lijevanog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željeza za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samočišćenje</a:t>
            </a:r>
            <a:r>
              <a:rPr sz="650" spc="10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10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Poseban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dizajn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osigurava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sigurno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ispuštanje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masti</a:t>
            </a:r>
            <a:endParaRPr sz="650" dirty="0">
              <a:latin typeface="Arial"/>
              <a:cs typeface="Arial"/>
            </a:endParaRPr>
          </a:p>
          <a:p>
            <a:pPr marL="12700" marR="552450">
              <a:lnSpc>
                <a:spcPct val="150000"/>
              </a:lnSpc>
              <a:spcBef>
                <a:spcPts val="5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Kompaktne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veličine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jednostavno postavljanje  Lako se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rastavlja i 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87" y="3630638"/>
            <a:ext cx="927048" cy="1634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 </a:t>
            </a:r>
            <a:r>
              <a:rPr sz="650" spc="-10" dirty="0" err="1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pakiranja  Ambalažni</a:t>
            </a:r>
            <a:r>
              <a:rPr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materijal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Tarifni broj</a:t>
            </a: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ECCA17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145289" y="4010806"/>
            <a:ext cx="1204595" cy="141160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10" dirty="0">
                <a:solidFill>
                  <a:srgbClr val="ECCA17"/>
                </a:solidFill>
                <a:latin typeface="Arial"/>
                <a:cs typeface="Arial"/>
              </a:rPr>
              <a:t>51,0</a:t>
            </a:r>
            <a:r>
              <a:rPr sz="600" spc="-8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00" spc="2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53,0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V340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Š600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D600 mm V420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Š700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D740 mm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0,22 cbm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550" spc="15" dirty="0">
                <a:solidFill>
                  <a:srgbClr val="ECCA17"/>
                </a:solidFill>
                <a:latin typeface="Arial"/>
                <a:cs typeface="Arial"/>
              </a:rPr>
              <a:t>Kartonska </a:t>
            </a:r>
            <a:r>
              <a:rPr sz="550" spc="10" dirty="0">
                <a:solidFill>
                  <a:srgbClr val="ECCA17"/>
                </a:solidFill>
                <a:latin typeface="Arial"/>
                <a:cs typeface="Arial"/>
              </a:rPr>
              <a:t>kutija </a:t>
            </a:r>
            <a:r>
              <a:rPr sz="550" spc="15" dirty="0">
                <a:solidFill>
                  <a:srgbClr val="ECCA17"/>
                </a:solidFill>
                <a:latin typeface="Arial"/>
                <a:cs typeface="Arial"/>
              </a:rPr>
              <a:t>s</a:t>
            </a:r>
            <a:r>
              <a:rPr sz="5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ECCA17"/>
                </a:solidFill>
                <a:latin typeface="Arial"/>
                <a:cs typeface="Arial"/>
              </a:rPr>
              <a:t>pjenom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8419818090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8719632123248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09391570</a:t>
            </a:r>
            <a:endParaRPr sz="6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435841" y="4950504"/>
            <a:ext cx="2334895" cy="48410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Predinstalirane mlaznice za</a:t>
            </a:r>
            <a:r>
              <a:rPr sz="650" spc="-4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plin: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G25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-Prirodni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plin</a:t>
            </a:r>
            <a:endParaRPr sz="650" dirty="0">
              <a:latin typeface="Arial"/>
              <a:cs typeface="Arial"/>
            </a:endParaRPr>
          </a:p>
          <a:p>
            <a:pPr marL="12700" marR="90805">
              <a:lnSpc>
                <a:spcPts val="1540"/>
              </a:lnSpc>
              <a:spcBef>
                <a:spcPts val="4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Dodatni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set mlaznica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plin:  G30 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–LPG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(propan /</a:t>
            </a:r>
            <a:r>
              <a:rPr sz="65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butan)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69487" y="9481339"/>
            <a:ext cx="1290320" cy="27571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Čvrsti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radijani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 lijevanog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željeza</a:t>
            </a:r>
            <a:r>
              <a:rPr sz="65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650" dirty="0">
              <a:latin typeface="Arial"/>
              <a:cs typeface="Arial"/>
            </a:endParaRPr>
          </a:p>
          <a:p>
            <a:pPr marL="573405">
              <a:lnSpc>
                <a:spcPct val="100000"/>
              </a:lnSpc>
              <a:spcBef>
                <a:spcPts val="475"/>
              </a:spcBef>
            </a:pP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odvodnik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plamena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956074" y="9462219"/>
            <a:ext cx="1536065" cy="256480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40"/>
              </a:spcBef>
            </a:pP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Čvrst 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prskalica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od nehrđajućeg čelika </a:t>
            </a: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u </a:t>
            </a:r>
            <a:r>
              <a:rPr sz="650" spc="10" dirty="0" err="1">
                <a:solidFill>
                  <a:srgbClr val="FFFFFF"/>
                </a:solidFill>
                <a:latin typeface="Arial"/>
                <a:cs typeface="Arial"/>
              </a:rPr>
              <a:t>jednom</a:t>
            </a:r>
            <a:r>
              <a:rPr sz="6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15" dirty="0" err="1" smtClean="0">
                <a:solidFill>
                  <a:srgbClr val="FFFFFF"/>
                </a:solidFill>
                <a:latin typeface="Arial"/>
                <a:cs typeface="Arial"/>
              </a:rPr>
              <a:t>komadu</a:t>
            </a:r>
            <a:r>
              <a:rPr lang="hr-HR" sz="65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458492" y="9437185"/>
            <a:ext cx="1236345" cy="293029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kombinira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</a:t>
            </a:r>
            <a:r>
              <a:rPr sz="650" spc="-5" dirty="0" err="1">
                <a:solidFill>
                  <a:srgbClr val="FFFFFF"/>
                </a:solidFill>
                <a:latin typeface="Arial"/>
                <a:cs typeface="Arial"/>
              </a:rPr>
              <a:t>serijom</a:t>
            </a:r>
            <a:r>
              <a:rPr sz="65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hr-HR" sz="650" spc="-4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 smtClean="0">
                <a:solidFill>
                  <a:srgbClr val="FFFFFF"/>
                </a:solidFill>
                <a:latin typeface="Arial"/>
                <a:cs typeface="Arial"/>
              </a:rPr>
              <a:t>600</a:t>
            </a:r>
            <a:endParaRPr sz="650" dirty="0">
              <a:latin typeface="Arial"/>
              <a:cs typeface="Arial"/>
            </a:endParaRPr>
          </a:p>
          <a:p>
            <a:pPr marL="658495">
              <a:lnSpc>
                <a:spcPct val="100000"/>
              </a:lnSpc>
              <a:spcBef>
                <a:spcPts val="325"/>
              </a:spcBef>
            </a:pPr>
            <a:r>
              <a:rPr lang="hr-HR" sz="650" spc="-5" dirty="0" smtClean="0">
                <a:solidFill>
                  <a:srgbClr val="FFFFFF"/>
                </a:solidFill>
                <a:latin typeface="Arial"/>
                <a:cs typeface="Arial"/>
              </a:rPr>
              <a:t>postolje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8015"/>
          </a:xfrm>
          <a:custGeom>
            <a:avLst/>
            <a:gdLst/>
            <a:ahLst/>
            <a:cxnLst/>
            <a:rect l="l" t="t" r="r" b="b"/>
            <a:pathLst>
              <a:path w="2883535" h="628015">
                <a:moveTo>
                  <a:pt x="2883408" y="627887"/>
                </a:moveTo>
                <a:lnTo>
                  <a:pt x="0" y="627887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7887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4888992" y="0"/>
                </a:lnTo>
                <a:lnTo>
                  <a:pt x="488899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3008376" y="7901939"/>
              <a:ext cx="1749551" cy="128777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248906"/>
            <a:ext cx="2032000" cy="2147570"/>
            <a:chOff x="5278374" y="7248906"/>
            <a:chExt cx="2032000" cy="2147570"/>
          </a:xfrm>
        </p:grpSpPr>
        <p:sp>
          <p:nvSpPr>
            <p:cNvPr id="26" name="object 26"/>
            <p:cNvSpPr/>
            <p:nvPr/>
          </p:nvSpPr>
          <p:spPr>
            <a:xfrm>
              <a:off x="5731764" y="7435596"/>
              <a:ext cx="1167383" cy="192633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261860"/>
              <a:ext cx="2005964" cy="2121535"/>
            </a:xfrm>
            <a:custGeom>
              <a:avLst/>
              <a:gdLst/>
              <a:ahLst/>
              <a:cxnLst/>
              <a:rect l="l" t="t" r="r" b="b"/>
              <a:pathLst>
                <a:path w="2005965" h="2121534">
                  <a:moveTo>
                    <a:pt x="0" y="13716"/>
                  </a:moveTo>
                  <a:lnTo>
                    <a:pt x="0" y="2109216"/>
                  </a:lnTo>
                  <a:lnTo>
                    <a:pt x="0" y="2121407"/>
                  </a:lnTo>
                  <a:lnTo>
                    <a:pt x="12192" y="2121407"/>
                  </a:lnTo>
                  <a:lnTo>
                    <a:pt x="1993391" y="2121407"/>
                  </a:lnTo>
                  <a:lnTo>
                    <a:pt x="2005583" y="2121407"/>
                  </a:lnTo>
                  <a:lnTo>
                    <a:pt x="2005583" y="2109216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4504944" y="970788"/>
            <a:ext cx="2058924" cy="168859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592284" y="1643309"/>
            <a:ext cx="1988820" cy="132905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609600">
              <a:lnSpc>
                <a:spcPct val="100000"/>
              </a:lnSpc>
              <a:spcBef>
                <a:spcPts val="580"/>
              </a:spcBef>
            </a:pP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600</a:t>
            </a:r>
            <a:r>
              <a:rPr sz="1850" spc="-3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SERIJA</a:t>
            </a:r>
            <a:endParaRPr sz="1850" dirty="0">
              <a:latin typeface="Arial"/>
              <a:cs typeface="Arial"/>
            </a:endParaRPr>
          </a:p>
          <a:p>
            <a:pPr marL="12700" algn="ctr">
              <a:lnSpc>
                <a:spcPct val="100000"/>
              </a:lnSpc>
              <a:spcBef>
                <a:spcPts val="480"/>
              </a:spcBef>
            </a:pPr>
            <a:r>
              <a:rPr lang="hr-HR" sz="1850" spc="-5" dirty="0" smtClean="0">
                <a:solidFill>
                  <a:srgbClr val="929498"/>
                </a:solidFill>
                <a:latin typeface="Arial"/>
                <a:cs typeface="Arial"/>
              </a:rPr>
              <a:t>ROŠTILJ</a:t>
            </a:r>
            <a:endParaRPr sz="1850" dirty="0">
              <a:latin typeface="Arial"/>
              <a:cs typeface="Arial"/>
            </a:endParaRPr>
          </a:p>
          <a:p>
            <a:pPr marL="577850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40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X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60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CM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-</a:t>
            </a:r>
            <a:r>
              <a:rPr sz="850" spc="-9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PLIN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  <a:p>
            <a:pPr marL="1294130">
              <a:lnSpc>
                <a:spcPct val="100000"/>
              </a:lnSpc>
              <a:spcBef>
                <a:spcPts val="5"/>
              </a:spcBef>
            </a:pPr>
            <a:endParaRPr sz="8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904272" y="9475743"/>
            <a:ext cx="1913889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Stražnji 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bočni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zaštitnici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 prskanja od</a:t>
            </a:r>
            <a:r>
              <a:rPr sz="6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nehrđajućeg</a:t>
            </a:r>
            <a:endParaRPr sz="650">
              <a:latin typeface="Arial"/>
              <a:cs typeface="Arial"/>
            </a:endParaRPr>
          </a:p>
          <a:p>
            <a:pPr marL="78105">
              <a:lnSpc>
                <a:spcPct val="100000"/>
              </a:lnSpc>
              <a:spcBef>
                <a:spcPts val="320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čelika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za udobnost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rada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458492" y="9474247"/>
            <a:ext cx="1551908" cy="25583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kombinira </a:t>
            </a:r>
            <a:r>
              <a:rPr sz="650" spc="-10" dirty="0" err="1">
                <a:solidFill>
                  <a:srgbClr val="FFFFFF"/>
                </a:solidFill>
                <a:latin typeface="Arial"/>
                <a:cs typeface="Arial"/>
              </a:rPr>
              <a:t>sa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FFFFFF"/>
                </a:solidFill>
                <a:latin typeface="Arial"/>
                <a:cs typeface="Arial"/>
              </a:rPr>
              <a:t>serijom</a:t>
            </a:r>
            <a:r>
              <a:rPr lang="hr-HR" sz="6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4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600</a:t>
            </a:r>
            <a:endParaRPr sz="650" dirty="0">
              <a:latin typeface="Arial"/>
              <a:cs typeface="Arial"/>
            </a:endParaRPr>
          </a:p>
          <a:p>
            <a:pPr marL="658495">
              <a:lnSpc>
                <a:spcPct val="100000"/>
              </a:lnSpc>
              <a:spcBef>
                <a:spcPts val="320"/>
              </a:spcBef>
            </a:pPr>
            <a:r>
              <a:rPr lang="hr-HR" sz="650" spc="-5" dirty="0" smtClean="0">
                <a:solidFill>
                  <a:srgbClr val="FFFFFF"/>
                </a:solidFill>
                <a:latin typeface="Arial"/>
                <a:cs typeface="Arial"/>
              </a:rPr>
              <a:t>postolje</a:t>
            </a:r>
            <a:r>
              <a:rPr sz="650" spc="-5" dirty="0" smtClean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76503" y="9484954"/>
            <a:ext cx="1609090" cy="220573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650" spc="10" dirty="0" err="1" smtClean="0">
                <a:solidFill>
                  <a:srgbClr val="FFFFFF"/>
                </a:solidFill>
                <a:latin typeface="Arial"/>
                <a:cs typeface="Arial"/>
              </a:rPr>
              <a:t>Velik</a:t>
            </a:r>
            <a:r>
              <a:rPr lang="hr-HR" sz="650" spc="10" dirty="0" smtClean="0">
                <a:solidFill>
                  <a:srgbClr val="FFFFFF"/>
                </a:solidFill>
                <a:latin typeface="Arial"/>
                <a:cs typeface="Arial"/>
              </a:rPr>
              <a:t>i otvor za odvod </a:t>
            </a:r>
            <a:r>
              <a:rPr sz="650" dirty="0" err="1" smtClean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ladica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za </a:t>
            </a:r>
            <a:r>
              <a:rPr sz="650" spc="10" dirty="0" err="1">
                <a:solidFill>
                  <a:srgbClr val="FFFFFF"/>
                </a:solidFill>
                <a:latin typeface="Arial"/>
                <a:cs typeface="Arial"/>
              </a:rPr>
              <a:t>sakupljanje</a:t>
            </a:r>
            <a:r>
              <a:rPr sz="6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10" dirty="0" err="1" smtClean="0">
                <a:solidFill>
                  <a:srgbClr val="FFFFFF"/>
                </a:solidFill>
                <a:latin typeface="Arial"/>
                <a:cs typeface="Arial"/>
              </a:rPr>
              <a:t>masti</a:t>
            </a:r>
            <a:r>
              <a:rPr lang="hr-HR" sz="6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FFFFFF"/>
                </a:solidFill>
                <a:latin typeface="Arial"/>
                <a:cs typeface="Arial"/>
              </a:rPr>
              <a:t>zapremine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litre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205384"/>
            <a:ext cx="1964958" cy="11349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Profesionalna rešetka za svakodnevnu</a:t>
            </a:r>
            <a:r>
              <a:rPr sz="650" spc="6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upotrebu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370881"/>
            <a:ext cx="2861450" cy="199990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Dizajniran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za ravnomjernu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distribuciju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toplote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Velika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odvodna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rupa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lako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rukovanje i čišćenje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Velika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ladica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sakupljanje masti kapaciteta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1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litre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od </a:t>
            </a:r>
            <a:r>
              <a:rPr lang="vi-VN" sz="650" spc="10" dirty="0">
                <a:solidFill>
                  <a:srgbClr val="221F1F"/>
                </a:solidFill>
                <a:cs typeface="Arial"/>
              </a:rPr>
              <a:t>nehrđajućeg</a:t>
            </a:r>
            <a:r>
              <a:rPr lang="vi-VN" sz="650" spc="-5" dirty="0">
                <a:solidFill>
                  <a:srgbClr val="221F1F"/>
                </a:solidFill>
                <a:cs typeface="Arial"/>
              </a:rPr>
              <a:t> </a:t>
            </a:r>
            <a:r>
              <a:rPr lang="vi-VN" sz="650" spc="10" dirty="0">
                <a:solidFill>
                  <a:srgbClr val="221F1F"/>
                </a:solidFill>
                <a:cs typeface="Arial"/>
              </a:rPr>
              <a:t>čelika</a:t>
            </a:r>
            <a:endParaRPr lang="hr-HR" sz="650" spc="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5"/>
              </a:spcBef>
            </a:pPr>
            <a:r>
              <a:rPr lang="hr-HR" sz="650" spc="10" dirty="0" smtClean="0">
                <a:solidFill>
                  <a:srgbClr val="221F1F"/>
                </a:solidFill>
                <a:latin typeface="Arial"/>
                <a:cs typeface="Arial"/>
              </a:rPr>
              <a:t>VISOKA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zaštitnika od 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prskanja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sz="650" dirty="0">
              <a:latin typeface="Arial"/>
              <a:cs typeface="Arial"/>
            </a:endParaRPr>
          </a:p>
          <a:p>
            <a:pPr marL="12700" marR="205740">
              <a:lnSpc>
                <a:spcPts val="1400"/>
              </a:lnSpc>
              <a:spcBef>
                <a:spcPts val="1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Štitnici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stražnjoj 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bočnoj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strani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udobnost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rada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205740">
              <a:lnSpc>
                <a:spcPts val="14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Regulacija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temperature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pomoću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termostata</a:t>
            </a:r>
            <a:endParaRPr sz="650" dirty="0">
              <a:latin typeface="Arial"/>
              <a:cs typeface="Arial"/>
            </a:endParaRPr>
          </a:p>
          <a:p>
            <a:pPr marL="12700" marR="132080">
              <a:lnSpc>
                <a:spcPts val="1400"/>
              </a:lnSpc>
              <a:spcBef>
                <a:spcPts val="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Regulacija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temperature između 50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25" dirty="0">
                <a:solidFill>
                  <a:srgbClr val="221F1F"/>
                </a:solidFill>
                <a:latin typeface="Arial"/>
                <a:cs typeface="Arial"/>
              </a:rPr>
              <a:t>C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-300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25" dirty="0">
                <a:solidFill>
                  <a:srgbClr val="221F1F"/>
                </a:solidFill>
                <a:latin typeface="Arial"/>
                <a:cs typeface="Arial"/>
              </a:rPr>
              <a:t>C </a:t>
            </a:r>
            <a:endParaRPr lang="hr-HR" sz="650" spc="2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32080">
              <a:lnSpc>
                <a:spcPts val="1400"/>
              </a:lnSpc>
              <a:spcBef>
                <a:spcPts val="5"/>
              </a:spcBef>
            </a:pP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Brzo</a:t>
            </a:r>
            <a:r>
              <a:rPr sz="650" spc="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zagrijavanje 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plamenicima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od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Piezzo varnica sa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paljenjem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Sigurnosni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uređaji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otkazivanje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plamena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Lako se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87" y="3630638"/>
            <a:ext cx="768782" cy="18010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 </a:t>
            </a:r>
            <a:r>
              <a:rPr sz="650" spc="-10" dirty="0" err="1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pakiranja  Ambalažni</a:t>
            </a:r>
            <a:r>
              <a:rPr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materijal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Tarifni broj</a:t>
            </a: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EAN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ECCA17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145289" y="4010147"/>
            <a:ext cx="1204595" cy="14128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30,0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600" spc="15" dirty="0">
                <a:solidFill>
                  <a:srgbClr val="ECCA17"/>
                </a:solidFill>
                <a:latin typeface="Arial"/>
                <a:cs typeface="Arial"/>
              </a:rPr>
              <a:t>31,0</a:t>
            </a:r>
            <a:r>
              <a:rPr sz="600" spc="-8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00" spc="2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0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V420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Š400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D600 mm V420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Š500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D740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0,16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8419818090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8719632123255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09391580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1" y="5483947"/>
            <a:ext cx="2258995" cy="48410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Predinstalirane mlaznice za</a:t>
            </a:r>
            <a:r>
              <a:rPr sz="650" spc="-4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plin: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G25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-Prirodni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plin</a:t>
            </a:r>
            <a:endParaRPr sz="650" dirty="0">
              <a:latin typeface="Arial"/>
              <a:cs typeface="Arial"/>
            </a:endParaRPr>
          </a:p>
          <a:p>
            <a:pPr marL="12700" marR="90805">
              <a:lnSpc>
                <a:spcPts val="1540"/>
              </a:lnSpc>
              <a:spcBef>
                <a:spcPts val="4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Dodatni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set mlaznica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plin:  G30 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–LPG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(propan /</a:t>
            </a:r>
            <a:r>
              <a:rPr sz="65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butan)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8015"/>
          </a:xfrm>
          <a:custGeom>
            <a:avLst/>
            <a:gdLst/>
            <a:ahLst/>
            <a:cxnLst/>
            <a:rect l="l" t="t" r="r" b="b"/>
            <a:pathLst>
              <a:path w="2883535" h="628015">
                <a:moveTo>
                  <a:pt x="2883408" y="627887"/>
                </a:moveTo>
                <a:lnTo>
                  <a:pt x="0" y="627887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7887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4888992" y="0"/>
                </a:lnTo>
                <a:lnTo>
                  <a:pt x="488899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3032759" y="7853171"/>
              <a:ext cx="1725167" cy="143562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248906"/>
            <a:ext cx="2032000" cy="2147570"/>
            <a:chOff x="5278374" y="7248906"/>
            <a:chExt cx="2032000" cy="2147570"/>
          </a:xfrm>
        </p:grpSpPr>
        <p:sp>
          <p:nvSpPr>
            <p:cNvPr id="26" name="object 26"/>
            <p:cNvSpPr/>
            <p:nvPr/>
          </p:nvSpPr>
          <p:spPr>
            <a:xfrm>
              <a:off x="5731764" y="7435596"/>
              <a:ext cx="1167383" cy="1871471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261860"/>
              <a:ext cx="2005964" cy="2121535"/>
            </a:xfrm>
            <a:custGeom>
              <a:avLst/>
              <a:gdLst/>
              <a:ahLst/>
              <a:cxnLst/>
              <a:rect l="l" t="t" r="r" b="b"/>
              <a:pathLst>
                <a:path w="2005965" h="2121534">
                  <a:moveTo>
                    <a:pt x="0" y="13716"/>
                  </a:moveTo>
                  <a:lnTo>
                    <a:pt x="0" y="2109216"/>
                  </a:lnTo>
                  <a:lnTo>
                    <a:pt x="0" y="2121407"/>
                  </a:lnTo>
                  <a:lnTo>
                    <a:pt x="12192" y="2121407"/>
                  </a:lnTo>
                  <a:lnTo>
                    <a:pt x="1993391" y="2121407"/>
                  </a:lnTo>
                  <a:lnTo>
                    <a:pt x="2005583" y="2121407"/>
                  </a:lnTo>
                  <a:lnTo>
                    <a:pt x="2005583" y="2109216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2129027" y="8538971"/>
            <a:ext cx="350520" cy="702945"/>
          </a:xfrm>
          <a:custGeom>
            <a:avLst/>
            <a:gdLst/>
            <a:ahLst/>
            <a:cxnLst/>
            <a:rect l="l" t="t" r="r" b="b"/>
            <a:pathLst>
              <a:path w="350519" h="702945">
                <a:moveTo>
                  <a:pt x="350520" y="702564"/>
                </a:moveTo>
                <a:lnTo>
                  <a:pt x="0" y="547116"/>
                </a:lnTo>
                <a:lnTo>
                  <a:pt x="182879" y="0"/>
                </a:lnTo>
                <a:lnTo>
                  <a:pt x="350520" y="9144"/>
                </a:lnTo>
                <a:lnTo>
                  <a:pt x="350520" y="7025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567427" y="886968"/>
            <a:ext cx="2029912" cy="176479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493314" y="1644946"/>
            <a:ext cx="2128520" cy="12050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95960" algn="ctr">
              <a:lnSpc>
                <a:spcPct val="121600"/>
              </a:lnSpc>
              <a:spcBef>
                <a:spcPts val="100"/>
              </a:spcBef>
            </a:pP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600 SERIJA  </a:t>
            </a:r>
            <a:r>
              <a:rPr lang="hr-HR" sz="1850" spc="-15" dirty="0" smtClean="0">
                <a:solidFill>
                  <a:srgbClr val="929498"/>
                </a:solidFill>
                <a:latin typeface="Arial"/>
                <a:cs typeface="Arial"/>
              </a:rPr>
              <a:t>ROŠTILJ</a:t>
            </a:r>
            <a:endParaRPr sz="1850" dirty="0">
              <a:latin typeface="Arial"/>
              <a:cs typeface="Arial"/>
            </a:endParaRPr>
          </a:p>
          <a:p>
            <a:pPr marL="676910">
              <a:lnSpc>
                <a:spcPct val="100000"/>
              </a:lnSpc>
              <a:spcBef>
                <a:spcPts val="1275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40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X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60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CM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-</a:t>
            </a:r>
            <a:r>
              <a:rPr sz="850" spc="-8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PLIN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904272" y="9475743"/>
            <a:ext cx="1913889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Stražnji 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bočni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zaštitnici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 prskanja od</a:t>
            </a:r>
            <a:r>
              <a:rPr sz="6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nehrđajućeg</a:t>
            </a:r>
            <a:endParaRPr sz="650">
              <a:latin typeface="Arial"/>
              <a:cs typeface="Arial"/>
            </a:endParaRPr>
          </a:p>
          <a:p>
            <a:pPr marL="78105">
              <a:lnSpc>
                <a:spcPct val="100000"/>
              </a:lnSpc>
              <a:spcBef>
                <a:spcPts val="320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čelika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za udobnost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rada</a:t>
            </a:r>
            <a:endParaRPr sz="6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458492" y="9474247"/>
            <a:ext cx="1236345" cy="25583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kombinira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</a:t>
            </a:r>
            <a:r>
              <a:rPr sz="650" spc="-5" dirty="0" err="1">
                <a:solidFill>
                  <a:srgbClr val="FFFFFF"/>
                </a:solidFill>
                <a:latin typeface="Arial"/>
                <a:cs typeface="Arial"/>
              </a:rPr>
              <a:t>serijom</a:t>
            </a:r>
            <a:r>
              <a:rPr sz="65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hr-HR" sz="650" spc="-4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 smtClean="0">
                <a:solidFill>
                  <a:srgbClr val="FFFFFF"/>
                </a:solidFill>
                <a:latin typeface="Arial"/>
                <a:cs typeface="Arial"/>
              </a:rPr>
              <a:t>600</a:t>
            </a:r>
            <a:endParaRPr sz="650" dirty="0">
              <a:latin typeface="Arial"/>
              <a:cs typeface="Arial"/>
            </a:endParaRPr>
          </a:p>
          <a:p>
            <a:pPr marL="658495">
              <a:lnSpc>
                <a:spcPct val="100000"/>
              </a:lnSpc>
              <a:spcBef>
                <a:spcPts val="320"/>
              </a:spcBef>
            </a:pPr>
            <a:r>
              <a:rPr lang="hr-HR" sz="650" spc="-5" dirty="0" smtClean="0">
                <a:solidFill>
                  <a:srgbClr val="FFFFFF"/>
                </a:solidFill>
                <a:latin typeface="Arial"/>
                <a:cs typeface="Arial"/>
              </a:rPr>
              <a:t>postolje</a:t>
            </a:r>
            <a:r>
              <a:rPr sz="650" spc="-5" dirty="0" smtClean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76503" y="9484954"/>
            <a:ext cx="1609090" cy="220573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lang="hr-HR" sz="650" spc="10" dirty="0">
                <a:solidFill>
                  <a:srgbClr val="FFFFFF"/>
                </a:solidFill>
                <a:latin typeface="Arial"/>
                <a:cs typeface="Arial"/>
              </a:rPr>
              <a:t>Veliki otvor za odvod </a:t>
            </a:r>
            <a:r>
              <a:rPr sz="650" dirty="0" err="1" smtClean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ladica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za </a:t>
            </a:r>
            <a:r>
              <a:rPr sz="650" spc="10" dirty="0" err="1">
                <a:solidFill>
                  <a:srgbClr val="FFFFFF"/>
                </a:solidFill>
                <a:latin typeface="Arial"/>
                <a:cs typeface="Arial"/>
              </a:rPr>
              <a:t>sakupljanje</a:t>
            </a:r>
            <a:r>
              <a:rPr sz="6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10" dirty="0" err="1" smtClean="0">
                <a:solidFill>
                  <a:srgbClr val="FFFFFF"/>
                </a:solidFill>
                <a:latin typeface="Arial"/>
                <a:cs typeface="Arial"/>
              </a:rPr>
              <a:t>masti</a:t>
            </a:r>
            <a:r>
              <a:rPr lang="hr-HR" sz="6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FFFFFF"/>
                </a:solidFill>
                <a:latin typeface="Arial"/>
                <a:cs typeface="Arial"/>
              </a:rPr>
              <a:t>zapremine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litre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205384"/>
            <a:ext cx="2041158" cy="11349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Profesionalna rešetka za svakodnevnu</a:t>
            </a:r>
            <a:r>
              <a:rPr sz="650" spc="6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upotrebu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3370881"/>
            <a:ext cx="2480310" cy="217944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Dizajniran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za ravnomjernu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distribuciju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toplote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Velika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odvodna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rupa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lako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rukovanje i čišćenje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Velika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ladica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sakupljanje masti kapaciteta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1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litre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lang="hr-HR"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vi-VN" sz="650" spc="10" dirty="0" smtClean="0">
                <a:solidFill>
                  <a:srgbClr val="221F1F"/>
                </a:solidFill>
                <a:cs typeface="Arial"/>
              </a:rPr>
              <a:t>nehrđajućeg</a:t>
            </a:r>
            <a:r>
              <a:rPr lang="vi-VN" sz="650" spc="-5" dirty="0" smtClean="0">
                <a:solidFill>
                  <a:srgbClr val="221F1F"/>
                </a:solidFill>
                <a:cs typeface="Arial"/>
              </a:rPr>
              <a:t> </a:t>
            </a:r>
            <a:r>
              <a:rPr lang="vi-VN" sz="650" spc="10" dirty="0">
                <a:solidFill>
                  <a:srgbClr val="221F1F"/>
                </a:solidFill>
                <a:cs typeface="Arial"/>
              </a:rPr>
              <a:t>čelika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5"/>
              </a:spcBef>
            </a:pPr>
            <a:r>
              <a:rPr lang="hr-HR" sz="650" spc="10" dirty="0" smtClean="0">
                <a:solidFill>
                  <a:srgbClr val="221F1F"/>
                </a:solidFill>
                <a:latin typeface="Arial"/>
                <a:cs typeface="Arial"/>
              </a:rPr>
              <a:t>VISOKA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g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zaštitnika od 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prskanja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endParaRPr sz="650" dirty="0">
              <a:latin typeface="Arial"/>
              <a:cs typeface="Arial"/>
            </a:endParaRPr>
          </a:p>
          <a:p>
            <a:pPr marL="12700" marR="205740">
              <a:lnSpc>
                <a:spcPts val="1400"/>
              </a:lnSpc>
              <a:spcBef>
                <a:spcPts val="1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Štitnici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stražnjoj 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bočnoj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strani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udobnost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rada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205740">
              <a:lnSpc>
                <a:spcPts val="14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Regulacija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temperature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pomoću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termostata</a:t>
            </a:r>
            <a:endParaRPr sz="650" dirty="0">
              <a:latin typeface="Arial"/>
              <a:cs typeface="Arial"/>
            </a:endParaRPr>
          </a:p>
          <a:p>
            <a:pPr marL="12700" marR="132080">
              <a:lnSpc>
                <a:spcPts val="1400"/>
              </a:lnSpc>
              <a:spcBef>
                <a:spcPts val="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Regulacija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temperature između 50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25" dirty="0">
                <a:solidFill>
                  <a:srgbClr val="221F1F"/>
                </a:solidFill>
                <a:latin typeface="Arial"/>
                <a:cs typeface="Arial"/>
              </a:rPr>
              <a:t>C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-300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25" dirty="0">
                <a:solidFill>
                  <a:srgbClr val="221F1F"/>
                </a:solidFill>
                <a:latin typeface="Arial"/>
                <a:cs typeface="Arial"/>
              </a:rPr>
              <a:t>C </a:t>
            </a:r>
            <a:endParaRPr lang="hr-HR" sz="650" spc="2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32080">
              <a:lnSpc>
                <a:spcPts val="1400"/>
              </a:lnSpc>
              <a:spcBef>
                <a:spcPts val="5"/>
              </a:spcBef>
            </a:pP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Brzo</a:t>
            </a:r>
            <a:r>
              <a:rPr sz="650" spc="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zagrijavanje 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plamenicima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od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Piezzo varnica sa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paljenjem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Sigurnosni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uređaji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otkazivanje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plamena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Lako se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87" y="3630638"/>
            <a:ext cx="927048" cy="18010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 </a:t>
            </a:r>
            <a:r>
              <a:rPr sz="650" spc="-10" dirty="0" err="1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pakiranja  Ambalažni</a:t>
            </a:r>
            <a:r>
              <a:rPr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materijal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Tarifni broj</a:t>
            </a: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EAN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ECCA17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145289" y="4010147"/>
            <a:ext cx="1204595" cy="14128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30,0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600" spc="15" dirty="0">
                <a:solidFill>
                  <a:srgbClr val="ECCA17"/>
                </a:solidFill>
                <a:latin typeface="Arial"/>
                <a:cs typeface="Arial"/>
              </a:rPr>
              <a:t>31,0</a:t>
            </a:r>
            <a:r>
              <a:rPr sz="600" spc="-8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00" spc="2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0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V240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Š400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D600 mm </a:t>
            </a:r>
            <a:endParaRPr lang="hr-HR" sz="650" spc="-10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0"/>
              </a:spcBef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V420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Š500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D740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0,16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8419818090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8719632123262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09391590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435842" y="5483947"/>
            <a:ext cx="2193558" cy="48410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Predinstalirane mlaznice za</a:t>
            </a:r>
            <a:r>
              <a:rPr sz="650" spc="-4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plin: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G25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-Prirodni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plin</a:t>
            </a:r>
            <a:endParaRPr sz="650" dirty="0">
              <a:latin typeface="Arial"/>
              <a:cs typeface="Arial"/>
            </a:endParaRPr>
          </a:p>
          <a:p>
            <a:pPr marL="12700" marR="90805">
              <a:lnSpc>
                <a:spcPts val="1540"/>
              </a:lnSpc>
              <a:spcBef>
                <a:spcPts val="4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Dodatni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set mlaznica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plin:  G30 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–LPG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(propan /</a:t>
            </a:r>
            <a:r>
              <a:rPr sz="65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butan)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8015"/>
          </a:xfrm>
          <a:custGeom>
            <a:avLst/>
            <a:gdLst/>
            <a:ahLst/>
            <a:cxnLst/>
            <a:rect l="l" t="t" r="r" b="b"/>
            <a:pathLst>
              <a:path w="2883535" h="628015">
                <a:moveTo>
                  <a:pt x="2883408" y="627887"/>
                </a:moveTo>
                <a:lnTo>
                  <a:pt x="0" y="627887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7887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4888992" y="0"/>
                </a:lnTo>
                <a:lnTo>
                  <a:pt x="488899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935224" y="7901939"/>
              <a:ext cx="1920240" cy="114782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248906"/>
            <a:ext cx="2032000" cy="2147570"/>
            <a:chOff x="5278374" y="7248906"/>
            <a:chExt cx="2032000" cy="2147570"/>
          </a:xfrm>
        </p:grpSpPr>
        <p:sp>
          <p:nvSpPr>
            <p:cNvPr id="26" name="object 26"/>
            <p:cNvSpPr/>
            <p:nvPr/>
          </p:nvSpPr>
          <p:spPr>
            <a:xfrm>
              <a:off x="5346192" y="7508748"/>
              <a:ext cx="1676476" cy="177393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261860"/>
              <a:ext cx="2005964" cy="2121535"/>
            </a:xfrm>
            <a:custGeom>
              <a:avLst/>
              <a:gdLst/>
              <a:ahLst/>
              <a:cxnLst/>
              <a:rect l="l" t="t" r="r" b="b"/>
              <a:pathLst>
                <a:path w="2005965" h="2121534">
                  <a:moveTo>
                    <a:pt x="0" y="13716"/>
                  </a:moveTo>
                  <a:lnTo>
                    <a:pt x="0" y="2109216"/>
                  </a:lnTo>
                  <a:lnTo>
                    <a:pt x="0" y="2121407"/>
                  </a:lnTo>
                  <a:lnTo>
                    <a:pt x="12192" y="2121407"/>
                  </a:lnTo>
                  <a:lnTo>
                    <a:pt x="1993391" y="2121407"/>
                  </a:lnTo>
                  <a:lnTo>
                    <a:pt x="2005583" y="2121407"/>
                  </a:lnTo>
                  <a:lnTo>
                    <a:pt x="2005583" y="2109216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4418076" y="995172"/>
            <a:ext cx="2494471" cy="156444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592284" y="1643309"/>
            <a:ext cx="2342940" cy="1205458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609600">
              <a:lnSpc>
                <a:spcPct val="100000"/>
              </a:lnSpc>
              <a:spcBef>
                <a:spcPts val="580"/>
              </a:spcBef>
            </a:pP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600</a:t>
            </a:r>
            <a:r>
              <a:rPr sz="1850" spc="-3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SERIJA</a:t>
            </a:r>
            <a:endParaRPr sz="1850" dirty="0">
              <a:latin typeface="Arial"/>
              <a:cs typeface="Arial"/>
            </a:endParaRPr>
          </a:p>
          <a:p>
            <a:pPr marL="12700" algn="ctr">
              <a:lnSpc>
                <a:spcPct val="100000"/>
              </a:lnSpc>
              <a:spcBef>
                <a:spcPts val="480"/>
              </a:spcBef>
            </a:pPr>
            <a:r>
              <a:rPr lang="hr-HR" sz="1850" spc="-5" dirty="0" smtClean="0">
                <a:solidFill>
                  <a:srgbClr val="929498"/>
                </a:solidFill>
                <a:latin typeface="Arial"/>
                <a:cs typeface="Arial"/>
              </a:rPr>
              <a:t>ROŠTILJ</a:t>
            </a:r>
            <a:endParaRPr sz="1850" dirty="0">
              <a:latin typeface="Arial"/>
              <a:cs typeface="Arial"/>
            </a:endParaRPr>
          </a:p>
          <a:p>
            <a:pPr marL="579120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60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X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60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CM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-</a:t>
            </a:r>
            <a:r>
              <a:rPr sz="850" spc="-9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PLIN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205384"/>
            <a:ext cx="1858468" cy="11349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Profesionalna rešetka za svakodnevnu</a:t>
            </a:r>
            <a:r>
              <a:rPr sz="650" spc="6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upotrebu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370881"/>
            <a:ext cx="2480310" cy="18870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Dizajniran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za ravnomjernu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distribuciju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toplote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Velika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odvodna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rupa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lako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rukovanje i čišćenje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Velika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ladica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sakupljanje masti kapaciteta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1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litre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lang="hr-HR" sz="650" spc="10" dirty="0" smtClean="0">
                <a:solidFill>
                  <a:srgbClr val="221F1F"/>
                </a:solidFill>
                <a:latin typeface="Arial"/>
                <a:cs typeface="Arial"/>
              </a:rPr>
              <a:t> nehrđajućeg čelika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5"/>
              </a:spcBef>
            </a:pPr>
            <a:r>
              <a:rPr lang="hr-HR" sz="650" spc="10" dirty="0" smtClean="0">
                <a:solidFill>
                  <a:srgbClr val="221F1F"/>
                </a:solidFill>
                <a:latin typeface="Arial"/>
                <a:cs typeface="Arial"/>
              </a:rPr>
              <a:t>VISOKA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g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zaštitnika od 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prskanja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sz="650" dirty="0">
              <a:latin typeface="Arial"/>
              <a:cs typeface="Arial"/>
            </a:endParaRPr>
          </a:p>
          <a:p>
            <a:pPr marL="12700" marR="205740">
              <a:lnSpc>
                <a:spcPts val="1400"/>
              </a:lnSpc>
              <a:spcBef>
                <a:spcPts val="1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Štitnici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stražnjoj 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bočnoj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strani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udobnost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rada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205740">
              <a:lnSpc>
                <a:spcPts val="14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Regulacija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temperature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pomoću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termostata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Kontrola temperature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između 50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-300 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15" dirty="0" err="1" smtClean="0">
                <a:solidFill>
                  <a:srgbClr val="221F1F"/>
                </a:solidFill>
                <a:latin typeface="Arial"/>
                <a:cs typeface="Arial"/>
              </a:rPr>
              <a:t>Neovisno</a:t>
            </a:r>
            <a:r>
              <a:rPr lang="hr-HR"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kontrolirane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zone za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kuhanje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Brzo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zagrijavanje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plamenicima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od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Piezzo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Iskra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paljenje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5144508"/>
            <a:ext cx="1748588" cy="11669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Sigurnosni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uređaji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otkazivanje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plamena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5322822"/>
            <a:ext cx="874294" cy="11669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Jednostavno</a:t>
            </a:r>
            <a:r>
              <a:rPr sz="65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čišćenje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87" y="3630638"/>
            <a:ext cx="998717" cy="18010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Bruto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 </a:t>
            </a:r>
            <a:r>
              <a:rPr sz="650" spc="-10" dirty="0" err="1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pakiranja  Ambalažni</a:t>
            </a:r>
            <a:r>
              <a:rPr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materijal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Tarifni broj</a:t>
            </a: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EAN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ECCA17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45289" y="4010147"/>
            <a:ext cx="1204595" cy="14128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45,0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600" spc="10" dirty="0">
                <a:solidFill>
                  <a:srgbClr val="ECCA17"/>
                </a:solidFill>
                <a:latin typeface="Arial"/>
                <a:cs typeface="Arial"/>
              </a:rPr>
              <a:t>47,0</a:t>
            </a:r>
            <a:r>
              <a:rPr sz="600" spc="-8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00" spc="2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0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V240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Š600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D600 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mm</a:t>
            </a:r>
            <a:endParaRPr lang="hr-HR" sz="650" spc="-10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0"/>
              </a:spcBef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V420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Š700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D740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0,22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8419818090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8719632123279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09391600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435842" y="5662261"/>
            <a:ext cx="1748588" cy="67646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Predinstalirane mlaznice za</a:t>
            </a:r>
            <a:r>
              <a:rPr sz="650" spc="-4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plin: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G25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-Prirodni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plin</a:t>
            </a:r>
            <a:endParaRPr sz="650" dirty="0">
              <a:latin typeface="Arial"/>
              <a:cs typeface="Arial"/>
            </a:endParaRPr>
          </a:p>
          <a:p>
            <a:pPr marL="12700" marR="90805">
              <a:lnSpc>
                <a:spcPts val="1540"/>
              </a:lnSpc>
              <a:spcBef>
                <a:spcPts val="4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Dodatni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set mlaznica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plin:  G30 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–LPG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(propan /</a:t>
            </a:r>
            <a:r>
              <a:rPr sz="65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butan)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69487" y="9481339"/>
            <a:ext cx="1290320" cy="27571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Čvrsti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radijani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 lijevanog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željeza</a:t>
            </a:r>
            <a:r>
              <a:rPr sz="65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650" dirty="0">
              <a:latin typeface="Arial"/>
              <a:cs typeface="Arial"/>
            </a:endParaRPr>
          </a:p>
          <a:p>
            <a:pPr marL="573405">
              <a:lnSpc>
                <a:spcPct val="100000"/>
              </a:lnSpc>
              <a:spcBef>
                <a:spcPts val="475"/>
              </a:spcBef>
            </a:pP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odvodnik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plamena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956074" y="9462219"/>
            <a:ext cx="1536065" cy="256480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40"/>
              </a:spcBef>
            </a:pPr>
            <a:r>
              <a:rPr sz="650" spc="10" dirty="0" err="1" smtClean="0">
                <a:solidFill>
                  <a:srgbClr val="FFFFFF"/>
                </a:solidFill>
                <a:latin typeface="Arial"/>
                <a:cs typeface="Arial"/>
              </a:rPr>
              <a:t>Čvrst</a:t>
            </a:r>
            <a:r>
              <a:rPr lang="hr-HR" sz="650" spc="10" dirty="0" smtClean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6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prskalica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od nehrđajućeg čelika </a:t>
            </a: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u </a:t>
            </a:r>
            <a:r>
              <a:rPr sz="650" spc="10" dirty="0" err="1">
                <a:solidFill>
                  <a:srgbClr val="FFFFFF"/>
                </a:solidFill>
                <a:latin typeface="Arial"/>
                <a:cs typeface="Arial"/>
              </a:rPr>
              <a:t>jednom</a:t>
            </a:r>
            <a:r>
              <a:rPr sz="6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15" dirty="0" err="1" smtClean="0">
                <a:solidFill>
                  <a:srgbClr val="FFFFFF"/>
                </a:solidFill>
                <a:latin typeface="Arial"/>
                <a:cs typeface="Arial"/>
              </a:rPr>
              <a:t>komadu</a:t>
            </a:r>
            <a:r>
              <a:rPr lang="hr-HR" sz="650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458492" y="9437185"/>
            <a:ext cx="1236345" cy="293029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kombinira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</a:t>
            </a:r>
            <a:r>
              <a:rPr sz="650" spc="-5" dirty="0" err="1">
                <a:solidFill>
                  <a:srgbClr val="FFFFFF"/>
                </a:solidFill>
                <a:latin typeface="Arial"/>
                <a:cs typeface="Arial"/>
              </a:rPr>
              <a:t>serijom</a:t>
            </a:r>
            <a:r>
              <a:rPr sz="65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hr-HR" sz="650" spc="-4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 smtClean="0">
                <a:solidFill>
                  <a:srgbClr val="FFFFFF"/>
                </a:solidFill>
                <a:latin typeface="Arial"/>
                <a:cs typeface="Arial"/>
              </a:rPr>
              <a:t>600</a:t>
            </a:r>
            <a:endParaRPr sz="650" dirty="0">
              <a:latin typeface="Arial"/>
              <a:cs typeface="Arial"/>
            </a:endParaRPr>
          </a:p>
          <a:p>
            <a:pPr marL="658495">
              <a:lnSpc>
                <a:spcPct val="100000"/>
              </a:lnSpc>
              <a:spcBef>
                <a:spcPts val="325"/>
              </a:spcBef>
            </a:pPr>
            <a:r>
              <a:rPr lang="hr-HR" sz="650" spc="-5" dirty="0" smtClean="0">
                <a:solidFill>
                  <a:srgbClr val="FFFFFF"/>
                </a:solidFill>
                <a:latin typeface="Arial"/>
                <a:cs typeface="Arial"/>
              </a:rPr>
              <a:t>postolje</a:t>
            </a:r>
            <a:r>
              <a:rPr sz="650" spc="-5" dirty="0" smtClean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8015"/>
          </a:xfrm>
          <a:custGeom>
            <a:avLst/>
            <a:gdLst/>
            <a:ahLst/>
            <a:cxnLst/>
            <a:rect l="l" t="t" r="r" b="b"/>
            <a:pathLst>
              <a:path w="2883535" h="628015">
                <a:moveTo>
                  <a:pt x="2883408" y="627887"/>
                </a:moveTo>
                <a:lnTo>
                  <a:pt x="0" y="627887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7887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4888992" y="0"/>
                </a:lnTo>
                <a:lnTo>
                  <a:pt x="488899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889247" y="5948171"/>
            <a:ext cx="3883151" cy="108051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1" name="object 21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4" name="object 24"/>
            <p:cNvSpPr/>
            <p:nvPr/>
          </p:nvSpPr>
          <p:spPr>
            <a:xfrm>
              <a:off x="3032759" y="7853171"/>
              <a:ext cx="1749551" cy="1383791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248906"/>
            <a:ext cx="2032000" cy="2147570"/>
            <a:chOff x="5278374" y="7248906"/>
            <a:chExt cx="2032000" cy="2147570"/>
          </a:xfrm>
        </p:grpSpPr>
        <p:sp>
          <p:nvSpPr>
            <p:cNvPr id="27" name="object 27"/>
            <p:cNvSpPr/>
            <p:nvPr/>
          </p:nvSpPr>
          <p:spPr>
            <a:xfrm>
              <a:off x="5756148" y="7484364"/>
              <a:ext cx="1142999" cy="182880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261860"/>
              <a:ext cx="2005964" cy="2121535"/>
            </a:xfrm>
            <a:custGeom>
              <a:avLst/>
              <a:gdLst/>
              <a:ahLst/>
              <a:cxnLst/>
              <a:rect l="l" t="t" r="r" b="b"/>
              <a:pathLst>
                <a:path w="2005965" h="2121534">
                  <a:moveTo>
                    <a:pt x="0" y="13716"/>
                  </a:moveTo>
                  <a:lnTo>
                    <a:pt x="0" y="2109216"/>
                  </a:lnTo>
                  <a:lnTo>
                    <a:pt x="0" y="2121407"/>
                  </a:lnTo>
                  <a:lnTo>
                    <a:pt x="12192" y="2121407"/>
                  </a:lnTo>
                  <a:lnTo>
                    <a:pt x="1993391" y="2121407"/>
                  </a:lnTo>
                  <a:lnTo>
                    <a:pt x="2005583" y="2121407"/>
                  </a:lnTo>
                  <a:lnTo>
                    <a:pt x="2005583" y="2109216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4550664" y="883919"/>
            <a:ext cx="2008632" cy="176326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630384" y="1695399"/>
            <a:ext cx="2146935" cy="1153521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266700" algn="ctr">
              <a:lnSpc>
                <a:spcPct val="100000"/>
              </a:lnSpc>
              <a:spcBef>
                <a:spcPts val="375"/>
              </a:spcBef>
            </a:pP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600</a:t>
            </a:r>
            <a:r>
              <a:rPr sz="1850" spc="-2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SERIJA</a:t>
            </a:r>
            <a:endParaRPr sz="1850" dirty="0">
              <a:latin typeface="Arial"/>
              <a:cs typeface="Arial"/>
            </a:endParaRPr>
          </a:p>
          <a:p>
            <a:pPr marL="12700" algn="ctr">
              <a:lnSpc>
                <a:spcPct val="100000"/>
              </a:lnSpc>
              <a:spcBef>
                <a:spcPts val="275"/>
              </a:spcBef>
            </a:pPr>
            <a:r>
              <a:rPr lang="hr-HR" sz="1850" spc="-5" dirty="0" smtClean="0">
                <a:solidFill>
                  <a:srgbClr val="929498"/>
                </a:solidFill>
                <a:latin typeface="Arial"/>
                <a:cs typeface="Arial"/>
              </a:rPr>
              <a:t>ROŠTILJ</a:t>
            </a:r>
            <a:endParaRPr sz="1850" dirty="0">
              <a:latin typeface="Arial"/>
              <a:cs typeface="Arial"/>
            </a:endParaRPr>
          </a:p>
          <a:p>
            <a:pPr marL="313690" algn="ctr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40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X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60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CM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-</a:t>
            </a:r>
            <a:r>
              <a:rPr sz="850" spc="-7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ELEKTRIČNI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904272" y="9475743"/>
            <a:ext cx="1913889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Stražnji 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bočni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zaštitnici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 prskanja od</a:t>
            </a:r>
            <a:r>
              <a:rPr sz="6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nehrđajućeg</a:t>
            </a:r>
            <a:endParaRPr sz="650">
              <a:latin typeface="Arial"/>
              <a:cs typeface="Arial"/>
            </a:endParaRPr>
          </a:p>
          <a:p>
            <a:pPr marL="78105">
              <a:lnSpc>
                <a:spcPct val="100000"/>
              </a:lnSpc>
              <a:spcBef>
                <a:spcPts val="320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čelika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za udobnost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rada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458492" y="9474247"/>
            <a:ext cx="1780508" cy="25583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kombinira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</a:t>
            </a:r>
            <a:r>
              <a:rPr sz="650" spc="-5" dirty="0" err="1">
                <a:solidFill>
                  <a:srgbClr val="FFFFFF"/>
                </a:solidFill>
                <a:latin typeface="Arial"/>
                <a:cs typeface="Arial"/>
              </a:rPr>
              <a:t>serijom</a:t>
            </a:r>
            <a:r>
              <a:rPr sz="65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hr-HR" sz="650" spc="-4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 smtClean="0">
                <a:solidFill>
                  <a:srgbClr val="FFFFFF"/>
                </a:solidFill>
                <a:latin typeface="Arial"/>
                <a:cs typeface="Arial"/>
              </a:rPr>
              <a:t>600</a:t>
            </a:r>
            <a:endParaRPr sz="650" dirty="0">
              <a:latin typeface="Arial"/>
              <a:cs typeface="Arial"/>
            </a:endParaRPr>
          </a:p>
          <a:p>
            <a:pPr marL="658495">
              <a:lnSpc>
                <a:spcPct val="100000"/>
              </a:lnSpc>
              <a:spcBef>
                <a:spcPts val="320"/>
              </a:spcBef>
            </a:pPr>
            <a:r>
              <a:rPr lang="hr-HR" sz="650" spc="-5" dirty="0" smtClean="0">
                <a:solidFill>
                  <a:srgbClr val="FFFFFF"/>
                </a:solidFill>
                <a:latin typeface="Arial"/>
                <a:cs typeface="Arial"/>
              </a:rPr>
              <a:t>postolje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76503" y="9484954"/>
            <a:ext cx="1609090" cy="220573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lang="hr-HR" sz="650" spc="10" dirty="0">
                <a:solidFill>
                  <a:srgbClr val="FFFFFF"/>
                </a:solidFill>
                <a:latin typeface="Arial"/>
                <a:cs typeface="Arial"/>
              </a:rPr>
              <a:t>Veliki otvor za odvod </a:t>
            </a:r>
            <a:r>
              <a:rPr sz="650" dirty="0" err="1" smtClean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ladica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za </a:t>
            </a:r>
            <a:r>
              <a:rPr sz="650" spc="10" dirty="0" err="1">
                <a:solidFill>
                  <a:srgbClr val="FFFFFF"/>
                </a:solidFill>
                <a:latin typeface="Arial"/>
                <a:cs typeface="Arial"/>
              </a:rPr>
              <a:t>sakupljanje</a:t>
            </a:r>
            <a:r>
              <a:rPr sz="6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10" dirty="0" err="1" smtClean="0">
                <a:solidFill>
                  <a:srgbClr val="FFFFFF"/>
                </a:solidFill>
                <a:latin typeface="Arial"/>
                <a:cs typeface="Arial"/>
              </a:rPr>
              <a:t>masti</a:t>
            </a:r>
            <a:r>
              <a:rPr lang="hr-HR" sz="6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FFFFFF"/>
                </a:solidFill>
                <a:latin typeface="Arial"/>
                <a:cs typeface="Arial"/>
              </a:rPr>
              <a:t>zapremine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litre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205384"/>
            <a:ext cx="1891805" cy="11349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Profesionalna rešetka za svakodnevnu</a:t>
            </a:r>
            <a:r>
              <a:rPr sz="650" spc="6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upotrebu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3370881"/>
            <a:ext cx="3107958" cy="199990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Dizajniran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za ravnomjernu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distribuciju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toplote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Velika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odvodna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rupa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lako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rukovanje i čišćenje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Velika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ladica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sakupljanje masti kapaciteta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1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litre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od </a:t>
            </a:r>
            <a:r>
              <a:rPr lang="vi-VN" sz="650" spc="10" dirty="0" smtClean="0">
                <a:solidFill>
                  <a:srgbClr val="221F1F"/>
                </a:solidFill>
                <a:cs typeface="Arial"/>
              </a:rPr>
              <a:t>od </a:t>
            </a:r>
            <a:r>
              <a:rPr lang="vi-VN" sz="650" spc="10" dirty="0">
                <a:solidFill>
                  <a:srgbClr val="221F1F"/>
                </a:solidFill>
                <a:cs typeface="Arial"/>
              </a:rPr>
              <a:t>nehrđajućeg</a:t>
            </a:r>
            <a:r>
              <a:rPr lang="vi-VN" sz="650" spc="-5" dirty="0">
                <a:solidFill>
                  <a:srgbClr val="221F1F"/>
                </a:solidFill>
                <a:cs typeface="Arial"/>
              </a:rPr>
              <a:t> </a:t>
            </a:r>
            <a:r>
              <a:rPr lang="vi-VN" sz="650" spc="10" dirty="0">
                <a:solidFill>
                  <a:srgbClr val="221F1F"/>
                </a:solidFill>
                <a:cs typeface="Arial"/>
              </a:rPr>
              <a:t>čelika</a:t>
            </a:r>
            <a:endParaRPr lang="hr-HR" sz="650" spc="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5"/>
              </a:spcBef>
            </a:pPr>
            <a:r>
              <a:rPr lang="hr-HR" sz="650" spc="10" dirty="0" smtClean="0">
                <a:solidFill>
                  <a:srgbClr val="221F1F"/>
                </a:solidFill>
                <a:latin typeface="Arial"/>
                <a:cs typeface="Arial"/>
              </a:rPr>
              <a:t>VISOKA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g </a:t>
            </a:r>
            <a:r>
              <a:rPr sz="650" spc="10" dirty="0" err="1">
                <a:solidFill>
                  <a:srgbClr val="221F1F"/>
                </a:solidFill>
                <a:latin typeface="Arial"/>
                <a:cs typeface="Arial"/>
              </a:rPr>
              <a:t>zaštitnika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lang="hr-HR"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vi-VN" sz="650" spc="5" dirty="0" smtClean="0">
                <a:solidFill>
                  <a:srgbClr val="221F1F"/>
                </a:solidFill>
                <a:cs typeface="Arial"/>
              </a:rPr>
              <a:t>prskanja</a:t>
            </a:r>
            <a:endParaRPr sz="650" dirty="0">
              <a:latin typeface="Arial"/>
              <a:cs typeface="Arial"/>
            </a:endParaRPr>
          </a:p>
          <a:p>
            <a:pPr marL="12700" marR="205740">
              <a:lnSpc>
                <a:spcPts val="1400"/>
              </a:lnSpc>
              <a:spcBef>
                <a:spcPts val="1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Štitnici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stražnjoj 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bočnoj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strani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udobnost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rada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205740">
              <a:lnSpc>
                <a:spcPts val="14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Regulacija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temperature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pomoću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termostata</a:t>
            </a:r>
            <a:endParaRPr sz="650" dirty="0">
              <a:latin typeface="Arial"/>
              <a:cs typeface="Arial"/>
            </a:endParaRPr>
          </a:p>
          <a:p>
            <a:pPr marL="12700" marR="132080">
              <a:lnSpc>
                <a:spcPts val="1400"/>
              </a:lnSpc>
              <a:spcBef>
                <a:spcPts val="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Regulacija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temperature između 50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25" dirty="0">
                <a:solidFill>
                  <a:srgbClr val="221F1F"/>
                </a:solidFill>
                <a:latin typeface="Arial"/>
                <a:cs typeface="Arial"/>
              </a:rPr>
              <a:t>C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-300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25" dirty="0">
                <a:solidFill>
                  <a:srgbClr val="221F1F"/>
                </a:solidFill>
                <a:latin typeface="Arial"/>
                <a:cs typeface="Arial"/>
              </a:rPr>
              <a:t>C </a:t>
            </a:r>
            <a:endParaRPr lang="hr-HR" sz="650" spc="2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32080">
              <a:lnSpc>
                <a:spcPts val="1400"/>
              </a:lnSpc>
              <a:spcBef>
                <a:spcPts val="5"/>
              </a:spcBef>
            </a:pP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Brzo</a:t>
            </a:r>
            <a:r>
              <a:rPr sz="650" spc="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zagrijavanje 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plamenicima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od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Piezzo varnica sa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paljenjem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Sigurnosni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uređaji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otkazivanje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plamena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Lako se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87" y="3630638"/>
            <a:ext cx="1003289" cy="18010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5" dirty="0" err="1" smtClean="0">
                <a:solidFill>
                  <a:srgbClr val="ECCA17"/>
                </a:solidFill>
                <a:latin typeface="Arial"/>
                <a:cs typeface="Arial"/>
              </a:rPr>
              <a:t>Bruto</a:t>
            </a:r>
            <a:r>
              <a:rPr sz="650" spc="-95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 </a:t>
            </a:r>
            <a:r>
              <a:rPr sz="650" spc="-10" dirty="0" err="1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pakiranja  Ambalažni</a:t>
            </a:r>
            <a:r>
              <a:rPr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materijal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Tarifni broj</a:t>
            </a: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EAN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ECCA17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145289" y="3633754"/>
            <a:ext cx="1204595" cy="1814214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3000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30,0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sz="600" spc="15" dirty="0">
                <a:solidFill>
                  <a:srgbClr val="ECCA17"/>
                </a:solidFill>
                <a:latin typeface="Arial"/>
                <a:cs typeface="Arial"/>
              </a:rPr>
              <a:t>31,0</a:t>
            </a:r>
            <a:r>
              <a:rPr sz="600" spc="-8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00" spc="2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0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V240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Š400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D600 mm </a:t>
            </a:r>
            <a:endParaRPr lang="hr-HR" sz="650" spc="-10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0"/>
              </a:spcBef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V420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Š500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D740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0,16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8419818090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8719632123286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09391610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8015"/>
          </a:xfrm>
          <a:custGeom>
            <a:avLst/>
            <a:gdLst/>
            <a:ahLst/>
            <a:cxnLst/>
            <a:rect l="l" t="t" r="r" b="b"/>
            <a:pathLst>
              <a:path w="2883535" h="628015">
                <a:moveTo>
                  <a:pt x="2883408" y="627887"/>
                </a:moveTo>
                <a:lnTo>
                  <a:pt x="0" y="627887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7887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4888992" y="0"/>
                </a:lnTo>
                <a:lnTo>
                  <a:pt x="488899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889247" y="5948171"/>
            <a:ext cx="3883151" cy="108051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1" name="object 21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4" name="object 24"/>
            <p:cNvSpPr/>
            <p:nvPr/>
          </p:nvSpPr>
          <p:spPr>
            <a:xfrm>
              <a:off x="3032759" y="7853171"/>
              <a:ext cx="1749551" cy="135635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248906"/>
            <a:ext cx="2032000" cy="2147570"/>
            <a:chOff x="5278374" y="7248906"/>
            <a:chExt cx="2032000" cy="2147570"/>
          </a:xfrm>
        </p:grpSpPr>
        <p:sp>
          <p:nvSpPr>
            <p:cNvPr id="27" name="object 27"/>
            <p:cNvSpPr/>
            <p:nvPr/>
          </p:nvSpPr>
          <p:spPr>
            <a:xfrm>
              <a:off x="5756148" y="7484364"/>
              <a:ext cx="1118616" cy="187147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261860"/>
              <a:ext cx="2005964" cy="2121535"/>
            </a:xfrm>
            <a:custGeom>
              <a:avLst/>
              <a:gdLst/>
              <a:ahLst/>
              <a:cxnLst/>
              <a:rect l="l" t="t" r="r" b="b"/>
              <a:pathLst>
                <a:path w="2005965" h="2121534">
                  <a:moveTo>
                    <a:pt x="0" y="13716"/>
                  </a:moveTo>
                  <a:lnTo>
                    <a:pt x="0" y="2109216"/>
                  </a:lnTo>
                  <a:lnTo>
                    <a:pt x="0" y="2121407"/>
                  </a:lnTo>
                  <a:lnTo>
                    <a:pt x="12192" y="2121407"/>
                  </a:lnTo>
                  <a:lnTo>
                    <a:pt x="1993391" y="2121407"/>
                  </a:lnTo>
                  <a:lnTo>
                    <a:pt x="2005583" y="2121407"/>
                  </a:lnTo>
                  <a:lnTo>
                    <a:pt x="2005583" y="2109216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4546091" y="912875"/>
            <a:ext cx="2058924" cy="172999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610590" y="1643309"/>
            <a:ext cx="2589810" cy="12050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2545" indent="578485" algn="ctr">
              <a:lnSpc>
                <a:spcPct val="121600"/>
              </a:lnSpc>
              <a:spcBef>
                <a:spcPts val="100"/>
              </a:spcBef>
            </a:pP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600 SERIJA  </a:t>
            </a:r>
            <a:r>
              <a:rPr lang="hr-HR" sz="1850" spc="-15" dirty="0" smtClean="0">
                <a:solidFill>
                  <a:srgbClr val="929498"/>
                </a:solidFill>
                <a:latin typeface="Arial"/>
                <a:cs typeface="Arial"/>
              </a:rPr>
              <a:t>ROŠTILJ</a:t>
            </a:r>
            <a:endParaRPr sz="1850" dirty="0">
              <a:latin typeface="Arial"/>
              <a:cs typeface="Arial"/>
            </a:endParaRPr>
          </a:p>
          <a:p>
            <a:pPr marL="346075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40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X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60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CM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-</a:t>
            </a:r>
            <a:r>
              <a:rPr sz="850" spc="-7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ELEKTRIČNI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904272" y="9475743"/>
            <a:ext cx="1913889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Stražnji 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bočni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zaštitnici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 prskanja od</a:t>
            </a:r>
            <a:r>
              <a:rPr sz="6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nehrđajućeg</a:t>
            </a:r>
            <a:endParaRPr sz="650">
              <a:latin typeface="Arial"/>
              <a:cs typeface="Arial"/>
            </a:endParaRPr>
          </a:p>
          <a:p>
            <a:pPr marL="78105">
              <a:lnSpc>
                <a:spcPct val="100000"/>
              </a:lnSpc>
              <a:spcBef>
                <a:spcPts val="320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čelika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za udobnost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rada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458492" y="9474247"/>
            <a:ext cx="1475708" cy="25583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kombinira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</a:t>
            </a:r>
            <a:r>
              <a:rPr sz="650" spc="-5" dirty="0" err="1">
                <a:solidFill>
                  <a:srgbClr val="FFFFFF"/>
                </a:solidFill>
                <a:latin typeface="Arial"/>
                <a:cs typeface="Arial"/>
              </a:rPr>
              <a:t>serijom</a:t>
            </a:r>
            <a:r>
              <a:rPr sz="65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hr-HR" sz="650" spc="-45" dirty="0" smtClean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sz="650" spc="-15" dirty="0" smtClean="0">
                <a:solidFill>
                  <a:srgbClr val="FFFFFF"/>
                </a:solidFill>
                <a:latin typeface="Arial"/>
                <a:cs typeface="Arial"/>
              </a:rPr>
              <a:t>600</a:t>
            </a:r>
            <a:endParaRPr sz="650" dirty="0">
              <a:latin typeface="Arial"/>
              <a:cs typeface="Arial"/>
            </a:endParaRPr>
          </a:p>
          <a:p>
            <a:pPr marL="658495">
              <a:lnSpc>
                <a:spcPct val="100000"/>
              </a:lnSpc>
              <a:spcBef>
                <a:spcPts val="320"/>
              </a:spcBef>
            </a:pPr>
            <a:r>
              <a:rPr lang="hr-HR" sz="650" spc="-5" dirty="0" smtClean="0">
                <a:solidFill>
                  <a:srgbClr val="FFFFFF"/>
                </a:solidFill>
                <a:latin typeface="Arial"/>
                <a:cs typeface="Arial"/>
              </a:rPr>
              <a:t>postolje</a:t>
            </a:r>
            <a:r>
              <a:rPr sz="650" spc="-5" dirty="0" smtClean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76503" y="9484954"/>
            <a:ext cx="1609090" cy="220573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lang="hr-HR" sz="650" spc="10" dirty="0">
                <a:solidFill>
                  <a:srgbClr val="FFFFFF"/>
                </a:solidFill>
                <a:latin typeface="Arial"/>
                <a:cs typeface="Arial"/>
              </a:rPr>
              <a:t>Veliki otvor za odvod </a:t>
            </a:r>
            <a:r>
              <a:rPr sz="650" dirty="0" err="1" smtClean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ladica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za </a:t>
            </a:r>
            <a:r>
              <a:rPr sz="650" spc="10" dirty="0" err="1">
                <a:solidFill>
                  <a:srgbClr val="FFFFFF"/>
                </a:solidFill>
                <a:latin typeface="Arial"/>
                <a:cs typeface="Arial"/>
              </a:rPr>
              <a:t>sakupljanje</a:t>
            </a:r>
            <a:r>
              <a:rPr sz="6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10" dirty="0" err="1" smtClean="0">
                <a:solidFill>
                  <a:srgbClr val="FFFFFF"/>
                </a:solidFill>
                <a:latin typeface="Arial"/>
                <a:cs typeface="Arial"/>
              </a:rPr>
              <a:t>masti</a:t>
            </a:r>
            <a:r>
              <a:rPr lang="hr-HR" sz="6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FFFFFF"/>
                </a:solidFill>
                <a:latin typeface="Arial"/>
                <a:cs typeface="Arial"/>
              </a:rPr>
              <a:t>zapremine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litre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205384"/>
            <a:ext cx="1858468" cy="11349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Profesionalna rešetka za svakodnevnu</a:t>
            </a:r>
            <a:r>
              <a:rPr sz="650" spc="6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upotrebu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3370881"/>
            <a:ext cx="2480310" cy="223073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Dizajniran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za ravnomjernu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distribuciju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toplote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Velika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odvodna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rupa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lako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rukovanje i čišćenje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Velika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ladica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sakupljanje masti kapaciteta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1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litre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od </a:t>
            </a:r>
            <a:r>
              <a:rPr lang="vi-VN" sz="650" spc="10" dirty="0">
                <a:solidFill>
                  <a:srgbClr val="221F1F"/>
                </a:solidFill>
                <a:cs typeface="Arial"/>
              </a:rPr>
              <a:t>od nehrđajućeg</a:t>
            </a:r>
            <a:r>
              <a:rPr lang="vi-VN" sz="650" spc="-5" dirty="0">
                <a:solidFill>
                  <a:srgbClr val="221F1F"/>
                </a:solidFill>
                <a:cs typeface="Arial"/>
              </a:rPr>
              <a:t> </a:t>
            </a:r>
            <a:r>
              <a:rPr lang="vi-VN" sz="650" spc="10" dirty="0">
                <a:solidFill>
                  <a:srgbClr val="221F1F"/>
                </a:solidFill>
                <a:cs typeface="Arial"/>
              </a:rPr>
              <a:t>čelika</a:t>
            </a:r>
            <a:endParaRPr lang="vi-VN" sz="650" dirty="0"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5"/>
              </a:spcBef>
            </a:pPr>
            <a:r>
              <a:rPr lang="hr-HR" sz="650" spc="10" dirty="0" smtClean="0">
                <a:solidFill>
                  <a:srgbClr val="221F1F"/>
                </a:solidFill>
                <a:latin typeface="Arial"/>
                <a:cs typeface="Arial"/>
              </a:rPr>
              <a:t>VISOKA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g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zaštitnika od 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prskanja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Štitnici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stražnjoj 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bočnoj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strani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udobnost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rada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5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Regulacija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temperature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pomoću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termostata</a:t>
            </a:r>
            <a:endParaRPr sz="650" dirty="0">
              <a:latin typeface="Arial"/>
              <a:cs typeface="Arial"/>
            </a:endParaRPr>
          </a:p>
          <a:p>
            <a:pPr marL="12700" marR="132080">
              <a:lnSpc>
                <a:spcPts val="1400"/>
              </a:lnSpc>
              <a:spcBef>
                <a:spcPts val="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Regulacija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temperature između 50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25" dirty="0">
                <a:solidFill>
                  <a:srgbClr val="221F1F"/>
                </a:solidFill>
                <a:latin typeface="Arial"/>
                <a:cs typeface="Arial"/>
              </a:rPr>
              <a:t>C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-300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25" dirty="0">
                <a:solidFill>
                  <a:srgbClr val="221F1F"/>
                </a:solidFill>
                <a:latin typeface="Arial"/>
                <a:cs typeface="Arial"/>
              </a:rPr>
              <a:t>C </a:t>
            </a:r>
            <a:endParaRPr lang="hr-HR" sz="650" spc="2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32080">
              <a:lnSpc>
                <a:spcPts val="1400"/>
              </a:lnSpc>
              <a:spcBef>
                <a:spcPts val="5"/>
              </a:spcBef>
            </a:pP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Brzo</a:t>
            </a:r>
            <a:r>
              <a:rPr sz="650" spc="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zagrijavanje 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plamenicima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od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Piezzo varnica sa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paljenjem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Sigurnosni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uređaji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otkazivanje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plamena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Lako se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87" y="3630638"/>
            <a:ext cx="927048" cy="18010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 </a:t>
            </a:r>
            <a:r>
              <a:rPr sz="650" spc="-10" dirty="0" err="1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pakiranja  Ambalažni</a:t>
            </a:r>
            <a:r>
              <a:rPr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materijal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Tarifni broj</a:t>
            </a: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EAN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ECCA17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145289" y="3633754"/>
            <a:ext cx="1204595" cy="1814214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3000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30,0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sz="600" spc="15" dirty="0">
                <a:solidFill>
                  <a:srgbClr val="ECCA17"/>
                </a:solidFill>
                <a:latin typeface="Arial"/>
                <a:cs typeface="Arial"/>
              </a:rPr>
              <a:t>31,0</a:t>
            </a:r>
            <a:r>
              <a:rPr sz="600" spc="-8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00" spc="2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0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V240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Š400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D600 mm </a:t>
            </a:r>
            <a:endParaRPr lang="hr-HR" sz="650" spc="-10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0"/>
              </a:spcBef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V420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Š500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D740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0,16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8419818090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8719632123293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09391620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8015"/>
          </a:xfrm>
          <a:custGeom>
            <a:avLst/>
            <a:gdLst/>
            <a:ahLst/>
            <a:cxnLst/>
            <a:rect l="l" t="t" r="r" b="b"/>
            <a:pathLst>
              <a:path w="2883535" h="628015">
                <a:moveTo>
                  <a:pt x="2883408" y="627887"/>
                </a:moveTo>
                <a:lnTo>
                  <a:pt x="0" y="627887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7887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4888992" y="0"/>
                </a:lnTo>
                <a:lnTo>
                  <a:pt x="488899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889247" y="5948171"/>
            <a:ext cx="3883151" cy="108051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1" name="object 21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4" name="object 24"/>
            <p:cNvSpPr/>
            <p:nvPr/>
          </p:nvSpPr>
          <p:spPr>
            <a:xfrm>
              <a:off x="2959608" y="7828787"/>
              <a:ext cx="1847087" cy="143255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248906"/>
            <a:ext cx="2032000" cy="2147570"/>
            <a:chOff x="5278374" y="7248906"/>
            <a:chExt cx="2032000" cy="2147570"/>
          </a:xfrm>
        </p:grpSpPr>
        <p:sp>
          <p:nvSpPr>
            <p:cNvPr id="27" name="object 27"/>
            <p:cNvSpPr/>
            <p:nvPr/>
          </p:nvSpPr>
          <p:spPr>
            <a:xfrm>
              <a:off x="5589303" y="7411212"/>
              <a:ext cx="1430241" cy="187299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261860"/>
              <a:ext cx="2005964" cy="2121535"/>
            </a:xfrm>
            <a:custGeom>
              <a:avLst/>
              <a:gdLst/>
              <a:ahLst/>
              <a:cxnLst/>
              <a:rect l="l" t="t" r="r" b="b"/>
              <a:pathLst>
                <a:path w="2005965" h="2121534">
                  <a:moveTo>
                    <a:pt x="0" y="13716"/>
                  </a:moveTo>
                  <a:lnTo>
                    <a:pt x="0" y="2109216"/>
                  </a:lnTo>
                  <a:lnTo>
                    <a:pt x="0" y="2121407"/>
                  </a:lnTo>
                  <a:lnTo>
                    <a:pt x="12192" y="2121407"/>
                  </a:lnTo>
                  <a:lnTo>
                    <a:pt x="1993391" y="2121407"/>
                  </a:lnTo>
                  <a:lnTo>
                    <a:pt x="2005583" y="2121407"/>
                  </a:lnTo>
                  <a:lnTo>
                    <a:pt x="2005583" y="2109216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4418076" y="862583"/>
            <a:ext cx="2460980" cy="169675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615204" y="1695399"/>
            <a:ext cx="2162175" cy="1153521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285115" algn="ctr">
              <a:lnSpc>
                <a:spcPct val="100000"/>
              </a:lnSpc>
              <a:spcBef>
                <a:spcPts val="375"/>
              </a:spcBef>
            </a:pP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600</a:t>
            </a:r>
            <a:r>
              <a:rPr sz="1850" spc="-2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SERIJA</a:t>
            </a:r>
            <a:endParaRPr sz="1850" dirty="0">
              <a:latin typeface="Arial"/>
              <a:cs typeface="Arial"/>
            </a:endParaRPr>
          </a:p>
          <a:p>
            <a:pPr marL="12700" algn="ctr">
              <a:lnSpc>
                <a:spcPct val="100000"/>
              </a:lnSpc>
              <a:spcBef>
                <a:spcPts val="275"/>
              </a:spcBef>
            </a:pPr>
            <a:r>
              <a:rPr lang="hr-HR" sz="1850" spc="-5" dirty="0" smtClean="0">
                <a:solidFill>
                  <a:srgbClr val="929498"/>
                </a:solidFill>
                <a:latin typeface="Arial"/>
                <a:cs typeface="Arial"/>
              </a:rPr>
              <a:t>ROŠTILJ</a:t>
            </a:r>
            <a:endParaRPr sz="1850" dirty="0">
              <a:latin typeface="Arial"/>
              <a:cs typeface="Arial"/>
            </a:endParaRPr>
          </a:p>
          <a:p>
            <a:pPr marL="328930" algn="ctr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60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X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60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CM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-</a:t>
            </a:r>
            <a:r>
              <a:rPr sz="850" spc="-7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ELEKTRIČNI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205384"/>
            <a:ext cx="1409065" cy="1035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" dirty="0">
                <a:solidFill>
                  <a:srgbClr val="221F1F"/>
                </a:solidFill>
                <a:latin typeface="Arial"/>
                <a:cs typeface="Arial"/>
              </a:rPr>
              <a:t>Profesionalna rešetka za svakodnevnu</a:t>
            </a:r>
            <a:r>
              <a:rPr sz="500" spc="6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500" spc="-5" dirty="0">
                <a:solidFill>
                  <a:srgbClr val="221F1F"/>
                </a:solidFill>
                <a:latin typeface="Arial"/>
                <a:cs typeface="Arial"/>
              </a:rPr>
              <a:t>upotrebu</a:t>
            </a:r>
            <a:endParaRPr sz="5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3370881"/>
            <a:ext cx="2480310" cy="1666482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Dizajniran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za ravnomjernu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distribuciju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toplote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Velika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odvodna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rupa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lako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rukovanje i čišćenje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Velika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ladica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sakupljanje masti kapaciteta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1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litre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od </a:t>
            </a: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 err="1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lang="hr-HR"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hr-HR"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VISOKAg</a:t>
            </a:r>
            <a:r>
              <a:rPr lang="hr-HR"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hr-HR" sz="650" spc="10" dirty="0">
                <a:solidFill>
                  <a:srgbClr val="221F1F"/>
                </a:solidFill>
                <a:latin typeface="Arial"/>
                <a:cs typeface="Arial"/>
              </a:rPr>
              <a:t>zaštitnika od  </a:t>
            </a:r>
            <a:r>
              <a:rPr lang="hr-HR" sz="650" spc="5" dirty="0">
                <a:solidFill>
                  <a:srgbClr val="221F1F"/>
                </a:solidFill>
                <a:latin typeface="Arial"/>
                <a:cs typeface="Arial"/>
              </a:rPr>
              <a:t>prskanja </a:t>
            </a:r>
            <a:endParaRPr sz="650" dirty="0">
              <a:latin typeface="Arial"/>
              <a:cs typeface="Arial"/>
            </a:endParaRPr>
          </a:p>
          <a:p>
            <a:pPr marL="12700" marR="205740">
              <a:lnSpc>
                <a:spcPts val="1400"/>
              </a:lnSpc>
              <a:spcBef>
                <a:spcPts val="1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Štitnici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stražnjoj 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bočnoj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strani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udobnost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rada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205740">
              <a:lnSpc>
                <a:spcPts val="14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Regulacija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temperature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pomoću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termostata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Kontrola temperature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između 50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-300 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15" dirty="0" err="1" smtClean="0">
                <a:solidFill>
                  <a:srgbClr val="221F1F"/>
                </a:solidFill>
                <a:latin typeface="Arial"/>
                <a:cs typeface="Arial"/>
              </a:rPr>
              <a:t>Neovisno</a:t>
            </a:r>
            <a:r>
              <a:rPr lang="hr-HR"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kontrolirane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zone za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kuhanje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Brzo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zagrijavanje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plamenicima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od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Piezzo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Iskra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paljenje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5144508"/>
            <a:ext cx="1736358" cy="11669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Sigurnosni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uređaji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otkazivanje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plamena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5322822"/>
            <a:ext cx="898158" cy="11669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Jednostavno</a:t>
            </a:r>
            <a:r>
              <a:rPr sz="65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čišćenje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9687" y="3630638"/>
            <a:ext cx="998717" cy="18010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 </a:t>
            </a:r>
            <a:r>
              <a:rPr sz="650" spc="-10" dirty="0" err="1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pakiranja  Ambalažni</a:t>
            </a:r>
            <a:r>
              <a:rPr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materijal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Tarifni broj</a:t>
            </a: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EAN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ECCA17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45289" y="3680992"/>
            <a:ext cx="1204595" cy="17574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4500 Watt</a:t>
            </a:r>
            <a:endParaRPr sz="650" dirty="0">
              <a:latin typeface="Arial"/>
              <a:cs typeface="Arial"/>
            </a:endParaRPr>
          </a:p>
          <a:p>
            <a:pPr marL="12700" marR="469900">
              <a:lnSpc>
                <a:spcPct val="1616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400V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</a:t>
            </a:r>
            <a:r>
              <a:rPr sz="650" spc="-8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3faza  45,0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600" spc="10" dirty="0">
                <a:solidFill>
                  <a:srgbClr val="ECCA17"/>
                </a:solidFill>
                <a:latin typeface="Arial"/>
                <a:cs typeface="Arial"/>
              </a:rPr>
              <a:t>47,0</a:t>
            </a:r>
            <a:r>
              <a:rPr sz="600" spc="-8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00" spc="2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0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V240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Š600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D600 mm </a:t>
            </a:r>
            <a:endParaRPr lang="hr-HR" sz="650" spc="-10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5"/>
              </a:spcBef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V420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Š700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D740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0,22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8419818090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8719632123309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09391630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69487" y="9481339"/>
            <a:ext cx="1290320" cy="27571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Čvrsti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radijani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 lijevanog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željeza</a:t>
            </a:r>
            <a:r>
              <a:rPr sz="65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650" dirty="0">
              <a:latin typeface="Arial"/>
              <a:cs typeface="Arial"/>
            </a:endParaRPr>
          </a:p>
          <a:p>
            <a:pPr marL="573405">
              <a:lnSpc>
                <a:spcPct val="100000"/>
              </a:lnSpc>
              <a:spcBef>
                <a:spcPts val="475"/>
              </a:spcBef>
            </a:pP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odvodnik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plamena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956074" y="9462219"/>
            <a:ext cx="1536065" cy="256480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40"/>
              </a:spcBef>
            </a:pP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Čvrst 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prskalica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od nehrđajućeg čelika </a:t>
            </a: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u </a:t>
            </a:r>
            <a:r>
              <a:rPr sz="650" spc="10" dirty="0" err="1">
                <a:solidFill>
                  <a:srgbClr val="FFFFFF"/>
                </a:solidFill>
                <a:latin typeface="Arial"/>
                <a:cs typeface="Arial"/>
              </a:rPr>
              <a:t>jednom</a:t>
            </a:r>
            <a:r>
              <a:rPr sz="6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15" dirty="0" err="1" smtClean="0">
                <a:solidFill>
                  <a:srgbClr val="FFFFFF"/>
                </a:solidFill>
                <a:latin typeface="Arial"/>
                <a:cs typeface="Arial"/>
              </a:rPr>
              <a:t>komadu</a:t>
            </a:r>
            <a:r>
              <a:rPr lang="hr-HR" sz="650" spc="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FFFFFF"/>
                </a:solidFill>
                <a:latin typeface="Arial"/>
                <a:cs typeface="Arial"/>
              </a:rPr>
              <a:t>straža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458492" y="9437185"/>
            <a:ext cx="1236345" cy="293029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kombinira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</a:t>
            </a:r>
            <a:r>
              <a:rPr sz="650" spc="-5" dirty="0" err="1">
                <a:solidFill>
                  <a:srgbClr val="FFFFFF"/>
                </a:solidFill>
                <a:latin typeface="Arial"/>
                <a:cs typeface="Arial"/>
              </a:rPr>
              <a:t>serijom</a:t>
            </a:r>
            <a:r>
              <a:rPr sz="65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hr-HR" sz="650" spc="-4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 smtClean="0">
                <a:solidFill>
                  <a:srgbClr val="FFFFFF"/>
                </a:solidFill>
                <a:latin typeface="Arial"/>
                <a:cs typeface="Arial"/>
              </a:rPr>
              <a:t>600</a:t>
            </a:r>
            <a:endParaRPr sz="650" dirty="0">
              <a:latin typeface="Arial"/>
              <a:cs typeface="Arial"/>
            </a:endParaRPr>
          </a:p>
          <a:p>
            <a:pPr marL="658495">
              <a:lnSpc>
                <a:spcPct val="100000"/>
              </a:lnSpc>
              <a:spcBef>
                <a:spcPts val="325"/>
              </a:spcBef>
            </a:pPr>
            <a:r>
              <a:rPr lang="hr-HR" sz="650" spc="-5" dirty="0" smtClean="0">
                <a:solidFill>
                  <a:srgbClr val="FFFFFF"/>
                </a:solidFill>
                <a:latin typeface="Arial"/>
                <a:cs typeface="Arial"/>
              </a:rPr>
              <a:t>postolje</a:t>
            </a:r>
            <a:r>
              <a:rPr sz="650" spc="-5" dirty="0" smtClean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58867" y="342900"/>
            <a:ext cx="1758695" cy="25698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81584" y="7566660"/>
              <a:ext cx="1991867" cy="180898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152894"/>
            <a:ext cx="2032000" cy="2243455"/>
            <a:chOff x="2870454" y="7152894"/>
            <a:chExt cx="2032000" cy="2243455"/>
          </a:xfrm>
        </p:grpSpPr>
        <p:sp>
          <p:nvSpPr>
            <p:cNvPr id="23" name="object 23"/>
            <p:cNvSpPr/>
            <p:nvPr/>
          </p:nvSpPr>
          <p:spPr>
            <a:xfrm>
              <a:off x="2895600" y="7179564"/>
              <a:ext cx="1981200" cy="219151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165848"/>
              <a:ext cx="2005964" cy="2217420"/>
            </a:xfrm>
            <a:custGeom>
              <a:avLst/>
              <a:gdLst/>
              <a:ahLst/>
              <a:cxnLst/>
              <a:rect l="l" t="t" r="r" b="b"/>
              <a:pathLst>
                <a:path w="2005964" h="2217420">
                  <a:moveTo>
                    <a:pt x="0" y="13716"/>
                  </a:moveTo>
                  <a:lnTo>
                    <a:pt x="0" y="2205228"/>
                  </a:lnTo>
                  <a:lnTo>
                    <a:pt x="0" y="2217420"/>
                  </a:lnTo>
                  <a:lnTo>
                    <a:pt x="12192" y="2217420"/>
                  </a:lnTo>
                  <a:lnTo>
                    <a:pt x="1993391" y="2217420"/>
                  </a:lnTo>
                  <a:lnTo>
                    <a:pt x="2005583" y="2217420"/>
                  </a:lnTo>
                  <a:lnTo>
                    <a:pt x="2005583" y="2205228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152894"/>
            <a:ext cx="2032000" cy="2243455"/>
            <a:chOff x="5278374" y="7152894"/>
            <a:chExt cx="2032000" cy="2243455"/>
          </a:xfrm>
        </p:grpSpPr>
        <p:sp>
          <p:nvSpPr>
            <p:cNvPr id="26" name="object 26"/>
            <p:cNvSpPr/>
            <p:nvPr/>
          </p:nvSpPr>
          <p:spPr>
            <a:xfrm>
              <a:off x="5303520" y="7179564"/>
              <a:ext cx="1981200" cy="219151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165848"/>
              <a:ext cx="2005964" cy="2217420"/>
            </a:xfrm>
            <a:custGeom>
              <a:avLst/>
              <a:gdLst/>
              <a:ahLst/>
              <a:cxnLst/>
              <a:rect l="l" t="t" r="r" b="b"/>
              <a:pathLst>
                <a:path w="2005965" h="2217420">
                  <a:moveTo>
                    <a:pt x="0" y="13716"/>
                  </a:moveTo>
                  <a:lnTo>
                    <a:pt x="0" y="2205228"/>
                  </a:lnTo>
                  <a:lnTo>
                    <a:pt x="0" y="2217420"/>
                  </a:lnTo>
                  <a:lnTo>
                    <a:pt x="12192" y="2217420"/>
                  </a:lnTo>
                  <a:lnTo>
                    <a:pt x="1993391" y="2217420"/>
                  </a:lnTo>
                  <a:lnTo>
                    <a:pt x="2005583" y="2217420"/>
                  </a:lnTo>
                  <a:lnTo>
                    <a:pt x="2005583" y="2205228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3881627" y="5942076"/>
            <a:ext cx="3890772" cy="108965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787397" y="1728713"/>
            <a:ext cx="1804670" cy="92461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KONTAKT</a:t>
            </a:r>
            <a:r>
              <a:rPr sz="1850" spc="-3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GRIL</a:t>
            </a:r>
            <a:endParaRPr sz="1850" dirty="0">
              <a:latin typeface="Arial"/>
              <a:cs typeface="Arial"/>
            </a:endParaRPr>
          </a:p>
          <a:p>
            <a:pPr marL="170815">
              <a:lnSpc>
                <a:spcPct val="100000"/>
              </a:lnSpc>
              <a:spcBef>
                <a:spcPts val="131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MCG</a:t>
            </a:r>
            <a:r>
              <a:rPr sz="850" spc="-1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JEDN</a:t>
            </a:r>
            <a:r>
              <a:rPr lang="hr-HR" sz="850" spc="15" dirty="0" smtClean="0">
                <a:solidFill>
                  <a:srgbClr val="929498"/>
                </a:solidFill>
                <a:latin typeface="Arial"/>
                <a:cs typeface="Arial"/>
              </a:rPr>
              <a:t>A PLOČA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  <a:p>
            <a:pPr marL="1144905">
              <a:lnSpc>
                <a:spcPct val="100000"/>
              </a:lnSpc>
            </a:pPr>
            <a:endParaRPr sz="8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908809" y="9475743"/>
            <a:ext cx="1663191" cy="23019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Žljebljene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ploče </a:t>
            </a:r>
            <a:r>
              <a:rPr sz="650" spc="-10" dirty="0" err="1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FFFFFF"/>
                </a:solidFill>
                <a:latin typeface="Arial"/>
                <a:cs typeface="Arial"/>
              </a:rPr>
              <a:t>roštilj</a:t>
            </a:r>
            <a:endParaRPr lang="hr-HR" sz="650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marR="5080">
              <a:lnSpc>
                <a:spcPct val="100000"/>
              </a:lnSpc>
              <a:spcBef>
                <a:spcPts val="135"/>
              </a:spcBef>
            </a:pPr>
            <a:r>
              <a:rPr sz="6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</a:t>
            </a:r>
            <a:r>
              <a:rPr sz="6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FFFFFF"/>
                </a:solidFill>
                <a:latin typeface="Arial"/>
                <a:cs typeface="Arial"/>
              </a:rPr>
              <a:t>čiste</a:t>
            </a:r>
            <a:r>
              <a:rPr lang="hr-HR" sz="6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FFFFFF"/>
                </a:solidFill>
                <a:latin typeface="Arial"/>
                <a:cs typeface="Arial"/>
              </a:rPr>
              <a:t>čeličnom</a:t>
            </a:r>
            <a:r>
              <a:rPr sz="650" spc="-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četkom za</a:t>
            </a:r>
            <a:r>
              <a:rPr sz="6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čišćenje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476784" y="9477919"/>
            <a:ext cx="1686016" cy="219932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Kućište </a:t>
            </a:r>
            <a:r>
              <a:rPr sz="650" dirty="0">
                <a:solidFill>
                  <a:srgbClr val="FFFFFF"/>
                </a:solidFill>
                <a:latin typeface="Arial"/>
                <a:cs typeface="Arial"/>
              </a:rPr>
              <a:t>od nehrđajućeg 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čelika </a:t>
            </a:r>
            <a:r>
              <a:rPr sz="650" dirty="0" err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FFFFFF"/>
                </a:solidFill>
                <a:latin typeface="Arial"/>
                <a:cs typeface="Arial"/>
              </a:rPr>
              <a:t>tešk</a:t>
            </a:r>
            <a:r>
              <a:rPr lang="hr-HR" sz="650" spc="5" dirty="0" smtClean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lang="hr-HR" sz="650" dirty="0" smtClean="0">
                <a:latin typeface="Arial"/>
                <a:cs typeface="Arial"/>
              </a:rPr>
              <a:t> </a:t>
            </a:r>
            <a:r>
              <a:rPr sz="650" spc="10" dirty="0" err="1" smtClean="0">
                <a:solidFill>
                  <a:srgbClr val="FFFFFF"/>
                </a:solidFill>
                <a:latin typeface="Arial"/>
                <a:cs typeface="Arial"/>
              </a:rPr>
              <a:t>ploče</a:t>
            </a:r>
            <a:r>
              <a:rPr sz="6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od 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lijevanog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željeza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47215" y="9496393"/>
            <a:ext cx="1638785" cy="121187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Varijabilni termostat od </a:t>
            </a:r>
            <a:r>
              <a:rPr sz="650" spc="15" dirty="0">
                <a:solidFill>
                  <a:srgbClr val="FFFFFF"/>
                </a:solidFill>
                <a:latin typeface="Arial"/>
                <a:cs typeface="Arial"/>
              </a:rPr>
              <a:t>0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° </a:t>
            </a:r>
            <a:r>
              <a:rPr sz="650" spc="20" dirty="0">
                <a:solidFill>
                  <a:srgbClr val="FFFFFF"/>
                </a:solidFill>
                <a:latin typeface="Arial"/>
                <a:cs typeface="Arial"/>
              </a:rPr>
              <a:t>C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do 300 °</a:t>
            </a:r>
            <a:r>
              <a:rPr sz="65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2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3168920"/>
            <a:ext cx="1744345" cy="17995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Profesionalna kontaktna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rešetka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Teške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ploče od lijevanog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željeza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5000"/>
              </a:lnSpc>
              <a:spcBef>
                <a:spcPts val="20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Kućište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ručka od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čelika Opremljeni 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ladicom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kapanje</a:t>
            </a:r>
            <a:endParaRPr sz="650" dirty="0">
              <a:latin typeface="Arial"/>
              <a:cs typeface="Arial"/>
            </a:endParaRPr>
          </a:p>
          <a:p>
            <a:pPr marL="12700" marR="688340">
              <a:lnSpc>
                <a:spcPct val="176900"/>
              </a:lnSpc>
              <a:spcBef>
                <a:spcPts val="16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Obje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strane žljebljene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Optimalna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raspodjela</a:t>
            </a:r>
            <a:r>
              <a:rPr sz="650" spc="-4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toplote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Varijabilni termostat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0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°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C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300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°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C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Svjetlo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indikatora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Uključujući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četku za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čišćenje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Idealno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mnoge pripreme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87" y="3630638"/>
            <a:ext cx="1042913" cy="14868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 </a:t>
            </a:r>
            <a:r>
              <a:rPr sz="650" spc="-10" dirty="0" err="1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pakiranja  Ambalažni</a:t>
            </a:r>
            <a:r>
              <a:rPr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ECCA17"/>
                </a:solidFill>
                <a:latin typeface="Arial"/>
                <a:cs typeface="Arial"/>
              </a:rPr>
              <a:t>kod 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EAN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lang="hr-HR" sz="650" spc="-5" dirty="0" smtClean="0">
                <a:solidFill>
                  <a:srgbClr val="ECCA17"/>
                </a:solidFill>
                <a:latin typeface="Arial"/>
                <a:cs typeface="Arial"/>
              </a:rPr>
              <a:t>Šifra 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145289" y="3633754"/>
            <a:ext cx="1204595" cy="1809084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1800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12,0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13,0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V210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Š290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D305 mm </a:t>
            </a:r>
            <a:endParaRPr lang="hr-HR" sz="650" spc="-10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V255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Š445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D420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0,05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85166070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8719324276917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09300430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5125687"/>
            <a:ext cx="1823720" cy="2244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Gornja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ploča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roštilja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Š214 xD214mm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Donja</a:t>
            </a:r>
            <a:r>
              <a:rPr sz="650" spc="-2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hr-HR" sz="650" spc="-2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ploča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roštilja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Š220 xD235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</a:t>
            </a: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5" dirty="0" smtClean="0">
                <a:solidFill>
                  <a:srgbClr val="FFFFFF"/>
                </a:solidFill>
                <a:latin typeface="Arial"/>
                <a:cs typeface="Arial"/>
              </a:rPr>
              <a:t>NISKE CIJENE</a:t>
            </a:r>
            <a:r>
              <a:rPr sz="6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8015"/>
          </a:xfrm>
          <a:custGeom>
            <a:avLst/>
            <a:gdLst/>
            <a:ahLst/>
            <a:cxnLst/>
            <a:rect l="l" t="t" r="r" b="b"/>
            <a:pathLst>
              <a:path w="475615" h="628015">
                <a:moveTo>
                  <a:pt x="0" y="627887"/>
                </a:moveTo>
                <a:lnTo>
                  <a:pt x="475487" y="627887"/>
                </a:lnTo>
                <a:lnTo>
                  <a:pt x="475487" y="0"/>
                </a:lnTo>
                <a:lnTo>
                  <a:pt x="0" y="0"/>
                </a:lnTo>
                <a:lnTo>
                  <a:pt x="0" y="627887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481072" y="8755380"/>
            <a:ext cx="402590" cy="628015"/>
          </a:xfrm>
          <a:custGeom>
            <a:avLst/>
            <a:gdLst/>
            <a:ahLst/>
            <a:cxnLst/>
            <a:rect l="l" t="t" r="r" b="b"/>
            <a:pathLst>
              <a:path w="402589" h="628015">
                <a:moveTo>
                  <a:pt x="0" y="627887"/>
                </a:moveTo>
                <a:lnTo>
                  <a:pt x="402335" y="627887"/>
                </a:lnTo>
                <a:lnTo>
                  <a:pt x="402335" y="0"/>
                </a:lnTo>
                <a:lnTo>
                  <a:pt x="0" y="0"/>
                </a:lnTo>
                <a:lnTo>
                  <a:pt x="0" y="627887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4888992" y="0"/>
                </a:lnTo>
                <a:lnTo>
                  <a:pt x="488899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7" name="object 7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1" name="object 21"/>
            <p:cNvSpPr/>
            <p:nvPr/>
          </p:nvSpPr>
          <p:spPr>
            <a:xfrm>
              <a:off x="641526" y="7571232"/>
              <a:ext cx="1827353" cy="173295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4" name="object 24"/>
            <p:cNvSpPr/>
            <p:nvPr/>
          </p:nvSpPr>
          <p:spPr>
            <a:xfrm>
              <a:off x="3032759" y="7780019"/>
              <a:ext cx="1725167" cy="140665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248906"/>
            <a:ext cx="2032000" cy="2147570"/>
            <a:chOff x="5278374" y="7248906"/>
            <a:chExt cx="2032000" cy="2147570"/>
          </a:xfrm>
        </p:grpSpPr>
        <p:sp>
          <p:nvSpPr>
            <p:cNvPr id="27" name="object 27"/>
            <p:cNvSpPr/>
            <p:nvPr/>
          </p:nvSpPr>
          <p:spPr>
            <a:xfrm>
              <a:off x="5780532" y="7313676"/>
              <a:ext cx="1094231" cy="1993391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261860"/>
              <a:ext cx="2005964" cy="2121535"/>
            </a:xfrm>
            <a:custGeom>
              <a:avLst/>
              <a:gdLst/>
              <a:ahLst/>
              <a:cxnLst/>
              <a:rect l="l" t="t" r="r" b="b"/>
              <a:pathLst>
                <a:path w="2005965" h="2121534">
                  <a:moveTo>
                    <a:pt x="0" y="13716"/>
                  </a:moveTo>
                  <a:lnTo>
                    <a:pt x="0" y="2109216"/>
                  </a:lnTo>
                  <a:lnTo>
                    <a:pt x="0" y="2121407"/>
                  </a:lnTo>
                  <a:lnTo>
                    <a:pt x="12192" y="2121407"/>
                  </a:lnTo>
                  <a:lnTo>
                    <a:pt x="1993391" y="2121407"/>
                  </a:lnTo>
                  <a:lnTo>
                    <a:pt x="2005583" y="2121407"/>
                  </a:lnTo>
                  <a:lnTo>
                    <a:pt x="2005583" y="2109216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4572000" y="696468"/>
            <a:ext cx="1958339" cy="203037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944335" y="1695399"/>
            <a:ext cx="2088423" cy="1153521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R="295275" algn="r">
              <a:lnSpc>
                <a:spcPct val="100000"/>
              </a:lnSpc>
              <a:spcBef>
                <a:spcPts val="375"/>
              </a:spcBef>
            </a:pP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600</a:t>
            </a:r>
            <a:r>
              <a:rPr sz="1850" spc="-8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SERIJA</a:t>
            </a:r>
            <a:endParaRPr sz="1850" dirty="0">
              <a:latin typeface="Arial"/>
              <a:cs typeface="Arial"/>
            </a:endParaRPr>
          </a:p>
          <a:p>
            <a:pPr marR="368935" algn="r">
              <a:lnSpc>
                <a:spcPct val="100000"/>
              </a:lnSpc>
              <a:spcBef>
                <a:spcPts val="275"/>
              </a:spcBef>
            </a:pP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FRITEZA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40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X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60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CM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-</a:t>
            </a:r>
            <a:r>
              <a:rPr sz="850" spc="-7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ELEKTRIČN</a:t>
            </a:r>
            <a:r>
              <a:rPr lang="hr-HR" sz="850" spc="15" dirty="0" smtClean="0">
                <a:solidFill>
                  <a:srgbClr val="929498"/>
                </a:solidFill>
                <a:latin typeface="Arial"/>
                <a:cs typeface="Arial"/>
              </a:rPr>
              <a:t>A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3188732"/>
            <a:ext cx="2515870" cy="21854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Profesionalno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dizajnirana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friteza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Izdržljive vanjske ploče od nehrđajućeg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 marL="12700" marR="767080">
              <a:lnSpc>
                <a:spcPct val="195000"/>
              </a:lnSpc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Spremnik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friteze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od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nehrđajućeg čelika </a:t>
            </a:r>
            <a:r>
              <a:rPr sz="650" spc="10" dirty="0" err="1">
                <a:solidFill>
                  <a:srgbClr val="221F1F"/>
                </a:solidFill>
                <a:latin typeface="Arial"/>
                <a:cs typeface="Arial"/>
              </a:rPr>
              <a:t>Monoblok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endParaRPr lang="hr-HR" sz="650" spc="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767080">
              <a:lnSpc>
                <a:spcPct val="195000"/>
              </a:lnSpc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Sigurnosni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termostat s ručnim resetiranjem  Termostatska kontrola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temperature</a:t>
            </a:r>
            <a:endParaRPr sz="650" dirty="0">
              <a:latin typeface="Arial"/>
              <a:cs typeface="Arial"/>
            </a:endParaRPr>
          </a:p>
          <a:p>
            <a:pPr marL="12700" marR="565150">
              <a:lnSpc>
                <a:spcPct val="180000"/>
              </a:lnSpc>
              <a:spcBef>
                <a:spcPts val="1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Regulacija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ulja do 190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65150">
              <a:lnSpc>
                <a:spcPct val="180000"/>
              </a:lnSpc>
              <a:spcBef>
                <a:spcPts val="1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Oklopni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grijaći  elementi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5"/>
              </a:spcBef>
            </a:pP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Jednostavno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sigurno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ispuštanje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odvodnom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cijevi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15" dirty="0" err="1">
                <a:solidFill>
                  <a:srgbClr val="221F1F"/>
                </a:solidFill>
                <a:latin typeface="Arial"/>
                <a:cs typeface="Arial"/>
              </a:rPr>
              <a:t>ventilom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5"/>
              </a:spcBef>
            </a:pP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Zaobljeni</a:t>
            </a:r>
            <a:r>
              <a:rPr sz="650" spc="15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uglovi</a:t>
            </a:r>
            <a:endParaRPr sz="650" dirty="0">
              <a:latin typeface="Arial"/>
              <a:cs typeface="Arial"/>
            </a:endParaRPr>
          </a:p>
          <a:p>
            <a:pPr marL="12700" marR="1821814">
              <a:lnSpc>
                <a:spcPts val="1400"/>
              </a:lnSpc>
              <a:spcBef>
                <a:spcPts val="1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Lako se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čisti  Kapacitet: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10</a:t>
            </a:r>
            <a:r>
              <a:rPr sz="650" spc="-8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litara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87" y="3630638"/>
            <a:ext cx="927048" cy="18010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Dimenzije </a:t>
            </a:r>
            <a:r>
              <a:rPr sz="650" spc="-10" dirty="0" err="1">
                <a:solidFill>
                  <a:srgbClr val="ECCA17"/>
                </a:solidFill>
                <a:latin typeface="Arial"/>
                <a:cs typeface="Arial"/>
              </a:rPr>
              <a:t>pakiranja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Zapremina</a:t>
            </a: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pakiranja  Ambalažni</a:t>
            </a:r>
            <a:r>
              <a:rPr sz="650" spc="-5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materijal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ECCA17"/>
                </a:solidFill>
                <a:latin typeface="Arial"/>
                <a:cs typeface="Arial"/>
              </a:rPr>
              <a:t>Tarifni broj</a:t>
            </a:r>
            <a:r>
              <a:rPr sz="650" spc="-5" dirty="0" smtClean="0">
                <a:solidFill>
                  <a:srgbClr val="ECCA17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EAN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ECCA17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ECCA17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145289" y="3680992"/>
            <a:ext cx="1204595" cy="17574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4500 Watt</a:t>
            </a:r>
            <a:endParaRPr sz="650" dirty="0">
              <a:latin typeface="Arial"/>
              <a:cs typeface="Arial"/>
            </a:endParaRPr>
          </a:p>
          <a:p>
            <a:pPr marL="12700" marR="469900">
              <a:lnSpc>
                <a:spcPct val="1616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400V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</a:t>
            </a:r>
            <a:r>
              <a:rPr sz="650" spc="-8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3faza  14,0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15,0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V350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Š400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D600 mm </a:t>
            </a:r>
            <a:endParaRPr lang="hr-HR" sz="650" spc="-10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ECCA17"/>
                </a:solidFill>
                <a:latin typeface="Arial"/>
                <a:cs typeface="Arial"/>
              </a:rPr>
              <a:t>V420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Š500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D740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0,16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8419818090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8719632123316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09391640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76503" y="9450226"/>
            <a:ext cx="1609090" cy="255838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lang="hr-HR" sz="650" spc="10" dirty="0">
                <a:solidFill>
                  <a:srgbClr val="FFFFFF"/>
                </a:solidFill>
                <a:latin typeface="Arial"/>
                <a:cs typeface="Arial"/>
              </a:rPr>
              <a:t>Veliki otvor za odvod </a:t>
            </a:r>
            <a:r>
              <a:rPr sz="650" dirty="0" err="1" smtClean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ladica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za </a:t>
            </a:r>
            <a:r>
              <a:rPr sz="650" spc="10" dirty="0" err="1">
                <a:solidFill>
                  <a:srgbClr val="FFFFFF"/>
                </a:solidFill>
                <a:latin typeface="Arial"/>
                <a:cs typeface="Arial"/>
              </a:rPr>
              <a:t>sakupljanje</a:t>
            </a:r>
            <a:r>
              <a:rPr sz="6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10" dirty="0" err="1" smtClean="0">
                <a:solidFill>
                  <a:srgbClr val="FFFFFF"/>
                </a:solidFill>
                <a:latin typeface="Arial"/>
                <a:cs typeface="Arial"/>
              </a:rPr>
              <a:t>masti</a:t>
            </a:r>
            <a:r>
              <a:rPr lang="hr-HR" sz="6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FFFFFF"/>
                </a:solidFill>
                <a:latin typeface="Arial"/>
                <a:cs typeface="Arial"/>
              </a:rPr>
              <a:t>zapremine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litre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904272" y="9438620"/>
            <a:ext cx="1913889" cy="306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8105" marR="5080" indent="-66040">
              <a:lnSpc>
                <a:spcPct val="141600"/>
              </a:lnSpc>
              <a:spcBef>
                <a:spcPts val="100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Stražnji 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bočni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zaštitnici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 prskanja od nehrđajućeg 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čelika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za udobnost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rada</a:t>
            </a:r>
            <a:endParaRPr sz="6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458492" y="9437185"/>
            <a:ext cx="1236345" cy="293029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kombinira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</a:t>
            </a:r>
            <a:r>
              <a:rPr sz="650" spc="-5" dirty="0" err="1">
                <a:solidFill>
                  <a:srgbClr val="FFFFFF"/>
                </a:solidFill>
                <a:latin typeface="Arial"/>
                <a:cs typeface="Arial"/>
              </a:rPr>
              <a:t>serijom</a:t>
            </a:r>
            <a:r>
              <a:rPr sz="65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hr-HR" sz="650" spc="-45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smtClean="0">
                <a:solidFill>
                  <a:srgbClr val="FFFFFF"/>
                </a:solidFill>
                <a:latin typeface="Arial"/>
                <a:cs typeface="Arial"/>
              </a:rPr>
              <a:t>600</a:t>
            </a:r>
            <a:endParaRPr sz="650" dirty="0">
              <a:latin typeface="Arial"/>
              <a:cs typeface="Arial"/>
            </a:endParaRPr>
          </a:p>
          <a:p>
            <a:pPr marL="658495">
              <a:lnSpc>
                <a:spcPct val="100000"/>
              </a:lnSpc>
              <a:spcBef>
                <a:spcPts val="325"/>
              </a:spcBef>
            </a:pPr>
            <a:r>
              <a:rPr lang="hr-HR" sz="650" spc="-5" dirty="0" smtClean="0">
                <a:solidFill>
                  <a:srgbClr val="FFFFFF"/>
                </a:solidFill>
                <a:latin typeface="Arial"/>
                <a:cs typeface="Arial"/>
              </a:rPr>
              <a:t>postolje</a:t>
            </a:r>
            <a:r>
              <a:rPr sz="650" spc="-5" dirty="0" smtClean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EDCA1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437888" y="367284"/>
            <a:ext cx="2262662" cy="25923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81584" y="7566660"/>
              <a:ext cx="1991867" cy="180898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152894"/>
            <a:ext cx="2032000" cy="2243455"/>
            <a:chOff x="2870454" y="7152894"/>
            <a:chExt cx="2032000" cy="2243455"/>
          </a:xfrm>
        </p:grpSpPr>
        <p:sp>
          <p:nvSpPr>
            <p:cNvPr id="23" name="object 23"/>
            <p:cNvSpPr/>
            <p:nvPr/>
          </p:nvSpPr>
          <p:spPr>
            <a:xfrm>
              <a:off x="2895600" y="7179564"/>
              <a:ext cx="1981200" cy="219151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165848"/>
              <a:ext cx="2005964" cy="2217420"/>
            </a:xfrm>
            <a:custGeom>
              <a:avLst/>
              <a:gdLst/>
              <a:ahLst/>
              <a:cxnLst/>
              <a:rect l="l" t="t" r="r" b="b"/>
              <a:pathLst>
                <a:path w="2005964" h="2217420">
                  <a:moveTo>
                    <a:pt x="0" y="13716"/>
                  </a:moveTo>
                  <a:lnTo>
                    <a:pt x="0" y="2205228"/>
                  </a:lnTo>
                  <a:lnTo>
                    <a:pt x="0" y="2217420"/>
                  </a:lnTo>
                  <a:lnTo>
                    <a:pt x="12192" y="2217420"/>
                  </a:lnTo>
                  <a:lnTo>
                    <a:pt x="1993391" y="2217420"/>
                  </a:lnTo>
                  <a:lnTo>
                    <a:pt x="2005583" y="2217420"/>
                  </a:lnTo>
                  <a:lnTo>
                    <a:pt x="2005583" y="2205228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152894"/>
            <a:ext cx="2032000" cy="2243455"/>
            <a:chOff x="5278374" y="7152894"/>
            <a:chExt cx="2032000" cy="2243455"/>
          </a:xfrm>
        </p:grpSpPr>
        <p:sp>
          <p:nvSpPr>
            <p:cNvPr id="26" name="object 26"/>
            <p:cNvSpPr/>
            <p:nvPr/>
          </p:nvSpPr>
          <p:spPr>
            <a:xfrm>
              <a:off x="5303520" y="7179564"/>
              <a:ext cx="1981200" cy="219151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165848"/>
              <a:ext cx="2005964" cy="2217420"/>
            </a:xfrm>
            <a:custGeom>
              <a:avLst/>
              <a:gdLst/>
              <a:ahLst/>
              <a:cxnLst/>
              <a:rect l="l" t="t" r="r" b="b"/>
              <a:pathLst>
                <a:path w="2005965" h="2217420">
                  <a:moveTo>
                    <a:pt x="0" y="13716"/>
                  </a:moveTo>
                  <a:lnTo>
                    <a:pt x="0" y="2205228"/>
                  </a:lnTo>
                  <a:lnTo>
                    <a:pt x="0" y="2217420"/>
                  </a:lnTo>
                  <a:lnTo>
                    <a:pt x="12192" y="2217420"/>
                  </a:lnTo>
                  <a:lnTo>
                    <a:pt x="1993391" y="2217420"/>
                  </a:lnTo>
                  <a:lnTo>
                    <a:pt x="2005583" y="2217420"/>
                  </a:lnTo>
                  <a:lnTo>
                    <a:pt x="2005583" y="2205228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3881627" y="5942076"/>
            <a:ext cx="3890772" cy="108965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787397" y="1728713"/>
            <a:ext cx="1753235" cy="59375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KONTAKT</a:t>
            </a:r>
            <a:r>
              <a:rPr sz="1850" spc="-7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GRIL</a:t>
            </a:r>
            <a:endParaRPr sz="1850" dirty="0">
              <a:latin typeface="Arial"/>
              <a:cs typeface="Arial"/>
            </a:endParaRPr>
          </a:p>
          <a:p>
            <a:pPr marL="187325">
              <a:lnSpc>
                <a:spcPct val="100000"/>
              </a:lnSpc>
              <a:spcBef>
                <a:spcPts val="131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MCG </a:t>
            </a: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PANINI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908809" y="9475743"/>
            <a:ext cx="1381125" cy="25583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Žljebljene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ploče za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roštilj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</a:t>
            </a:r>
            <a:r>
              <a:rPr sz="6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čiste</a:t>
            </a:r>
            <a:endParaRPr sz="650" dirty="0">
              <a:latin typeface="Arial"/>
              <a:cs typeface="Arial"/>
            </a:endParaRPr>
          </a:p>
          <a:p>
            <a:pPr marR="49530">
              <a:lnSpc>
                <a:spcPct val="100000"/>
              </a:lnSpc>
              <a:spcBef>
                <a:spcPts val="320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čeličnom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četkom za</a:t>
            </a:r>
            <a:r>
              <a:rPr sz="6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čišćenje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476784" y="9477919"/>
            <a:ext cx="1686016" cy="319959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55"/>
              </a:spcBef>
            </a:pP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Kućište </a:t>
            </a:r>
            <a:r>
              <a:rPr sz="650" dirty="0">
                <a:solidFill>
                  <a:srgbClr val="FFFFFF"/>
                </a:solidFill>
                <a:latin typeface="Arial"/>
                <a:cs typeface="Arial"/>
              </a:rPr>
              <a:t>od nehrđajućeg 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čelika </a:t>
            </a:r>
            <a:r>
              <a:rPr sz="650" dirty="0" err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FFFFFF"/>
                </a:solidFill>
                <a:latin typeface="Arial"/>
                <a:cs typeface="Arial"/>
              </a:rPr>
              <a:t>tešk</a:t>
            </a:r>
            <a:r>
              <a:rPr lang="hr-HR" sz="650" spc="5" dirty="0" smtClean="0">
                <a:solidFill>
                  <a:srgbClr val="FFFFFF"/>
                </a:solidFill>
                <a:latin typeface="Arial"/>
                <a:cs typeface="Arial"/>
              </a:rPr>
              <a:t>e </a:t>
            </a:r>
            <a:r>
              <a:rPr sz="650" spc="10" dirty="0" err="1" smtClean="0">
                <a:solidFill>
                  <a:srgbClr val="FFFFFF"/>
                </a:solidFill>
                <a:latin typeface="Arial"/>
                <a:cs typeface="Arial"/>
              </a:rPr>
              <a:t>ploče</a:t>
            </a:r>
            <a:r>
              <a:rPr sz="65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od 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lijevanog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FFFFFF"/>
                </a:solidFill>
                <a:latin typeface="Arial"/>
                <a:cs typeface="Arial"/>
              </a:rPr>
              <a:t>željeza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47215" y="9496393"/>
            <a:ext cx="1567917" cy="121187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lang="pl-PL" sz="650" spc="10" dirty="0">
                <a:solidFill>
                  <a:srgbClr val="FFFFFF"/>
                </a:solidFill>
                <a:latin typeface="Arial"/>
                <a:cs typeface="Arial"/>
              </a:rPr>
              <a:t>Varijabilni termostat od </a:t>
            </a:r>
            <a:r>
              <a:rPr lang="pl-PL" sz="650" spc="15" dirty="0">
                <a:solidFill>
                  <a:srgbClr val="FFFFFF"/>
                </a:solidFill>
                <a:latin typeface="Arial"/>
                <a:cs typeface="Arial"/>
              </a:rPr>
              <a:t>0 </a:t>
            </a:r>
            <a:r>
              <a:rPr lang="pl-PL" sz="650" spc="10" dirty="0">
                <a:solidFill>
                  <a:srgbClr val="FFFFFF"/>
                </a:solidFill>
                <a:latin typeface="Arial"/>
                <a:cs typeface="Arial"/>
              </a:rPr>
              <a:t>° </a:t>
            </a:r>
            <a:r>
              <a:rPr lang="pl-PL" sz="650" spc="20" dirty="0">
                <a:solidFill>
                  <a:srgbClr val="FFFFFF"/>
                </a:solidFill>
                <a:latin typeface="Arial"/>
                <a:cs typeface="Arial"/>
              </a:rPr>
              <a:t>C </a:t>
            </a:r>
            <a:r>
              <a:rPr lang="pl-PL" sz="650" spc="10" dirty="0">
                <a:solidFill>
                  <a:srgbClr val="FFFFFF"/>
                </a:solidFill>
                <a:latin typeface="Arial"/>
                <a:cs typeface="Arial"/>
              </a:rPr>
              <a:t>do 300 °</a:t>
            </a:r>
            <a:r>
              <a:rPr lang="pl-PL" sz="65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pl-PL" sz="650" spc="2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lang="pl-PL" sz="65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3175866"/>
            <a:ext cx="1901189" cy="177420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35"/>
              </a:spcBef>
            </a:pP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Profesionalna rešetka za kontakt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'panini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'</a:t>
            </a:r>
            <a:endParaRPr lang="hr-HR" sz="650" spc="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35"/>
              </a:spcBef>
            </a:pP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Ploče od</a:t>
            </a:r>
            <a:r>
              <a:rPr sz="650" spc="-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teškog</a:t>
            </a:r>
            <a:r>
              <a:rPr lang="hr-HR" sz="650" spc="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lijevanog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željeza</a:t>
            </a:r>
            <a:endParaRPr sz="650" dirty="0">
              <a:latin typeface="Arial"/>
              <a:cs typeface="Arial"/>
            </a:endParaRPr>
          </a:p>
          <a:p>
            <a:pPr marL="12700" marR="161925">
              <a:lnSpc>
                <a:spcPct val="150000"/>
              </a:lnSpc>
              <a:spcBef>
                <a:spcPts val="1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Kućište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ručka od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čelika Opremljeni 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ladicom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kapanje</a:t>
            </a:r>
            <a:endParaRPr sz="650" dirty="0">
              <a:latin typeface="Arial"/>
              <a:cs typeface="Arial"/>
            </a:endParaRPr>
          </a:p>
          <a:p>
            <a:pPr marL="12700" marR="845185">
              <a:lnSpc>
                <a:spcPct val="150000"/>
              </a:lnSpc>
              <a:spcBef>
                <a:spcPts val="16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Obje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strane žljebljene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Optimalna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raspodjela</a:t>
            </a:r>
            <a:r>
              <a:rPr sz="650" spc="-4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toplote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46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Varijabilni termostat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 do 300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62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Svjetlo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indikatora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temperature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Uključuj</a:t>
            </a:r>
            <a:r>
              <a:rPr lang="hr-HR" sz="650" spc="10" dirty="0" smtClean="0">
                <a:solidFill>
                  <a:srgbClr val="221F1F"/>
                </a:solidFill>
                <a:latin typeface="Arial"/>
                <a:cs typeface="Arial"/>
              </a:rPr>
              <a:t>e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četku za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čišćenje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61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Idealno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mnoge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pripreme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87" y="3630638"/>
            <a:ext cx="1235000" cy="1740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50000"/>
              </a:lnSpc>
              <a:spcBef>
                <a:spcPts val="100"/>
              </a:spcBef>
            </a:pP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Snaga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478790">
              <a:lnSpc>
                <a:spcPct val="150000"/>
              </a:lnSpc>
              <a:spcBef>
                <a:spcPts val="100"/>
              </a:spcBef>
            </a:pPr>
            <a:r>
              <a:rPr lang="hr-HR" sz="650" spc="-5" dirty="0" smtClean="0">
                <a:solidFill>
                  <a:srgbClr val="ECCA17"/>
                </a:solidFill>
                <a:latin typeface="Arial"/>
                <a:cs typeface="Arial"/>
              </a:rPr>
              <a:t>Napon</a:t>
            </a:r>
            <a:endParaRPr lang="hr-HR" sz="650" spc="-5" dirty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478790">
              <a:lnSpc>
                <a:spcPct val="150000"/>
              </a:lnSpc>
              <a:spcBef>
                <a:spcPts val="100"/>
              </a:spcBef>
            </a:pP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Neto težina  </a:t>
            </a:r>
            <a:endParaRPr lang="hr-HR" sz="650" spc="-5" dirty="0" smtClean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478790">
              <a:lnSpc>
                <a:spcPct val="150000"/>
              </a:lnSpc>
              <a:spcBef>
                <a:spcPts val="100"/>
              </a:spcBef>
            </a:pPr>
            <a:r>
              <a:rPr lang="hr-HR" sz="650" spc="-5" dirty="0" smtClean="0">
                <a:solidFill>
                  <a:srgbClr val="ECCA17"/>
                </a:solidFill>
                <a:latin typeface="Arial"/>
                <a:cs typeface="Arial"/>
              </a:rPr>
              <a:t>Bruto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težina</a:t>
            </a:r>
          </a:p>
          <a:p>
            <a:pPr marL="12700" marR="478790">
              <a:lnSpc>
                <a:spcPct val="150000"/>
              </a:lnSpc>
              <a:spcBef>
                <a:spcPts val="100"/>
              </a:spcBef>
            </a:pP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Dimenzije </a:t>
            </a:r>
            <a:r>
              <a:rPr lang="hr-HR" sz="650" spc="-5" dirty="0" smtClean="0">
                <a:solidFill>
                  <a:srgbClr val="ECCA17"/>
                </a:solidFill>
                <a:latin typeface="Arial"/>
                <a:cs typeface="Arial"/>
              </a:rPr>
              <a:t>aparata</a:t>
            </a:r>
            <a:endParaRPr lang="hr-HR" sz="650" spc="-5" dirty="0">
              <a:solidFill>
                <a:srgbClr val="ECCA17"/>
              </a:solidFill>
              <a:latin typeface="Arial"/>
              <a:cs typeface="Arial"/>
            </a:endParaRPr>
          </a:p>
          <a:p>
            <a:pPr marL="12700" marR="478790">
              <a:lnSpc>
                <a:spcPct val="150000"/>
              </a:lnSpc>
              <a:spcBef>
                <a:spcPts val="100"/>
              </a:spcBef>
            </a:pP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Dimenzije pakiranja  </a:t>
            </a:r>
            <a:r>
              <a:rPr lang="hr-HR" sz="650" spc="-5" dirty="0" smtClean="0">
                <a:solidFill>
                  <a:srgbClr val="ECCA17"/>
                </a:solidFill>
                <a:latin typeface="Arial"/>
                <a:cs typeface="Arial"/>
              </a:rPr>
              <a:t>Zapremina </a:t>
            </a: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pakiranja  Ambalažni materijal  HS carinski kod EAN kod</a:t>
            </a:r>
          </a:p>
          <a:p>
            <a:pPr marL="12700" marR="478790">
              <a:lnSpc>
                <a:spcPct val="150000"/>
              </a:lnSpc>
              <a:spcBef>
                <a:spcPts val="100"/>
              </a:spcBef>
            </a:pPr>
            <a:r>
              <a:rPr lang="hr-HR" sz="650" spc="-5" dirty="0">
                <a:solidFill>
                  <a:srgbClr val="ECCA17"/>
                </a:solidFill>
                <a:latin typeface="Arial"/>
                <a:cs typeface="Arial"/>
              </a:rPr>
              <a:t>Šifra artikla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2145289" y="3633754"/>
            <a:ext cx="1207511" cy="1813316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2200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/</a:t>
            </a:r>
            <a:r>
              <a:rPr sz="650" spc="-2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18,0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19,0</a:t>
            </a:r>
            <a:r>
              <a:rPr sz="650" spc="-9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V210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Š410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D305</a:t>
            </a:r>
            <a:r>
              <a:rPr sz="650" spc="-6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V250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Š450 </a:t>
            </a:r>
            <a:r>
              <a:rPr sz="650" spc="-5" dirty="0">
                <a:solidFill>
                  <a:srgbClr val="ECCA17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D530</a:t>
            </a:r>
            <a:r>
              <a:rPr sz="650" spc="-60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ECCA17"/>
                </a:solidFill>
                <a:latin typeface="Arial"/>
                <a:cs typeface="Arial"/>
              </a:rPr>
              <a:t>0,06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ECCA17"/>
                </a:solidFill>
                <a:latin typeface="Arial"/>
                <a:cs typeface="Arial"/>
              </a:rPr>
              <a:t>s</a:t>
            </a:r>
            <a:r>
              <a:rPr sz="650" spc="-25" dirty="0">
                <a:solidFill>
                  <a:srgbClr val="ECCA17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ECCA17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85166070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8719324276924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ECCA17"/>
                </a:solidFill>
                <a:latin typeface="Arial"/>
                <a:cs typeface="Arial"/>
              </a:rPr>
              <a:t>09300436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5125687"/>
            <a:ext cx="1845945" cy="33727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Gornja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ploča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roštilja: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Š335 xD220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endParaRPr lang="hr-HR" sz="650" spc="-10" dirty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Donja</a:t>
            </a:r>
            <a:r>
              <a:rPr sz="650" spc="-2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ploča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roštilja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Š335 xD220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29498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wrap="square" lIns="0" tIns="58419" rIns="0" bIns="0" rtlCol="0">
        <a:spAutoFit/>
      </a:bodyPr>
      <a:lstStyle>
        <a:defPPr marL="12700">
          <a:lnSpc>
            <a:spcPct val="100000"/>
          </a:lnSpc>
          <a:spcBef>
            <a:spcPts val="459"/>
          </a:spcBef>
          <a:defRPr sz="650" spc="-10" dirty="0">
            <a:solidFill>
              <a:srgbClr val="ECCA17"/>
            </a:solidFill>
            <a:latin typeface="Arial"/>
            <a:cs typeface="Arial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1723</TotalTime>
  <Words>13821</Words>
  <Application>Microsoft Office PowerPoint</Application>
  <PresentationFormat>Prilagođeno</PresentationFormat>
  <Paragraphs>3290</Paragraphs>
  <Slides>80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80</vt:i4>
      </vt:variant>
    </vt:vector>
  </HeadingPairs>
  <TitlesOfParts>
    <vt:vector size="81" baseType="lpstr">
      <vt:lpstr>Office Theme</vt:lpstr>
      <vt:lpstr>KATALOG</vt:lpstr>
      <vt:lpstr>PowerPointova prezentacija</vt:lpstr>
      <vt:lpstr>PowerPointova prezentacija</vt:lpstr>
      <vt:lpstr>DOBRODOŠLI,</vt:lpstr>
      <vt:lpstr>SADRŽAJ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PowerPoint - Maxima Catalogue 2019 - With Net Purchasing Prices for Dealers</dc:title>
  <dc:creator>PC2</dc:creator>
  <cp:lastModifiedBy>latex</cp:lastModifiedBy>
  <cp:revision>141</cp:revision>
  <dcterms:created xsi:type="dcterms:W3CDTF">2021-01-19T14:30:00Z</dcterms:created>
  <dcterms:modified xsi:type="dcterms:W3CDTF">2021-04-09T08:14:01Z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2021-01-19T00:00:00Z</vt:filetime>
  </property>
  <property fmtid="{D5CDD505-2E9C-101B-9397-08002B2CF9AE}" pid="3" name="LastSaved">
    <vt:filetime>2021-01-19T00:00:00Z</vt:filetime>
  </property>
</Properties>
</file>